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38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39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6"/>
  </p:notesMasterIdLst>
  <p:handoutMasterIdLst>
    <p:handoutMasterId r:id="rId15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4" r:id="rId25"/>
    <p:sldId id="282" r:id="rId26"/>
    <p:sldId id="283" r:id="rId27"/>
    <p:sldId id="285" r:id="rId28"/>
    <p:sldId id="286" r:id="rId29"/>
    <p:sldId id="287" r:id="rId30"/>
    <p:sldId id="280" r:id="rId31"/>
    <p:sldId id="281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8" r:id="rId41"/>
    <p:sldId id="299" r:id="rId42"/>
    <p:sldId id="296" r:id="rId43"/>
    <p:sldId id="300" r:id="rId44"/>
    <p:sldId id="297" r:id="rId45"/>
    <p:sldId id="426" r:id="rId46"/>
    <p:sldId id="301" r:id="rId47"/>
    <p:sldId id="302" r:id="rId48"/>
    <p:sldId id="415" r:id="rId49"/>
    <p:sldId id="416" r:id="rId50"/>
    <p:sldId id="417" r:id="rId51"/>
    <p:sldId id="418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419" r:id="rId64"/>
    <p:sldId id="420" r:id="rId65"/>
    <p:sldId id="421" r:id="rId66"/>
    <p:sldId id="422" r:id="rId67"/>
    <p:sldId id="314" r:id="rId68"/>
    <p:sldId id="315" r:id="rId69"/>
    <p:sldId id="316" r:id="rId70"/>
    <p:sldId id="317" r:id="rId71"/>
    <p:sldId id="318" r:id="rId72"/>
    <p:sldId id="423" r:id="rId73"/>
    <p:sldId id="424" r:id="rId74"/>
    <p:sldId id="425" r:id="rId75"/>
    <p:sldId id="319" r:id="rId76"/>
    <p:sldId id="320" r:id="rId77"/>
    <p:sldId id="321" r:id="rId78"/>
    <p:sldId id="322" r:id="rId79"/>
    <p:sldId id="323" r:id="rId80"/>
    <p:sldId id="324" r:id="rId81"/>
    <p:sldId id="325" r:id="rId82"/>
    <p:sldId id="328" r:id="rId83"/>
    <p:sldId id="331" r:id="rId84"/>
    <p:sldId id="332" r:id="rId85"/>
    <p:sldId id="442" r:id="rId86"/>
    <p:sldId id="429" r:id="rId87"/>
    <p:sldId id="430" r:id="rId88"/>
    <p:sldId id="333" r:id="rId89"/>
    <p:sldId id="334" r:id="rId90"/>
    <p:sldId id="327" r:id="rId91"/>
    <p:sldId id="335" r:id="rId92"/>
    <p:sldId id="338" r:id="rId93"/>
    <p:sldId id="339" r:id="rId94"/>
    <p:sldId id="427" r:id="rId95"/>
    <p:sldId id="431" r:id="rId96"/>
    <p:sldId id="432" r:id="rId97"/>
    <p:sldId id="433" r:id="rId98"/>
    <p:sldId id="434" r:id="rId99"/>
    <p:sldId id="435" r:id="rId100"/>
    <p:sldId id="329" r:id="rId101"/>
    <p:sldId id="340" r:id="rId102"/>
    <p:sldId id="341" r:id="rId103"/>
    <p:sldId id="342" r:id="rId104"/>
    <p:sldId id="437" r:id="rId105"/>
    <p:sldId id="343" r:id="rId106"/>
    <p:sldId id="439" r:id="rId107"/>
    <p:sldId id="438" r:id="rId108"/>
    <p:sldId id="344" r:id="rId109"/>
    <p:sldId id="345" r:id="rId110"/>
    <p:sldId id="346" r:id="rId111"/>
    <p:sldId id="347" r:id="rId112"/>
    <p:sldId id="348" r:id="rId113"/>
    <p:sldId id="349" r:id="rId114"/>
    <p:sldId id="436" r:id="rId115"/>
    <p:sldId id="352" r:id="rId116"/>
    <p:sldId id="350" r:id="rId117"/>
    <p:sldId id="353" r:id="rId118"/>
    <p:sldId id="443" r:id="rId119"/>
    <p:sldId id="444" r:id="rId120"/>
    <p:sldId id="445" r:id="rId121"/>
    <p:sldId id="354" r:id="rId122"/>
    <p:sldId id="355" r:id="rId123"/>
    <p:sldId id="356" r:id="rId124"/>
    <p:sldId id="357" r:id="rId125"/>
    <p:sldId id="358" r:id="rId126"/>
    <p:sldId id="359" r:id="rId127"/>
    <p:sldId id="360" r:id="rId128"/>
    <p:sldId id="361" r:id="rId129"/>
    <p:sldId id="362" r:id="rId130"/>
    <p:sldId id="441" r:id="rId131"/>
    <p:sldId id="363" r:id="rId132"/>
    <p:sldId id="364" r:id="rId133"/>
    <p:sldId id="373" r:id="rId134"/>
    <p:sldId id="374" r:id="rId135"/>
    <p:sldId id="375" r:id="rId136"/>
    <p:sldId id="376" r:id="rId137"/>
    <p:sldId id="377" r:id="rId138"/>
    <p:sldId id="378" r:id="rId139"/>
    <p:sldId id="387" r:id="rId140"/>
    <p:sldId id="388" r:id="rId141"/>
    <p:sldId id="389" r:id="rId142"/>
    <p:sldId id="394" r:id="rId143"/>
    <p:sldId id="395" r:id="rId144"/>
    <p:sldId id="396" r:id="rId145"/>
    <p:sldId id="397" r:id="rId146"/>
    <p:sldId id="399" r:id="rId147"/>
    <p:sldId id="400" r:id="rId148"/>
    <p:sldId id="401" r:id="rId149"/>
    <p:sldId id="405" r:id="rId150"/>
    <p:sldId id="406" r:id="rId151"/>
    <p:sldId id="407" r:id="rId152"/>
    <p:sldId id="408" r:id="rId153"/>
    <p:sldId id="410" r:id="rId154"/>
    <p:sldId id="413" r:id="rId1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80C"/>
    <a:srgbClr val="EB0FF0"/>
    <a:srgbClr val="9230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slide" Target="slides/slide15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C1EA8-8D7C-4276-9508-3138B555B1F5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CC4EC-6DF7-489F-AF09-97A29359E0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36802-E3B4-438B-836D-0B79246ABC72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8919F5-2C71-40EF-8941-D26CBB50E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4B9FC1-11B1-48C0-B13F-B0DE5193D0E1}" type="slidenum">
              <a:rPr lang="ar-SA" smtClean="0"/>
              <a:pPr/>
              <a:t>130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75E4F7-AC1C-4566-BC83-8155D699DBF3}" type="slidenum">
              <a:rPr lang="ar-SA" smtClean="0"/>
              <a:pPr/>
              <a:t>141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CE0B2D-F23D-4D66-80EE-485B339E3AEA}" type="slidenum">
              <a:rPr lang="ar-SA" smtClean="0"/>
              <a:pPr/>
              <a:t>142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A0FD8-FF1B-468C-B1B1-56FA192804DD}" type="slidenum">
              <a:rPr lang="ar-SA" smtClean="0"/>
              <a:pPr/>
              <a:t>143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0329D0-2FCA-472A-AA9A-B6BC8315F51B}" type="slidenum">
              <a:rPr lang="ar-SA" smtClean="0"/>
              <a:pPr/>
              <a:t>144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58AEFF-0265-4D35-B339-80E086F53778}" type="slidenum">
              <a:rPr lang="ar-SA" smtClean="0"/>
              <a:pPr/>
              <a:t>145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4CA546-0887-477C-A206-55CC5701439C}" type="slidenum">
              <a:rPr lang="ar-SA" smtClean="0"/>
              <a:pPr/>
              <a:t>146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684BEE-824C-41E7-9A37-05C75FEA20D0}" type="slidenum">
              <a:rPr lang="ar-SA" smtClean="0"/>
              <a:pPr/>
              <a:t>147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1633F-4995-491A-B8EE-4ACEA231B219}" type="slidenum">
              <a:rPr lang="ar-SA" smtClean="0"/>
              <a:pPr/>
              <a:t>148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7869DD-7446-43EE-983B-2C19516D71B0}" type="slidenum">
              <a:rPr lang="ar-SA" smtClean="0"/>
              <a:pPr/>
              <a:t>149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83ECE1-7D65-499C-A222-5696B085FDA3}" type="slidenum">
              <a:rPr lang="ar-SA" smtClean="0"/>
              <a:pPr/>
              <a:t>150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72654F-E5FF-408F-9348-DA429F7206A4}" type="slidenum">
              <a:rPr lang="ar-SA" smtClean="0"/>
              <a:pPr/>
              <a:t>133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B07F48-D514-4DBD-84A7-37F95C804AC5}" type="slidenum">
              <a:rPr lang="ar-SA" smtClean="0"/>
              <a:pPr/>
              <a:t>151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6AA520-B614-4CD7-99D1-FB5C42B537AA}" type="slidenum">
              <a:rPr lang="ar-SA" smtClean="0"/>
              <a:pPr/>
              <a:t>152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99A4CA-B0F7-4592-B4C0-C7FBA7E3DF01}" type="slidenum">
              <a:rPr lang="ar-SA" smtClean="0"/>
              <a:pPr/>
              <a:t>153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9B3D76-750C-4757-87E0-FF0CB7FC7DF3}" type="slidenum">
              <a:rPr lang="ar-SA" smtClean="0"/>
              <a:pPr/>
              <a:t>154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2488B9-7F7C-4871-9846-6DFB963C1D7B}" type="slidenum">
              <a:rPr lang="ar-SA" smtClean="0"/>
              <a:pPr/>
              <a:t>134</a:t>
            </a:fld>
            <a:endParaRPr lang="en-US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4E380-1D49-40E6-9946-99F3F0338C49}" type="slidenum">
              <a:rPr lang="ar-SA" smtClean="0"/>
              <a:pPr/>
              <a:t>135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ED59F6-4981-40AB-BC61-415F95FE89C8}" type="slidenum">
              <a:rPr lang="ar-SA" smtClean="0"/>
              <a:pPr/>
              <a:t>136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DDAB8-6535-4EFA-971E-2A1FB7C3DB5C}" type="slidenum">
              <a:rPr lang="ar-SA" smtClean="0"/>
              <a:pPr/>
              <a:t>137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C440A-A185-4864-B98C-38441B6E0757}" type="slidenum">
              <a:rPr lang="ar-SA" smtClean="0"/>
              <a:pPr/>
              <a:t>138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08BC26-EF76-45F1-BF1C-5774AC100571}" type="slidenum">
              <a:rPr lang="ar-SA" smtClean="0"/>
              <a:pPr/>
              <a:t>139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A5651-F591-439C-882D-F96E71C72621}" type="slidenum">
              <a:rPr lang="ar-SA" smtClean="0"/>
              <a:pPr/>
              <a:t>140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089C257-4772-441D-9C05-9AB4B6E7ABBC}" type="datetimeFigureOut">
              <a:rPr lang="en-US" smtClean="0"/>
              <a:pPr/>
              <a:t>12/11/2018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2396000-42CD-4BBF-823D-0CFA8B6F0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r.%20Abdul%20Haseeb\Downloads\rickets.mp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82976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25B80C"/>
                </a:solidFill>
                <a:latin typeface="Comic Sans MS" pitchFamily="66" charset="0"/>
              </a:rPr>
              <a:t>Bone Joints &amp; Soft Tissue </a:t>
            </a:r>
            <a:endParaRPr lang="en-US" dirty="0">
              <a:solidFill>
                <a:srgbClr val="25B80C"/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11997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>
                <a:solidFill>
                  <a:srgbClr val="00B0F0"/>
                </a:solidFill>
              </a:rPr>
              <a:t>Dr. Abdul </a:t>
            </a:r>
            <a:r>
              <a:rPr lang="en-US" dirty="0" err="1" smtClean="0">
                <a:solidFill>
                  <a:srgbClr val="00B0F0"/>
                </a:solidFill>
              </a:rPr>
              <a:t>Haseeb</a:t>
            </a:r>
            <a:r>
              <a:rPr lang="en-US" dirty="0" smtClean="0">
                <a:solidFill>
                  <a:srgbClr val="00B0F0"/>
                </a:solidFill>
              </a:rPr>
              <a:t> Khan </a:t>
            </a:r>
          </a:p>
          <a:p>
            <a:pPr algn="ctr"/>
            <a:r>
              <a:rPr lang="en-US" dirty="0" smtClean="0">
                <a:solidFill>
                  <a:srgbClr val="9230DC"/>
                </a:solidFill>
              </a:rPr>
              <a:t>Professor </a:t>
            </a:r>
            <a:r>
              <a:rPr lang="en-US" smtClean="0">
                <a:solidFill>
                  <a:srgbClr val="9230DC"/>
                </a:solidFill>
              </a:rPr>
              <a:t>of Pathology</a:t>
            </a:r>
            <a:endParaRPr lang="en-US" dirty="0">
              <a:solidFill>
                <a:srgbClr val="9230D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909" t="7453" r="2909" b="2484"/>
          <a:stretch>
            <a:fillRect/>
          </a:stretch>
        </p:blipFill>
        <p:spPr>
          <a:xfrm>
            <a:off x="304800" y="728062"/>
            <a:ext cx="8458200" cy="5139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It is a disorder caused by tissue accumulation of </a:t>
            </a:r>
            <a:r>
              <a:rPr lang="en-US" dirty="0" smtClean="0">
                <a:solidFill>
                  <a:srgbClr val="FF0000"/>
                </a:solidFill>
              </a:rPr>
              <a:t>excessive amounts of uric acid </a:t>
            </a:r>
            <a:r>
              <a:rPr lang="en-US" dirty="0" smtClean="0"/>
              <a:t>characterized by recurrent episodes of acute arthritis, some time accompanied by the formation of large crystalline aggregates (</a:t>
            </a:r>
            <a:r>
              <a:rPr lang="en-US" dirty="0" err="1" smtClean="0">
                <a:solidFill>
                  <a:srgbClr val="FF0000"/>
                </a:solidFill>
              </a:rPr>
              <a:t>tophi</a:t>
            </a:r>
            <a:r>
              <a:rPr lang="en-US" dirty="0" smtClean="0"/>
              <a:t>), and chronic joint deformities. </a:t>
            </a:r>
          </a:p>
          <a:p>
            <a:r>
              <a:rPr lang="en-US" dirty="0" smtClean="0"/>
              <a:t>It is divided into primary (90%) and secondary (10%).</a:t>
            </a:r>
          </a:p>
          <a:p>
            <a:r>
              <a:rPr lang="en-US" dirty="0" smtClean="0"/>
              <a:t>In primary the cause of </a:t>
            </a:r>
            <a:r>
              <a:rPr lang="en-US" dirty="0" err="1" smtClean="0">
                <a:solidFill>
                  <a:srgbClr val="FF0000"/>
                </a:solidFill>
              </a:rPr>
              <a:t>hyperuricemia</a:t>
            </a:r>
            <a:r>
              <a:rPr lang="en-US" dirty="0" smtClean="0"/>
              <a:t> is not known.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Gout </a:t>
            </a:r>
            <a:endParaRPr lang="en-US" sz="4000" dirty="0">
              <a:solidFill>
                <a:srgbClr val="25B80C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9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Primary gout</a:t>
            </a:r>
            <a:r>
              <a:rPr lang="en-US" dirty="0" smtClean="0"/>
              <a:t>:		(85% to 90%) 	</a:t>
            </a:r>
          </a:p>
          <a:p>
            <a:pPr lvl="1"/>
            <a:r>
              <a:rPr lang="en-US" dirty="0" smtClean="0"/>
              <a:t>Enzyme defects unknown origin due to </a:t>
            </a:r>
            <a:r>
              <a:rPr lang="en-US" dirty="0" smtClean="0">
                <a:solidFill>
                  <a:srgbClr val="FF0000"/>
                </a:solidFill>
              </a:rPr>
              <a:t>overproduction of uric acid </a:t>
            </a:r>
            <a:r>
              <a:rPr lang="en-US" dirty="0" smtClean="0"/>
              <a:t>with normal excretion (majority), increase excretion (minority) and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 under excretion of uric acid </a:t>
            </a:r>
            <a:r>
              <a:rPr lang="en-US" dirty="0" smtClean="0"/>
              <a:t>with normal production.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Known enzyme defect e.g. partial HGPRT </a:t>
            </a:r>
            <a:r>
              <a:rPr lang="en-US" dirty="0" smtClean="0"/>
              <a:t>deficiency leading to overproduction of uric acid.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Secondary gout</a:t>
            </a:r>
            <a:r>
              <a:rPr lang="en-US" dirty="0" smtClean="0"/>
              <a:t>:	(10%)</a:t>
            </a:r>
          </a:p>
          <a:p>
            <a:pPr lvl="1"/>
            <a:r>
              <a:rPr lang="en-US" dirty="0" smtClean="0"/>
              <a:t>Increase nucleic acid turnover (</a:t>
            </a:r>
            <a:r>
              <a:rPr lang="en-US" dirty="0" err="1" smtClean="0">
                <a:solidFill>
                  <a:srgbClr val="FF0000"/>
                </a:solidFill>
              </a:rPr>
              <a:t>leukemia</a:t>
            </a:r>
            <a:r>
              <a:rPr lang="en-US" dirty="0" err="1" smtClean="0"/>
              <a:t>s</a:t>
            </a:r>
            <a:r>
              <a:rPr lang="en-US" dirty="0" smtClean="0"/>
              <a:t>) with the overproduction of uric acid.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Chronic renal failure due to reduce excretion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In born error of metabolism (HGPRT deficiency, </a:t>
            </a:r>
            <a:r>
              <a:rPr lang="en-US" dirty="0" err="1" smtClean="0">
                <a:solidFill>
                  <a:srgbClr val="FF0000"/>
                </a:solidFill>
              </a:rPr>
              <a:t>Lesch-Nyhan</a:t>
            </a:r>
            <a:r>
              <a:rPr lang="en-US" dirty="0" smtClean="0">
                <a:solidFill>
                  <a:srgbClr val="FF0000"/>
                </a:solidFill>
              </a:rPr>
              <a:t> syndrome</a:t>
            </a:r>
            <a:r>
              <a:rPr lang="en-US" dirty="0" smtClean="0"/>
              <a:t>) due to overproduction with increase excretion.        </a:t>
            </a:r>
            <a:endParaRPr lang="en-US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synthesis of </a:t>
            </a:r>
            <a:r>
              <a:rPr lang="en-US" dirty="0" err="1" smtClean="0"/>
              <a:t>purine</a:t>
            </a:r>
            <a:r>
              <a:rPr lang="en-US" dirty="0" smtClean="0"/>
              <a:t> nucleotides occurs along two pathway refereed to as the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de novo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EB0FF0"/>
                </a:solidFill>
              </a:rPr>
              <a:t>salvage pathway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 novo</a:t>
            </a:r>
            <a:r>
              <a:rPr lang="en-US" sz="3000" dirty="0" smtClean="0">
                <a:solidFill>
                  <a:srgbClr val="FF0000"/>
                </a:solidFill>
              </a:rPr>
              <a:t>:</a:t>
            </a:r>
            <a:r>
              <a:rPr lang="en-US" sz="3000" dirty="0" smtClean="0"/>
              <a:t> DE NOVO means a new thing. </a:t>
            </a:r>
          </a:p>
          <a:p>
            <a:pPr>
              <a:buNone/>
            </a:pPr>
            <a:r>
              <a:rPr lang="en-US" sz="3000" dirty="0" smtClean="0"/>
              <a:t>   It refer to production of complex molecule from a simple thing like sugar or amino acid </a:t>
            </a:r>
            <a:r>
              <a:rPr lang="en-US" sz="3000" dirty="0" err="1" smtClean="0"/>
              <a:t>eg</a:t>
            </a:r>
            <a:r>
              <a:rPr lang="en-US" sz="3000" dirty="0" smtClean="0"/>
              <a:t> nucleotides are not needed in diet as they can be synthesize from </a:t>
            </a:r>
            <a:r>
              <a:rPr lang="en-US" sz="3000" dirty="0" err="1" smtClean="0"/>
              <a:t>formate</a:t>
            </a:r>
            <a:r>
              <a:rPr lang="en-US" sz="3000" dirty="0" smtClean="0"/>
              <a:t> and </a:t>
            </a:r>
            <a:r>
              <a:rPr lang="en-US" sz="3000" dirty="0" err="1" smtClean="0"/>
              <a:t>aspatate</a:t>
            </a:r>
            <a:r>
              <a:rPr lang="en-US" sz="3000" dirty="0" smtClean="0"/>
              <a:t>.</a:t>
            </a:r>
          </a:p>
          <a:p>
            <a:r>
              <a:rPr lang="en-US" sz="3000" dirty="0" smtClean="0"/>
              <a:t>It involves synthesis of </a:t>
            </a:r>
            <a:r>
              <a:rPr lang="en-US" sz="3000" dirty="0" err="1" smtClean="0"/>
              <a:t>purines</a:t>
            </a:r>
            <a:r>
              <a:rPr lang="en-US" sz="3000" dirty="0" smtClean="0"/>
              <a:t> and uric acid from non </a:t>
            </a:r>
            <a:r>
              <a:rPr lang="en-US" sz="3000" dirty="0" err="1" smtClean="0"/>
              <a:t>purine</a:t>
            </a:r>
            <a:r>
              <a:rPr lang="en-US" sz="3000" dirty="0" smtClean="0"/>
              <a:t> precursors. </a:t>
            </a:r>
          </a:p>
          <a:p>
            <a:r>
              <a:rPr lang="en-US" sz="3000" dirty="0" smtClean="0"/>
              <a:t>It start from ribose-5-phosphate which is converted into </a:t>
            </a:r>
            <a:r>
              <a:rPr lang="en-US" sz="3000" dirty="0" err="1" smtClean="0"/>
              <a:t>purine</a:t>
            </a:r>
            <a:r>
              <a:rPr lang="en-US" sz="3000" dirty="0" smtClean="0"/>
              <a:t> through a series of intermediates.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Pathogenesis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1189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It is regulated through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1. Negative feedback of enzyme </a:t>
            </a:r>
            <a:r>
              <a:rPr lang="en-US" dirty="0" err="1" smtClean="0"/>
              <a:t>amido</a:t>
            </a:r>
            <a:r>
              <a:rPr lang="en-US" dirty="0" smtClean="0"/>
              <a:t> </a:t>
            </a:r>
            <a:r>
              <a:rPr lang="en-US" dirty="0" err="1" smtClean="0"/>
              <a:t>phosphoribosyl</a:t>
            </a:r>
            <a:r>
              <a:rPr lang="en-US" dirty="0" smtClean="0"/>
              <a:t> </a:t>
            </a:r>
            <a:r>
              <a:rPr lang="en-US" dirty="0" err="1" smtClean="0"/>
              <a:t>transferase</a:t>
            </a:r>
            <a:r>
              <a:rPr lang="en-US" dirty="0" smtClean="0"/>
              <a:t> (</a:t>
            </a:r>
            <a:r>
              <a:rPr lang="en-US" dirty="0" err="1" smtClean="0"/>
              <a:t>amido</a:t>
            </a:r>
            <a:r>
              <a:rPr lang="en-US" dirty="0" smtClean="0"/>
              <a:t>-PRT) and 5-phosphoribosyl-1-pyrophosphate (PRPP) </a:t>
            </a:r>
            <a:r>
              <a:rPr lang="en-US" dirty="0" err="1" smtClean="0"/>
              <a:t>synthetase</a:t>
            </a:r>
            <a:r>
              <a:rPr lang="en-US" dirty="0" smtClean="0"/>
              <a:t> by </a:t>
            </a:r>
            <a:r>
              <a:rPr lang="en-US" dirty="0" err="1" smtClean="0"/>
              <a:t>pruine</a:t>
            </a:r>
            <a:r>
              <a:rPr lang="en-US" dirty="0" smtClean="0"/>
              <a:t> nucleotides and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2. Activation of </a:t>
            </a:r>
            <a:r>
              <a:rPr lang="en-US" dirty="0" err="1" smtClean="0"/>
              <a:t>amido</a:t>
            </a:r>
            <a:r>
              <a:rPr lang="en-US" dirty="0" smtClean="0"/>
              <a:t>-PRT by its substrate, PRPP.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r. Abdul Haseeb Khan\Bone Pics\urate_metab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46449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EB0FF0"/>
                </a:solidFill>
              </a:rPr>
              <a:t>Salvage pathway.</a:t>
            </a:r>
          </a:p>
          <a:p>
            <a:pPr>
              <a:buNone/>
            </a:pPr>
            <a:endParaRPr lang="en-US" dirty="0" smtClean="0">
              <a:solidFill>
                <a:srgbClr val="EB0FF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EB0FF0"/>
                </a:solidFill>
              </a:rPr>
              <a:t>  </a:t>
            </a:r>
            <a:r>
              <a:rPr lang="en-US" sz="3600" dirty="0" smtClean="0"/>
              <a:t>It means nucleotide ( </a:t>
            </a:r>
            <a:r>
              <a:rPr lang="en-US" sz="3600" dirty="0" err="1" smtClean="0"/>
              <a:t>purine</a:t>
            </a:r>
            <a:r>
              <a:rPr lang="en-US" sz="3600" dirty="0" smtClean="0"/>
              <a:t> &amp; </a:t>
            </a:r>
            <a:r>
              <a:rPr lang="en-US" sz="3600" dirty="0" err="1" smtClean="0"/>
              <a:t>pyrimidines</a:t>
            </a:r>
            <a:r>
              <a:rPr lang="en-US" sz="3600" dirty="0" smtClean="0"/>
              <a:t>) are synthesized from intermediate degraded products of DNA &amp; RNA metabolism to recover bases and nucleotide.  </a:t>
            </a:r>
          </a:p>
          <a:p>
            <a:r>
              <a:rPr lang="en-US" sz="3600" dirty="0" smtClean="0"/>
              <a:t>It involves increase production of uric acid by free </a:t>
            </a:r>
            <a:r>
              <a:rPr lang="en-US" sz="3600" dirty="0" err="1" smtClean="0"/>
              <a:t>purine</a:t>
            </a:r>
            <a:r>
              <a:rPr lang="en-US" sz="3600" dirty="0" smtClean="0"/>
              <a:t> basis, breakdown of nucleic acid and dietary intake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304800"/>
            <a:ext cx="7315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Single step reaction in which free </a:t>
            </a:r>
            <a:r>
              <a:rPr lang="en-US" sz="3200" dirty="0" err="1" smtClean="0"/>
              <a:t>pruine</a:t>
            </a:r>
            <a:r>
              <a:rPr lang="en-US" sz="3200" dirty="0" smtClean="0"/>
              <a:t> basis (hypoxanthine, guanine, and adenine) condense with PRPP to form the </a:t>
            </a:r>
            <a:r>
              <a:rPr lang="en-US" sz="3200" dirty="0" err="1" smtClean="0"/>
              <a:t>purine</a:t>
            </a:r>
            <a:r>
              <a:rPr lang="en-US" sz="3200" dirty="0" smtClean="0"/>
              <a:t> nucleotide precursors of uric acid (</a:t>
            </a:r>
            <a:r>
              <a:rPr lang="en-US" sz="3200" dirty="0" err="1" smtClean="0"/>
              <a:t>inosinic</a:t>
            </a:r>
            <a:r>
              <a:rPr lang="en-US" sz="3200" dirty="0" smtClean="0"/>
              <a:t> acid, </a:t>
            </a:r>
            <a:r>
              <a:rPr lang="en-US" sz="3200" dirty="0" err="1" smtClean="0"/>
              <a:t>guanylic</a:t>
            </a:r>
            <a:r>
              <a:rPr lang="en-US" sz="3200" dirty="0" smtClean="0"/>
              <a:t> acid, and </a:t>
            </a:r>
            <a:r>
              <a:rPr lang="en-US" sz="3200" dirty="0" err="1" smtClean="0"/>
              <a:t>adenylic</a:t>
            </a:r>
            <a:r>
              <a:rPr lang="en-US" sz="3200" dirty="0" smtClean="0"/>
              <a:t> acid) under the action of </a:t>
            </a:r>
            <a:r>
              <a:rPr lang="en-US" sz="3200" dirty="0" err="1" smtClean="0"/>
              <a:t>hyoxanthine</a:t>
            </a:r>
            <a:r>
              <a:rPr lang="en-US" sz="3200" dirty="0" smtClean="0"/>
              <a:t>, guanine, </a:t>
            </a:r>
            <a:r>
              <a:rPr lang="en-US" sz="3200" dirty="0" err="1" smtClean="0"/>
              <a:t>phosphoribosyltransferase</a:t>
            </a:r>
            <a:r>
              <a:rPr lang="en-US" sz="3200" dirty="0" smtClean="0"/>
              <a:t> (HGPRT) and adenine </a:t>
            </a:r>
            <a:r>
              <a:rPr lang="en-US" sz="3200" dirty="0" err="1" smtClean="0"/>
              <a:t>phosphoribosyltransferase</a:t>
            </a:r>
            <a:r>
              <a:rPr lang="en-US" sz="3200" dirty="0" smtClean="0"/>
              <a:t> (APRT</a:t>
            </a:r>
            <a:r>
              <a:rPr lang="en-US" dirty="0" smtClean="0"/>
              <a:t>)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9.jpg"/>
          <p:cNvPicPr>
            <a:picLocks noGrp="1" noChangeAspect="1"/>
          </p:cNvPicPr>
          <p:nvPr>
            <p:ph idx="1"/>
          </p:nvPr>
        </p:nvPicPr>
        <p:blipFill>
          <a:blip r:embed="rId2"/>
          <a:srcRect b="2861"/>
          <a:stretch>
            <a:fillRect/>
          </a:stretch>
        </p:blipFill>
        <p:spPr>
          <a:xfrm>
            <a:off x="227076" y="1114483"/>
            <a:ext cx="8612124" cy="4228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Complete lack of HGRPT </a:t>
            </a:r>
            <a:r>
              <a:rPr lang="en-US" dirty="0" smtClean="0"/>
              <a:t>gives rise to the </a:t>
            </a:r>
            <a:r>
              <a:rPr lang="en-US" dirty="0" err="1" smtClean="0">
                <a:solidFill>
                  <a:srgbClr val="FF0000"/>
                </a:solidFill>
              </a:rPr>
              <a:t>Lesch-Nyhan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syndrome (X-linked) characterized by excretion of excessive amounts of uric acid, neurological symptoms with mental retardation and self mutilation. </a:t>
            </a:r>
          </a:p>
          <a:p>
            <a:r>
              <a:rPr lang="en-US" dirty="0" smtClean="0"/>
              <a:t>Partial deficiency of HGRPT needs to gouty arthritis with mild neurological symptoms. 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secondary gout the </a:t>
            </a:r>
            <a:r>
              <a:rPr lang="en-US" dirty="0" err="1" smtClean="0">
                <a:solidFill>
                  <a:srgbClr val="FF0000"/>
                </a:solidFill>
              </a:rPr>
              <a:t>hyperuricemia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may be caused by increased </a:t>
            </a:r>
            <a:r>
              <a:rPr lang="en-US" dirty="0" err="1" smtClean="0"/>
              <a:t>urate</a:t>
            </a:r>
            <a:r>
              <a:rPr lang="en-US" dirty="0" smtClean="0"/>
              <a:t> </a:t>
            </a:r>
            <a:r>
              <a:rPr lang="en-US" dirty="0" err="1" smtClean="0"/>
              <a:t>produciton</a:t>
            </a:r>
            <a:r>
              <a:rPr lang="en-US" dirty="0" smtClean="0"/>
              <a:t> (rapid cell </a:t>
            </a:r>
            <a:r>
              <a:rPr lang="en-US" dirty="0" err="1" smtClean="0"/>
              <a:t>lysis</a:t>
            </a:r>
            <a:r>
              <a:rPr lang="en-US" dirty="0" smtClean="0"/>
              <a:t> during treatment of lymphoma or leukemia. 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lphaUcPeriod"/>
            </a:pPr>
            <a:r>
              <a:rPr lang="en-US" sz="2800" dirty="0" smtClean="0">
                <a:solidFill>
                  <a:srgbClr val="EB0FF0"/>
                </a:solidFill>
              </a:rPr>
              <a:t>Developmental (genetic) &amp; acquired. </a:t>
            </a:r>
          </a:p>
          <a:p>
            <a:r>
              <a:rPr lang="en-US" dirty="0" smtClean="0"/>
              <a:t>Due to defects in nuclear proteins, transcription factors, </a:t>
            </a:r>
          </a:p>
          <a:p>
            <a:r>
              <a:rPr lang="en-US" dirty="0" smtClean="0"/>
              <a:t>Defect in hormone and single transduction mechanisms, extra cellular structure proteins,</a:t>
            </a:r>
          </a:p>
          <a:p>
            <a:r>
              <a:rPr lang="en-US" dirty="0" smtClean="0"/>
              <a:t>Defects in folding and degradation of molecules, </a:t>
            </a:r>
          </a:p>
          <a:p>
            <a:r>
              <a:rPr lang="en-US" dirty="0" smtClean="0"/>
              <a:t>Defects in </a:t>
            </a:r>
            <a:r>
              <a:rPr lang="en-US" dirty="0" err="1" smtClean="0"/>
              <a:t>oncogenes</a:t>
            </a:r>
            <a:r>
              <a:rPr lang="en-US" dirty="0" smtClean="0"/>
              <a:t> , tumor suppressor genes, </a:t>
            </a:r>
          </a:p>
          <a:p>
            <a:r>
              <a:rPr lang="en-US" dirty="0" smtClean="0"/>
              <a:t>Defects in RNA and DNA processing and metabolism lead to &gt; 200 disorders.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dirty="0" smtClean="0">
                <a:solidFill>
                  <a:srgbClr val="25B80C"/>
                </a:solidFill>
                <a:latin typeface="Comic Sans MS" pitchFamily="66" charset="0"/>
              </a:rPr>
              <a:t>Pathological lesions of bones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r>
              <a:rPr lang="en-US" dirty="0" smtClean="0"/>
              <a:t>Increase level of uric acid leads to precipitation of monosodium  rate crystals which </a:t>
            </a:r>
            <a:r>
              <a:rPr lang="en-US" dirty="0" smtClean="0">
                <a:solidFill>
                  <a:srgbClr val="FF0000"/>
                </a:solidFill>
              </a:rPr>
              <a:t>triggers</a:t>
            </a:r>
            <a:r>
              <a:rPr lang="en-US" dirty="0" smtClean="0"/>
              <a:t> joint injury and also activate </a:t>
            </a:r>
            <a:r>
              <a:rPr lang="en-US" dirty="0" smtClean="0">
                <a:solidFill>
                  <a:srgbClr val="FF0000"/>
                </a:solidFill>
              </a:rPr>
              <a:t>compliment</a:t>
            </a:r>
            <a:r>
              <a:rPr lang="en-US" dirty="0" smtClean="0"/>
              <a:t> with the generation of C3a and C5a leading to accumulation of </a:t>
            </a:r>
            <a:r>
              <a:rPr lang="en-US" dirty="0" err="1" smtClean="0"/>
              <a:t>neutorphil</a:t>
            </a:r>
            <a:r>
              <a:rPr lang="en-US" dirty="0" smtClean="0"/>
              <a:t>, macrophages in the joints and synovial membranes.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Phagocytosis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of crystals by </a:t>
            </a:r>
            <a:r>
              <a:rPr lang="en-US" dirty="0" err="1" smtClean="0"/>
              <a:t>monocytesinduce</a:t>
            </a:r>
            <a:r>
              <a:rPr lang="en-US" dirty="0" smtClean="0"/>
              <a:t> toxic free radicals and </a:t>
            </a:r>
            <a:r>
              <a:rPr lang="en-US" dirty="0" err="1" smtClean="0">
                <a:solidFill>
                  <a:srgbClr val="FF0000"/>
                </a:solidFill>
              </a:rPr>
              <a:t>leukotrienes</a:t>
            </a:r>
            <a:r>
              <a:rPr lang="en-US" dirty="0" smtClean="0">
                <a:solidFill>
                  <a:srgbClr val="FF0000"/>
                </a:solidFill>
              </a:rPr>
              <a:t> (B4).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Death of </a:t>
            </a:r>
            <a:r>
              <a:rPr lang="en-US" dirty="0" err="1" smtClean="0">
                <a:solidFill>
                  <a:srgbClr val="FF0000"/>
                </a:solidFill>
              </a:rPr>
              <a:t>neutrophil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release distractive </a:t>
            </a:r>
            <a:r>
              <a:rPr lang="en-US" dirty="0" err="1" smtClean="0">
                <a:solidFill>
                  <a:srgbClr val="FF0000"/>
                </a:solidFill>
              </a:rPr>
              <a:t>lysosomal</a:t>
            </a:r>
            <a:r>
              <a:rPr lang="en-US" dirty="0" smtClean="0">
                <a:solidFill>
                  <a:srgbClr val="FF0000"/>
                </a:solidFill>
              </a:rPr>
              <a:t> enzyme </a:t>
            </a:r>
            <a:r>
              <a:rPr lang="en-US" dirty="0" smtClean="0"/>
              <a:t>further enhancing synovial and cartilage injury.        </a:t>
            </a:r>
            <a:endParaRPr lang="en-US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an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304800"/>
            <a:ext cx="7572997" cy="6248400"/>
          </a:xfr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Chronic </a:t>
            </a:r>
            <a:r>
              <a:rPr lang="en-US" dirty="0" err="1" smtClean="0"/>
              <a:t>tophaceous</a:t>
            </a:r>
            <a:r>
              <a:rPr lang="en-US" dirty="0" smtClean="0"/>
              <a:t> arthritis develop after recurrent episodes of </a:t>
            </a:r>
            <a:r>
              <a:rPr lang="en-US" dirty="0" err="1" smtClean="0"/>
              <a:t>urate</a:t>
            </a:r>
            <a:r>
              <a:rPr lang="en-US" dirty="0" smtClean="0"/>
              <a:t> deposition with chalky white deposits on the </a:t>
            </a:r>
            <a:r>
              <a:rPr lang="en-US" dirty="0" err="1" smtClean="0"/>
              <a:t>articular</a:t>
            </a:r>
            <a:r>
              <a:rPr lang="en-US" dirty="0" smtClean="0"/>
              <a:t> cartilage and adjacent joint capsule.</a:t>
            </a:r>
          </a:p>
          <a:p>
            <a:r>
              <a:rPr lang="en-US" dirty="0" err="1" smtClean="0"/>
              <a:t>Tophi</a:t>
            </a:r>
            <a:r>
              <a:rPr lang="en-US" dirty="0" smtClean="0"/>
              <a:t> is mass of amorphous or crystalline </a:t>
            </a:r>
            <a:r>
              <a:rPr lang="en-US" dirty="0" err="1" smtClean="0"/>
              <a:t>urates</a:t>
            </a:r>
            <a:r>
              <a:rPr lang="en-US" dirty="0" smtClean="0"/>
              <a:t> surrounded by macrophages lymphocytes, and fibroblast leading to fibrosis and fusion of joint (</a:t>
            </a:r>
            <a:r>
              <a:rPr lang="en-US" dirty="0" err="1" smtClean="0"/>
              <a:t>ankylosis</a:t>
            </a:r>
            <a:r>
              <a:rPr lang="en-US" dirty="0" smtClean="0"/>
              <a:t>).</a:t>
            </a:r>
          </a:p>
          <a:p>
            <a:r>
              <a:rPr lang="en-US" dirty="0" smtClean="0"/>
              <a:t>Gouty nephropathy develop when </a:t>
            </a:r>
            <a:r>
              <a:rPr lang="en-US" dirty="0" err="1" smtClean="0"/>
              <a:t>urate</a:t>
            </a:r>
            <a:r>
              <a:rPr lang="en-US" dirty="0" smtClean="0"/>
              <a:t> crystal precipitate within and obstruct the renal tubules.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11.jpg"/>
          <p:cNvPicPr>
            <a:picLocks noGrp="1" noChangeAspect="1"/>
          </p:cNvPicPr>
          <p:nvPr>
            <p:ph idx="1"/>
          </p:nvPr>
        </p:nvPicPr>
        <p:blipFill>
          <a:blip r:embed="rId2"/>
          <a:srcRect l="2647" r="6618" b="17483"/>
          <a:stretch>
            <a:fillRect/>
          </a:stretch>
        </p:blipFill>
        <p:spPr>
          <a:xfrm>
            <a:off x="248472" y="1518332"/>
            <a:ext cx="8514528" cy="29313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07091"/>
          </a:xfrm>
        </p:spPr>
        <p:txBody>
          <a:bodyPr/>
          <a:lstStyle/>
          <a:p>
            <a:r>
              <a:rPr lang="en-US" dirty="0" smtClean="0"/>
              <a:t>CPPD OR CHONDROCALCINOSIS MAY BE SPORADIC(IDIOPATHIC),HEREDITARY AND SECONDARY.</a:t>
            </a:r>
          </a:p>
          <a:p>
            <a:r>
              <a:rPr lang="en-US" dirty="0" smtClean="0"/>
              <a:t>DUE TO DEGRADATION OF PYROPHOSPHATE,</a:t>
            </a:r>
          </a:p>
          <a:p>
            <a:r>
              <a:rPr lang="en-US" dirty="0" smtClean="0"/>
              <a:t>INTRA ARTICULAR DEPOSITIN OF CRYSTAL PRODUCE SYMPTOMS.</a:t>
            </a:r>
          </a:p>
          <a:p>
            <a:r>
              <a:rPr lang="en-US" dirty="0" smtClean="0"/>
              <a:t>INRAARTICULAR MATRIX,MENISCI AND INTERVERTEBRAL DISC ARE FAVOURATE SITES.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PSEUDOGOUT </a:t>
            </a:r>
            <a:br>
              <a:rPr lang="en-US" dirty="0" smtClean="0"/>
            </a:br>
            <a:r>
              <a:rPr lang="en-US" dirty="0" smtClean="0"/>
              <a:t>( CALCIUM PYROPHOSPHATE CRYSTAL DEPOSITION DISEASE)</a:t>
            </a:r>
            <a:endParaRPr lang="en-US" dirty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6303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Soft Tissues Tumors &amp; Tumor-Like Lesions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3.jpg"/>
          <p:cNvPicPr>
            <a:picLocks noGrp="1" noChangeAspect="1"/>
          </p:cNvPicPr>
          <p:nvPr>
            <p:ph idx="1"/>
          </p:nvPr>
        </p:nvPicPr>
        <p:blipFill>
          <a:blip r:embed="rId2"/>
          <a:srcRect b="52817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3.jpg"/>
          <p:cNvPicPr>
            <a:picLocks noGrp="1" noChangeAspect="1"/>
          </p:cNvPicPr>
          <p:nvPr>
            <p:ph idx="1"/>
          </p:nvPr>
        </p:nvPicPr>
        <p:blipFill>
          <a:blip r:embed="rId2"/>
          <a:srcRect t="47535" b="1761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rgbClr val="FF0000"/>
                </a:solidFill>
              </a:rPr>
              <a:t>1-GENETIC FACTORS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2-CHEMICALS CARCINOGENS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3-VIRUSES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1-SPINDLE CELLS </a:t>
            </a:r>
          </a:p>
          <a:p>
            <a:r>
              <a:rPr lang="en-US" dirty="0" smtClean="0"/>
              <a:t>     FIBROUS AND SMOOTH MUSCLE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2-SMALL ROUND CELLS</a:t>
            </a:r>
          </a:p>
          <a:p>
            <a:r>
              <a:rPr lang="en-US" dirty="0" smtClean="0"/>
              <a:t>       RHABDOMYOSARCOMA,             NEUROECTODERMAL CELLS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3-EPITHELOID CELLS </a:t>
            </a:r>
          </a:p>
          <a:p>
            <a:r>
              <a:rPr lang="en-US" dirty="0" smtClean="0"/>
              <a:t>    SCHWANN CELL,SMOOTH MUSCLE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029200"/>
          </a:xfrm>
        </p:spPr>
        <p:txBody>
          <a:bodyPr>
            <a:normAutofit lnSpcReduction="10000"/>
          </a:bodyPr>
          <a:lstStyle/>
          <a:p>
            <a:pPr marL="624078" indent="-514350"/>
            <a:r>
              <a:rPr lang="en-US" dirty="0" smtClean="0"/>
              <a:t>The basic abnormality in all forms of </a:t>
            </a:r>
            <a:r>
              <a:rPr lang="en-US" dirty="0" err="1" smtClean="0"/>
              <a:t>osteogenesis</a:t>
            </a:r>
            <a:r>
              <a:rPr lang="en-US" dirty="0" smtClean="0"/>
              <a:t> </a:t>
            </a:r>
            <a:r>
              <a:rPr lang="en-US" dirty="0" err="1" smtClean="0"/>
              <a:t>imperfecta</a:t>
            </a:r>
            <a:r>
              <a:rPr lang="en-US" dirty="0" smtClean="0"/>
              <a:t> is too little bone resulting in osteoporosis with marked cortical thinning and attenuation of </a:t>
            </a:r>
            <a:r>
              <a:rPr lang="en-US" dirty="0" err="1" smtClean="0"/>
              <a:t>trabeculae</a:t>
            </a:r>
            <a:r>
              <a:rPr lang="en-US" dirty="0" smtClean="0"/>
              <a:t> leading to extreme skeletal fragility. </a:t>
            </a:r>
          </a:p>
          <a:p>
            <a:pPr marL="624078" indent="-514350"/>
            <a:r>
              <a:rPr lang="en-US" dirty="0" smtClean="0"/>
              <a:t>Four major sub types, OI I, OI II, OI III &amp; OI IV.</a:t>
            </a:r>
          </a:p>
          <a:p>
            <a:pPr marL="624078" indent="-514350"/>
            <a:r>
              <a:rPr lang="en-US" dirty="0" smtClean="0"/>
              <a:t>Type II is fatal in </a:t>
            </a:r>
            <a:r>
              <a:rPr lang="en-US" dirty="0" err="1" smtClean="0"/>
              <a:t>utero</a:t>
            </a:r>
            <a:r>
              <a:rPr lang="en-US" dirty="0" smtClean="0"/>
              <a:t>.</a:t>
            </a:r>
          </a:p>
          <a:p>
            <a:pPr marL="624078" indent="-514350"/>
            <a:r>
              <a:rPr lang="en-US" smtClean="0"/>
              <a:t>Type I </a:t>
            </a:r>
            <a:r>
              <a:rPr lang="en-US" dirty="0" smtClean="0"/>
              <a:t>usually seen in childhood with blue </a:t>
            </a:r>
            <a:r>
              <a:rPr lang="en-US" dirty="0" err="1" smtClean="0"/>
              <a:t>sclerea</a:t>
            </a:r>
            <a:r>
              <a:rPr lang="en-US" dirty="0" smtClean="0"/>
              <a:t> due to decrease in collagen content incompatible with adult life. </a:t>
            </a:r>
          </a:p>
          <a:p>
            <a:pPr marL="624078" indent="-514350"/>
            <a:r>
              <a:rPr lang="en-US" dirty="0" smtClean="0"/>
              <a:t>Type III and IV are compatible with survival.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300" dirty="0" err="1" smtClean="0">
                <a:solidFill>
                  <a:srgbClr val="25B80C"/>
                </a:solidFill>
                <a:latin typeface="Comic Sans MS" pitchFamily="66" charset="0"/>
              </a:rPr>
              <a:t>Osteogenesis</a:t>
            </a:r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  <a:r>
              <a:rPr lang="en-US" sz="4300" dirty="0" err="1" smtClean="0">
                <a:solidFill>
                  <a:srgbClr val="25B80C"/>
                </a:solidFill>
                <a:latin typeface="Comic Sans MS" pitchFamily="66" charset="0"/>
              </a:rPr>
              <a:t>imperfecta</a:t>
            </a:r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/>
            </a:r>
            <a:b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</a:br>
            <a:r>
              <a:rPr lang="en-US" sz="3100" dirty="0" smtClean="0">
                <a:solidFill>
                  <a:srgbClr val="25B80C"/>
                </a:solidFill>
                <a:latin typeface="Comic Sans MS" pitchFamily="66" charset="0"/>
              </a:rPr>
              <a:t>(Type 1 Collagen disease)</a:t>
            </a:r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1-FASCICLES   </a:t>
            </a:r>
          </a:p>
          <a:p>
            <a:r>
              <a:rPr lang="en-US" dirty="0" smtClean="0"/>
              <a:t>     SMOOTH MUSCLES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2-PALISADING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    SCHWANN CELL</a:t>
            </a:r>
          </a:p>
          <a:p>
            <a:r>
              <a:rPr lang="en-US" smtClean="0">
                <a:solidFill>
                  <a:srgbClr val="FF0000"/>
                </a:solidFill>
              </a:rPr>
              <a:t>3-HERRING </a:t>
            </a:r>
            <a:r>
              <a:rPr lang="en-US" dirty="0" smtClean="0">
                <a:solidFill>
                  <a:srgbClr val="FF0000"/>
                </a:solidFill>
              </a:rPr>
              <a:t>BONE</a:t>
            </a:r>
          </a:p>
          <a:p>
            <a:r>
              <a:rPr lang="en-US" dirty="0" smtClean="0"/>
              <a:t>     FIBROSARCOMA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4-MIXED</a:t>
            </a:r>
          </a:p>
          <a:p>
            <a:r>
              <a:rPr lang="en-US" dirty="0" smtClean="0"/>
              <a:t>      SYNOVIAL SARCOMA </a:t>
            </a:r>
          </a:p>
          <a:p>
            <a:r>
              <a:rPr lang="en-US" dirty="0" smtClean="0"/>
              <a:t>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PATTERN</a:t>
            </a:r>
            <a:endParaRPr lang="en-US" dirty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NERVE </a:t>
            </a:r>
          </a:p>
          <a:p>
            <a:r>
              <a:rPr lang="en-US" sz="8000" dirty="0" smtClean="0">
                <a:solidFill>
                  <a:srgbClr val="FF0000"/>
                </a:solidFill>
              </a:rPr>
              <a:t>&amp;</a:t>
            </a:r>
          </a:p>
          <a:p>
            <a:r>
              <a:rPr lang="en-US" sz="8000" dirty="0" smtClean="0">
                <a:solidFill>
                  <a:srgbClr val="FF0000"/>
                </a:solidFill>
              </a:rPr>
              <a:t>MUSCLES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67072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Peripheral nerve is composed of nerve fiber (an axon with its Schwann cells and myelin sheath) grouped into fascicles having both myelinated and </a:t>
            </a:r>
            <a:r>
              <a:rPr lang="en-US" sz="3200" dirty="0" err="1" smtClean="0"/>
              <a:t>unmyelinated</a:t>
            </a:r>
            <a:r>
              <a:rPr lang="en-US" sz="3200" dirty="0" smtClean="0"/>
              <a:t> nerve fibers.</a:t>
            </a:r>
          </a:p>
          <a:p>
            <a:r>
              <a:rPr lang="en-US" sz="3200" dirty="0" smtClean="0"/>
              <a:t>There are three major connective tissue:-</a:t>
            </a:r>
          </a:p>
          <a:p>
            <a:pPr lvl="1"/>
            <a:r>
              <a:rPr lang="en-US" sz="2800" dirty="0" err="1" smtClean="0"/>
              <a:t>Epineurium</a:t>
            </a:r>
            <a:r>
              <a:rPr lang="en-US" sz="2800" dirty="0" smtClean="0"/>
              <a:t> which encloses the entire nerve.</a:t>
            </a:r>
          </a:p>
          <a:p>
            <a:pPr lvl="1"/>
            <a:r>
              <a:rPr lang="en-US" sz="2800" dirty="0" err="1" smtClean="0"/>
              <a:t>Perinurium</a:t>
            </a:r>
            <a:r>
              <a:rPr lang="en-US" sz="2800" dirty="0" smtClean="0"/>
              <a:t> which encloses each fascicle.</a:t>
            </a:r>
          </a:p>
          <a:p>
            <a:pPr lvl="1"/>
            <a:r>
              <a:rPr lang="en-US" sz="2800" dirty="0" err="1" smtClean="0"/>
              <a:t>Endoneurium</a:t>
            </a:r>
            <a:r>
              <a:rPr lang="en-US" sz="2800" dirty="0" smtClean="0"/>
              <a:t> which surrounds individual nerve fibers. 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Peripheral Nerve and Skeletal Muscle 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198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Muscle:</a:t>
            </a:r>
            <a:r>
              <a:rPr lang="en-US" dirty="0" smtClean="0"/>
              <a:t>  Skeletal muscle fiber (muscle fiber, myocytes), have cytoplasm which is filled myofilaments and nuclei.</a:t>
            </a:r>
          </a:p>
          <a:p>
            <a:r>
              <a:rPr lang="en-US" dirty="0" smtClean="0"/>
              <a:t>Myofibril consists of identical repeating units (sarcomeres) composed of interlaced thin (actin) and thick filaments myosin. </a:t>
            </a:r>
          </a:p>
          <a:p>
            <a:r>
              <a:rPr lang="en-US" dirty="0" smtClean="0"/>
              <a:t>Two types of fibers type I and type II have been identified on the basis of histochemistry and physiology.  </a:t>
            </a:r>
          </a:p>
          <a:p>
            <a:r>
              <a:rPr lang="en-US" dirty="0" smtClean="0"/>
              <a:t>Type I fibers are rich in myoglobin, oxidative enzymes and mitochondria meant for sustained force. </a:t>
            </a:r>
          </a:p>
          <a:p>
            <a:r>
              <a:rPr lang="en-US" dirty="0" smtClean="0"/>
              <a:t>Type II are rich in glycolytic enzymes meant for rapid phasic contractions.  </a:t>
            </a:r>
            <a:endParaRPr lang="en-US" dirty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4832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It includes inflammatory, traumatic, metabolic, toxic, genetic, Neoplastic. 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Inflammatory neuropathies: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2800" dirty="0" smtClean="0"/>
              <a:t>Immune-mediated neuropathies (Guilllin-Barre Syndrome). This life threatening disease begins with the weakness of distal limbs advancing to effect proximal muscle function (ascending paralysis).</a:t>
            </a:r>
            <a:r>
              <a:rPr lang="en-US" dirty="0" smtClean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Diseases of peripheral nerve </a:t>
            </a: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Pathogenesis: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Infection caused by C. jejuni, CMV, EB Virus and Mycoplasma pneumonia. </a:t>
            </a:r>
          </a:p>
          <a:p>
            <a:r>
              <a:rPr lang="en-US" sz="2800" dirty="0" smtClean="0"/>
              <a:t>T cell mediated immune response accompanied by segmental demyelization. </a:t>
            </a:r>
          </a:p>
          <a:p>
            <a:r>
              <a:rPr lang="en-US" sz="2800" dirty="0" smtClean="0"/>
              <a:t>Circulating antibodies also play a role.</a:t>
            </a:r>
          </a:p>
          <a:p>
            <a:r>
              <a:rPr lang="en-US" sz="2800" dirty="0" smtClean="0"/>
              <a:t>Inflamed nerve reveal perivenular and endoneural infiltration by lymphocytes, macrophages and plasma cells.</a:t>
            </a:r>
            <a:r>
              <a:rPr lang="en-US" dirty="0" smtClean="0"/>
              <a:t>   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Infectious </a:t>
            </a:r>
            <a:r>
              <a:rPr lang="en-US" b="1" dirty="0" err="1" smtClean="0">
                <a:solidFill>
                  <a:srgbClr val="FF0000"/>
                </a:solidFill>
              </a:rPr>
              <a:t>polyneuropathies</a:t>
            </a:r>
            <a:r>
              <a:rPr lang="en-US" sz="2800" dirty="0" smtClean="0">
                <a:solidFill>
                  <a:srgbClr val="25B80C"/>
                </a:solidFill>
                <a:latin typeface="Comic Sans MS" pitchFamily="66" charset="0"/>
              </a:rPr>
              <a:t>: </a:t>
            </a:r>
            <a:endParaRPr lang="en-US" dirty="0" smtClean="0"/>
          </a:p>
          <a:p>
            <a:r>
              <a:rPr lang="en-US" dirty="0" smtClean="0"/>
              <a:t>Leprosy </a:t>
            </a:r>
          </a:p>
          <a:p>
            <a:r>
              <a:rPr lang="en-US" dirty="0" smtClean="0"/>
              <a:t>Diphtheria </a:t>
            </a:r>
          </a:p>
          <a:p>
            <a:r>
              <a:rPr lang="en-US" dirty="0" err="1" smtClean="0"/>
              <a:t>Varicela</a:t>
            </a:r>
            <a:r>
              <a:rPr lang="en-US" dirty="0" smtClean="0"/>
              <a:t>-zoster Virus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Hereditary Neuropathies:</a:t>
            </a:r>
          </a:p>
          <a:p>
            <a:r>
              <a:rPr lang="en-US" dirty="0" smtClean="0"/>
              <a:t>Charcot-Marie-Tooth disease, hypertrophic form (HMSN I) characterized by progressive muscular atrophy of calf (peroneal muscular atrophy)   </a:t>
            </a:r>
            <a:endParaRPr lang="en-US" dirty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609600"/>
            <a:ext cx="8534400" cy="5397691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Acquired metabolic and toxic neuropathies: </a:t>
            </a:r>
          </a:p>
          <a:p>
            <a:r>
              <a:rPr lang="en-US" dirty="0" smtClean="0"/>
              <a:t>Diabetic neuropathies. It include </a:t>
            </a:r>
          </a:p>
          <a:p>
            <a:r>
              <a:rPr lang="en-US" dirty="0" smtClean="0"/>
              <a:t>Distal symmetric sensory</a:t>
            </a:r>
          </a:p>
          <a:p>
            <a:r>
              <a:rPr lang="en-US" dirty="0" smtClean="0"/>
              <a:t>Motor or sensimotor.</a:t>
            </a:r>
          </a:p>
          <a:p>
            <a:r>
              <a:rPr lang="en-US" dirty="0" smtClean="0"/>
              <a:t>Autonomic neuropathies.</a:t>
            </a:r>
          </a:p>
          <a:p>
            <a:r>
              <a:rPr lang="en-US" dirty="0" smtClean="0"/>
              <a:t>Focal or multifocal asymmetric neuropathy.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Metabolic &amp; Nutritional peripheral neuropathies:</a:t>
            </a:r>
          </a:p>
          <a:p>
            <a:r>
              <a:rPr lang="en-US" dirty="0" smtClean="0"/>
              <a:t>Uremic neuropathy</a:t>
            </a:r>
          </a:p>
          <a:p>
            <a:r>
              <a:rPr lang="en-US" dirty="0" smtClean="0"/>
              <a:t>Neuropathic beriberi (axonal) due to Thiamine deficiency.</a:t>
            </a:r>
          </a:p>
          <a:p>
            <a:r>
              <a:rPr lang="en-US" dirty="0" smtClean="0"/>
              <a:t>Vitamin 6 and 12 deficiency.    </a:t>
            </a:r>
            <a:endParaRPr lang="en-US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Neuropathies Associated with Malignancy:</a:t>
            </a:r>
          </a:p>
          <a:p>
            <a:r>
              <a:rPr lang="en-US" dirty="0" smtClean="0"/>
              <a:t>Brachial plexopathy </a:t>
            </a:r>
          </a:p>
          <a:p>
            <a:r>
              <a:rPr lang="en-US" dirty="0" smtClean="0"/>
              <a:t>Obturator palsy from pelvic malignant neoplasms. </a:t>
            </a:r>
          </a:p>
          <a:p>
            <a:r>
              <a:rPr lang="en-US" dirty="0" smtClean="0"/>
              <a:t>Nerve palsies from intracranial tumors.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Toxic Neuropathies:</a:t>
            </a:r>
          </a:p>
          <a:p>
            <a:r>
              <a:rPr lang="en-US" dirty="0" smtClean="0"/>
              <a:t>Peripheral neuropathies can occur after exposure to industrial or environmental chemicals.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Traumatic neuropathies:</a:t>
            </a:r>
          </a:p>
          <a:p>
            <a:r>
              <a:rPr lang="en-US" dirty="0" smtClean="0"/>
              <a:t>Traumatic neuroma (pseudoneuroma or amputation neuroma)</a:t>
            </a:r>
          </a:p>
          <a:p>
            <a:r>
              <a:rPr lang="en-US" dirty="0" smtClean="0"/>
              <a:t>Compression neuropathy (entrapment neuropathy) </a:t>
            </a:r>
          </a:p>
          <a:p>
            <a:r>
              <a:rPr lang="en-US" dirty="0" smtClean="0"/>
              <a:t>Carpal tunnel syndrome.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254691"/>
          </a:xfrm>
        </p:spPr>
        <p:txBody>
          <a:bodyPr/>
          <a:lstStyle/>
          <a:p>
            <a:r>
              <a:rPr lang="en-US" dirty="0" err="1" smtClean="0"/>
              <a:t>Denervation</a:t>
            </a:r>
            <a:r>
              <a:rPr lang="en-US" dirty="0" smtClean="0"/>
              <a:t> atrophy: </a:t>
            </a:r>
          </a:p>
          <a:p>
            <a:r>
              <a:rPr lang="en-US" dirty="0" smtClean="0"/>
              <a:t>Spinal muscular atrophy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Muscular dystrophies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Duchene Muscular Dystrophy (DMD) and Becker Muscular Dystrophy (BMD), [X-linked]. </a:t>
            </a:r>
          </a:p>
          <a:p>
            <a:pPr lvl="1"/>
            <a:r>
              <a:rPr lang="en-US" dirty="0" smtClean="0"/>
              <a:t>DMD clinically manifest by the age of 5 years.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Diseases of skeletal muscle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EB0FF0"/>
                </a:solidFill>
              </a:rPr>
              <a:t>Osteopetrosis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Reduced </a:t>
            </a:r>
            <a:r>
              <a:rPr lang="en-US" dirty="0" err="1" smtClean="0"/>
              <a:t>osteoclast</a:t>
            </a:r>
            <a:r>
              <a:rPr lang="en-US" dirty="0" smtClean="0"/>
              <a:t> bone resorption resulting in diffuse symmetric skeletal sclerosis.</a:t>
            </a:r>
          </a:p>
          <a:p>
            <a:pPr lvl="1"/>
            <a:r>
              <a:rPr lang="en-US" dirty="0" smtClean="0"/>
              <a:t>Bone is stone like quality with abnormally brittle and fracture like pieces of chalk (marble bone disease) </a:t>
            </a:r>
          </a:p>
          <a:p>
            <a:pPr lvl="1"/>
            <a:r>
              <a:rPr lang="en-US" dirty="0" smtClean="0"/>
              <a:t>Its four variants, all have </a:t>
            </a:r>
            <a:r>
              <a:rPr lang="en-US" dirty="0" err="1" smtClean="0"/>
              <a:t>osteoclast</a:t>
            </a:r>
            <a:r>
              <a:rPr lang="en-US" dirty="0" smtClean="0"/>
              <a:t> dysfunction</a:t>
            </a:r>
          </a:p>
          <a:p>
            <a:pPr lvl="1"/>
            <a:r>
              <a:rPr lang="en-US" dirty="0" smtClean="0"/>
              <a:t>Bone lack </a:t>
            </a:r>
            <a:r>
              <a:rPr lang="en-US" dirty="0" err="1" smtClean="0"/>
              <a:t>medullary</a:t>
            </a:r>
            <a:r>
              <a:rPr lang="en-US" dirty="0" smtClean="0"/>
              <a:t> canal and bone is woven in architecture which leads to </a:t>
            </a:r>
            <a:r>
              <a:rPr lang="en-US" dirty="0" err="1" smtClean="0"/>
              <a:t>britling</a:t>
            </a:r>
            <a:r>
              <a:rPr lang="en-US" dirty="0" smtClean="0"/>
              <a:t> and prone to fractures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Metabolic Pathways defects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</a:rPr>
              <a:t>Muscular Dystrophy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 are inherited </a:t>
            </a:r>
            <a:r>
              <a:rPr lang="en-US" sz="2800" dirty="0" err="1" smtClean="0"/>
              <a:t>myopathy</a:t>
            </a:r>
            <a:r>
              <a:rPr lang="en-US" sz="2800" dirty="0" smtClean="0"/>
              <a:t> characterized by progressive muscles weakness &amp; degeneration &amp; subsequent replacement by fibrous  &amp; fatty connective tissue</a:t>
            </a:r>
          </a:p>
          <a:p>
            <a:pPr algn="l" rtl="0" eaLnBrk="1" hangingPunct="1">
              <a:defRPr/>
            </a:pPr>
            <a:r>
              <a:rPr lang="en-US" sz="2800" dirty="0" smtClean="0"/>
              <a:t>Historically were categorized by their: </a:t>
            </a:r>
          </a:p>
          <a:p>
            <a:pPr algn="l" rtl="0" eaLnBrk="1" hangingPunct="1">
              <a:defRPr/>
            </a:pPr>
            <a:r>
              <a:rPr lang="en-US" sz="2800" dirty="0" smtClean="0"/>
              <a:t>Age onset /distribution of weakness&amp; pattern of inheritance.</a:t>
            </a:r>
            <a:endParaRPr lang="ar-SA" sz="2800" dirty="0" smtClean="0"/>
          </a:p>
          <a:p>
            <a:pPr algn="l" rtl="0" eaLnBrk="1" hangingPunct="1">
              <a:defRPr/>
            </a:pPr>
            <a:r>
              <a:rPr lang="en-US" sz="2800" dirty="0" smtClean="0"/>
              <a:t>The genetic mutation &amp; abnormal gene product were defined for many of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Pathogenesis: </a:t>
            </a:r>
          </a:p>
          <a:p>
            <a:pPr lvl="1"/>
            <a:r>
              <a:rPr lang="en-US" sz="2400" dirty="0" smtClean="0"/>
              <a:t>DMD &amp; BMD are caused by abnormality in gene located in the Xp21 encodes proteins called dystrophin with high level of CPK.</a:t>
            </a:r>
          </a:p>
          <a:p>
            <a:pPr lvl="1"/>
            <a:r>
              <a:rPr lang="en-US" sz="2400" dirty="0" smtClean="0"/>
              <a:t>Dystrophin is a cytoplasmic protein located adjacent to the sarcolemmal membrane in myocytes when it concentrates at Z-bands it forms a strong mechanical link to cytoplasmic actin. </a:t>
            </a:r>
          </a:p>
          <a:p>
            <a:pPr lvl="1"/>
            <a:r>
              <a:rPr lang="en-US" sz="2400" dirty="0" smtClean="0"/>
              <a:t>Dystrophin form an interface between the  intracellular &amp; extracellular connective tissue matrix</a:t>
            </a:r>
          </a:p>
          <a:p>
            <a:pPr lvl="1"/>
            <a:r>
              <a:rPr lang="en-US" sz="2400" dirty="0" smtClean="0"/>
              <a:t>In DMD and BMD due to mutation in dystrophin gene leads to minimum amount of dystrophin. </a:t>
            </a:r>
            <a:r>
              <a:rPr lang="en-US" dirty="0" smtClean="0"/>
              <a:t>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Morphology:</a:t>
            </a:r>
          </a:p>
          <a:p>
            <a:pPr lvl="1"/>
            <a:r>
              <a:rPr lang="en-US" sz="2800" dirty="0" smtClean="0"/>
              <a:t>Variation of fiber size </a:t>
            </a:r>
          </a:p>
          <a:p>
            <a:pPr lvl="1"/>
            <a:r>
              <a:rPr lang="en-US" sz="2800" dirty="0" smtClean="0"/>
              <a:t>Increased numbers of internalized nuclei </a:t>
            </a:r>
          </a:p>
          <a:p>
            <a:pPr lvl="1"/>
            <a:r>
              <a:rPr lang="en-US" sz="2800" dirty="0" smtClean="0"/>
              <a:t>Degeneration necrosis and </a:t>
            </a:r>
            <a:r>
              <a:rPr lang="en-US" sz="2800" dirty="0" err="1" smtClean="0"/>
              <a:t>phagocytosis</a:t>
            </a:r>
            <a:r>
              <a:rPr lang="en-US" sz="2800" dirty="0" smtClean="0"/>
              <a:t> and muscle fibers</a:t>
            </a:r>
          </a:p>
          <a:p>
            <a:pPr lvl="1"/>
            <a:r>
              <a:rPr lang="en-US" sz="2800" dirty="0" smtClean="0"/>
              <a:t>Regenerating of muscle fibers</a:t>
            </a:r>
          </a:p>
          <a:p>
            <a:pPr lvl="1"/>
            <a:r>
              <a:rPr lang="en-US" sz="2800" dirty="0" smtClean="0"/>
              <a:t>Proliferation of </a:t>
            </a:r>
            <a:r>
              <a:rPr lang="en-US" sz="2800" dirty="0" err="1" smtClean="0"/>
              <a:t>endomysial</a:t>
            </a:r>
            <a:r>
              <a:rPr lang="en-US" sz="2800" dirty="0" smtClean="0"/>
              <a:t> connective tissue </a:t>
            </a:r>
          </a:p>
          <a:p>
            <a:pPr lvl="1"/>
            <a:r>
              <a:rPr lang="en-US" sz="2800" dirty="0" smtClean="0"/>
              <a:t>Muscles are replaced by fat and connective tissue. </a:t>
            </a:r>
            <a:r>
              <a:rPr lang="en-US" dirty="0" smtClean="0"/>
              <a:t>  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Duchenne MD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Incidence: 1/3500 male birth</a:t>
            </a:r>
          </a:p>
          <a:p>
            <a:pPr algn="l" rtl="0" eaLnBrk="1" hangingPunct="1">
              <a:defRPr/>
            </a:pPr>
            <a:r>
              <a:rPr lang="en-US" dirty="0" smtClean="0"/>
              <a:t>1/3 new mutation</a:t>
            </a:r>
          </a:p>
          <a:p>
            <a:pPr algn="l" rtl="0" eaLnBrk="1" hangingPunct="1">
              <a:defRPr/>
            </a:pPr>
            <a:r>
              <a:rPr lang="en-US" dirty="0" smtClean="0"/>
              <a:t>c/p:as early as 2-3y with delay milestones</a:t>
            </a:r>
          </a:p>
          <a:p>
            <a:pPr algn="l" rtl="0" eaLnBrk="1" hangingPunct="1">
              <a:defRPr/>
            </a:pPr>
            <a:r>
              <a:rPr lang="en-US" dirty="0" smtClean="0"/>
              <a:t>Progressive limb girdle pattern</a:t>
            </a:r>
          </a:p>
          <a:p>
            <a:pPr algn="l" rtl="0" eaLnBrk="1" hangingPunct="1">
              <a:defRPr/>
            </a:pPr>
            <a:r>
              <a:rPr lang="en-US" dirty="0" smtClean="0"/>
              <a:t>Fall 5-6y/difficult climb stair 8y, confined to wheel chair 12y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Joint contractures  6-10y</a:t>
            </a:r>
          </a:p>
          <a:p>
            <a:pPr algn="l" rtl="0" eaLnBrk="1" hangingPunct="1">
              <a:defRPr/>
            </a:pPr>
            <a:r>
              <a:rPr lang="en-US" sz="2800" dirty="0" smtClean="0"/>
              <a:t>Calf hypertrophy is early</a:t>
            </a:r>
          </a:p>
          <a:p>
            <a:pPr algn="l" rtl="0" eaLnBrk="1" hangingPunct="1">
              <a:defRPr/>
            </a:pPr>
            <a:r>
              <a:rPr lang="en-US" sz="2800" dirty="0" smtClean="0"/>
              <a:t>Muscles atrophy  late</a:t>
            </a:r>
          </a:p>
          <a:p>
            <a:pPr algn="l" rtl="0" eaLnBrk="1" hangingPunct="1">
              <a:defRPr/>
            </a:pPr>
            <a:r>
              <a:rPr lang="en-US" sz="2800" dirty="0" smtClean="0"/>
              <a:t>Progressive kyphoscliosis due to Para spinal muscles weakness</a:t>
            </a:r>
          </a:p>
          <a:p>
            <a:pPr algn="l" rtl="0" eaLnBrk="1" hangingPunct="1">
              <a:defRPr/>
            </a:pPr>
            <a:r>
              <a:rPr lang="en-US" sz="2800" dirty="0" smtClean="0"/>
              <a:t>Reflex: biceps/knee/lost by age 10y</a:t>
            </a:r>
          </a:p>
          <a:p>
            <a:pPr algn="l" rtl="0" eaLnBrk="1" hangingPunct="1">
              <a:defRPr/>
            </a:pPr>
            <a:r>
              <a:rPr lang="en-US" sz="2800" dirty="0" smtClean="0"/>
              <a:t>          ankle preserved late in disease</a:t>
            </a:r>
          </a:p>
          <a:p>
            <a:pPr algn="l" rtl="0" eaLnBrk="1" hangingPunct="1">
              <a:defRPr/>
            </a:pPr>
            <a:r>
              <a:rPr lang="en-US" sz="2800" dirty="0" smtClean="0"/>
              <a:t>Respiratory s/s after age 10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Cardiac: generally asymptomatic</a:t>
            </a:r>
          </a:p>
          <a:p>
            <a:pPr algn="l" rtl="0" eaLnBrk="1" hangingPunct="1">
              <a:defRPr/>
            </a:pPr>
            <a:r>
              <a:rPr lang="en-US" smtClean="0"/>
              <a:t>CHF, arrhythmia late</a:t>
            </a:r>
          </a:p>
          <a:p>
            <a:pPr algn="l" rtl="0" eaLnBrk="1" hangingPunct="1">
              <a:defRPr/>
            </a:pPr>
            <a:r>
              <a:rPr lang="en-US" smtClean="0"/>
              <a:t>90% abnormal ECG :tall rt R wave,deep left Q wave</a:t>
            </a:r>
          </a:p>
          <a:p>
            <a:pPr algn="l" rtl="0" eaLnBrk="1" hangingPunct="1">
              <a:defRPr/>
            </a:pPr>
            <a:r>
              <a:rPr lang="en-US" smtClean="0"/>
              <a:t>Echo: hypokinesia ,dilatation of ventricular wall</a:t>
            </a:r>
          </a:p>
          <a:p>
            <a:pPr algn="l" rtl="0" eaLnBrk="1" hangingPunct="1">
              <a:defRPr/>
            </a:pPr>
            <a:r>
              <a:rPr lang="en-US" smtClean="0"/>
              <a:t>GI: intestinal pseudo obstruction</a:t>
            </a:r>
          </a:p>
          <a:p>
            <a:pPr algn="l" rtl="0" eaLnBrk="1" hangingPunct="1">
              <a:defRPr/>
            </a:pPr>
            <a:r>
              <a:rPr lang="en-US" smtClean="0"/>
              <a:t>IQ: one SD below 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lab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A dystrophin gene deletion can be detected by: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DNA analyses from leukocytes by PCR in 2/3 patient or  DNA muscles</a:t>
            </a:r>
            <a:r>
              <a:rPr lang="ar-SA" sz="2400" dirty="0" smtClean="0"/>
              <a:t>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The other 1/3 DX by</a:t>
            </a:r>
            <a:r>
              <a:rPr lang="en-US" sz="2400" dirty="0" smtClean="0">
                <a:latin typeface="Arial"/>
              </a:rPr>
              <a:t>…</a:t>
            </a:r>
            <a:r>
              <a:rPr lang="en-US" sz="2400" dirty="0" smtClean="0"/>
              <a:t> muscles biopsy( dystrophin def by stain &amp;WB ,typical features of MD)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CK:20-100 XN ,decline later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EMG: </a:t>
            </a:r>
            <a:r>
              <a:rPr lang="en-US" sz="2400" dirty="0" err="1" smtClean="0"/>
              <a:t>myopathic</a:t>
            </a:r>
            <a:r>
              <a:rPr lang="en-US" sz="2400" dirty="0" smtClean="0"/>
              <a:t> &amp;fibrillation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Note :if DNA study +</a:t>
            </a:r>
            <a:r>
              <a:rPr lang="en-US" sz="2400" dirty="0" err="1" smtClean="0"/>
              <a:t>ve</a:t>
            </a:r>
            <a:r>
              <a:rPr lang="en-US" sz="2400" dirty="0" smtClean="0"/>
              <a:t> no need for EMG &amp;muscles biopsy</a:t>
            </a:r>
            <a:endParaRPr lang="ar-SA" sz="2400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ar-SA" dirty="0" smtClean="0"/>
              <a:t>   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Beckers MD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Is milder form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5/100,000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Age :5-15y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Wheelchair at 30y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Cardiac similar to Duchene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Death by age 40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Dx</a:t>
            </a:r>
            <a:r>
              <a:rPr lang="en-US" sz="2800" dirty="0" smtClean="0"/>
              <a:t>: DNA, muscle biopsy decrease in dystrophin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CK: </a:t>
            </a:r>
            <a:r>
              <a:rPr lang="en-US" sz="2800" dirty="0" err="1" smtClean="0"/>
              <a:t>moderatly</a:t>
            </a:r>
            <a:r>
              <a:rPr lang="en-US" sz="2800" dirty="0" smtClean="0"/>
              <a:t> elevated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No treatment prevent the progression                         corticosteroid :controlled trial with predinsone 0,75mg/kg demonstrate moderate improvement in strength &amp;delay progression to wheel chair&amp; respiratory compromise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533400" y="1447800"/>
            <a:ext cx="8229600" cy="3810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congenital myopathy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Characterized by increase porosity of the skeleton resulting from reduced bone mass predisposing to fractures mostly seen in senile and post menopausal period </a:t>
            </a:r>
            <a:r>
              <a:rPr lang="en-US" sz="3600" smtClean="0"/>
              <a:t>of  life.</a:t>
            </a:r>
            <a:r>
              <a:rPr lang="en-US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Osteoporosis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Congenital myopathy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Are distinguished from dystrophy in three</a:t>
            </a:r>
            <a:r>
              <a:rPr lang="ar-SA" smtClean="0"/>
              <a:t> </a:t>
            </a:r>
            <a:r>
              <a:rPr lang="en-US" smtClean="0"/>
              <a:t>respect:</a:t>
            </a:r>
          </a:p>
          <a:p>
            <a:pPr algn="l" rtl="0" eaLnBrk="1" hangingPunct="1">
              <a:defRPr/>
            </a:pPr>
            <a:r>
              <a:rPr lang="en-US" smtClean="0"/>
              <a:t>Characteristic morphologic alteration</a:t>
            </a:r>
          </a:p>
          <a:p>
            <a:pPr algn="l" rtl="0" eaLnBrk="1" hangingPunct="1">
              <a:defRPr/>
            </a:pPr>
            <a:r>
              <a:rPr lang="en-US" smtClean="0"/>
              <a:t>At birth</a:t>
            </a:r>
          </a:p>
          <a:p>
            <a:pPr algn="l" rtl="0" eaLnBrk="1" hangingPunct="1">
              <a:defRPr/>
            </a:pPr>
            <a:r>
              <a:rPr lang="en-US" smtClean="0"/>
              <a:t>Non progressive</a:t>
            </a:r>
          </a:p>
          <a:p>
            <a:pPr algn="l" rtl="0" eaLnBrk="1" hangingPunct="1">
              <a:defRPr/>
            </a:pPr>
            <a:r>
              <a:rPr lang="en-US" smtClean="0"/>
              <a:t>However there are exception to all these generalization</a:t>
            </a:r>
          </a:p>
          <a:p>
            <a:pPr algn="l" rtl="0" eaLnBrk="1" hangingPunct="1">
              <a:defRPr/>
            </a:pPr>
            <a:r>
              <a:rPr lang="en-US" smtClean="0"/>
              <a:t>Inheritance: are variable</a:t>
            </a:r>
            <a:endParaRPr lang="ar-SA" smtClean="0"/>
          </a:p>
          <a:p>
            <a:pPr algn="l" rtl="0" eaLnBrk="1" hangingPunct="1">
              <a:defRPr/>
            </a:pPr>
            <a:endParaRPr lang="ar-SA" smtClean="0"/>
          </a:p>
          <a:p>
            <a:pPr algn="l" rtl="0" eaLnBrk="1" hangingPunct="1">
              <a:defRPr/>
            </a:pPr>
            <a:endParaRPr lang="ar-SA" smtClean="0"/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c/p:  </a:t>
            </a:r>
            <a:r>
              <a:rPr lang="en-US" sz="2400" dirty="0" smtClean="0"/>
              <a:t>hypotonic with subsequent developmental delay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Reduce muscles bulk, slender body build &amp;long narrow face 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Skeletal abnormalities: high arched palate ,</a:t>
            </a:r>
            <a:r>
              <a:rPr lang="en-US" sz="2400" dirty="0" err="1" smtClean="0">
                <a:solidFill>
                  <a:srgbClr val="FF0000"/>
                </a:solidFill>
              </a:rPr>
              <a:t>pectus</a:t>
            </a:r>
            <a:r>
              <a:rPr lang="en-US" sz="2400" dirty="0" smtClean="0">
                <a:solidFill>
                  <a:srgbClr val="FF0000"/>
                </a:solidFill>
              </a:rPr>
              <a:t> exacavitum, kyphoscliosis, dislocated hip, pes </a:t>
            </a:r>
            <a:r>
              <a:rPr lang="en-US" sz="2400" dirty="0" err="1" smtClean="0">
                <a:solidFill>
                  <a:srgbClr val="FF0000"/>
                </a:solidFill>
              </a:rPr>
              <a:t>cavus</a:t>
            </a:r>
            <a:r>
              <a:rPr lang="en-US" sz="2400" dirty="0" smtClean="0"/>
              <a:t>)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Absent or reduced muscle stretch reflex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Weakness: limb girdle mostly, but</a:t>
            </a:r>
            <a:r>
              <a:rPr lang="en-US" sz="2400" dirty="0" smtClean="0">
                <a:solidFill>
                  <a:srgbClr val="FF0000"/>
                </a:solidFill>
              </a:rPr>
              <a:t> distal </a:t>
            </a:r>
            <a:r>
              <a:rPr lang="en-US" sz="2400" dirty="0" smtClean="0"/>
              <a:t>weakness exist</a:t>
            </a:r>
            <a:endParaRPr lang="ar-SA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CK &amp;EMG may be normal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Muscle biopsy: the diagnostic method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ar-SA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Metabolic myopathy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Glucose/glycogen metabolism</a:t>
            </a:r>
          </a:p>
          <a:p>
            <a:pPr algn="l" rtl="0" eaLnBrk="1" hangingPunct="1">
              <a:defRPr/>
            </a:pPr>
            <a:r>
              <a:rPr lang="en-US" dirty="0" smtClean="0"/>
              <a:t>Fatty acid metabolism</a:t>
            </a:r>
          </a:p>
          <a:p>
            <a:pPr algn="l" rtl="0" eaLnBrk="1" hangingPunct="1">
              <a:defRPr/>
            </a:pPr>
            <a:r>
              <a:rPr lang="en-US" dirty="0" err="1" smtClean="0"/>
              <a:t>Purine</a:t>
            </a:r>
            <a:r>
              <a:rPr lang="en-US" dirty="0" smtClean="0"/>
              <a:t> nucleotide</a:t>
            </a:r>
          </a:p>
          <a:p>
            <a:pPr algn="l" rtl="0" eaLnBrk="1" hangingPunct="1">
              <a:defRPr/>
            </a:pPr>
            <a:r>
              <a:rPr lang="en-US" dirty="0" smtClean="0"/>
              <a:t>mitochondrial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Metabolic myopathy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Clues to hereditary metabolic </a:t>
            </a:r>
            <a:r>
              <a:rPr lang="en-US" dirty="0" err="1" smtClean="0"/>
              <a:t>myopathy</a:t>
            </a:r>
            <a:endParaRPr lang="en-US" dirty="0" smtClean="0"/>
          </a:p>
          <a:p>
            <a:pPr algn="l" rtl="0" eaLnBrk="1" hangingPunct="1">
              <a:defRPr/>
            </a:pPr>
            <a:r>
              <a:rPr lang="en-US" dirty="0" smtClean="0"/>
              <a:t>Exercise induce weakness &amp; </a:t>
            </a:r>
            <a:r>
              <a:rPr lang="en-US" dirty="0" err="1" smtClean="0"/>
              <a:t>myoglobinuria</a:t>
            </a:r>
            <a:r>
              <a:rPr lang="en-US" dirty="0" smtClean="0">
                <a:latin typeface="Arial"/>
              </a:rPr>
              <a:t>…</a:t>
            </a:r>
            <a:r>
              <a:rPr lang="en-US" dirty="0" smtClean="0"/>
              <a:t>glycogen &amp;lipid</a:t>
            </a:r>
          </a:p>
          <a:p>
            <a:pPr algn="l" rtl="0" eaLnBrk="1" hangingPunct="1">
              <a:defRPr/>
            </a:pPr>
            <a:r>
              <a:rPr lang="en-US" dirty="0" smtClean="0"/>
              <a:t>Part of diffuse neurological syndrome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Glucose/glycogen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2800" dirty="0" smtClean="0"/>
              <a:t>Glucose &amp; its storage is essential for the short term</a:t>
            </a:r>
            <a:r>
              <a:rPr lang="ar-SA" sz="2800" dirty="0" smtClean="0"/>
              <a:t> </a:t>
            </a:r>
            <a:r>
              <a:rPr lang="en-US" sz="2800" dirty="0" smtClean="0"/>
              <a:t>anaerobic energy (</a:t>
            </a:r>
            <a:r>
              <a:rPr lang="en-US" sz="2800" dirty="0" err="1" smtClean="0"/>
              <a:t>glycogensis</a:t>
            </a:r>
            <a:r>
              <a:rPr lang="en-US" sz="2800" dirty="0" smtClean="0"/>
              <a:t>)</a:t>
            </a:r>
          </a:p>
          <a:p>
            <a:pPr algn="l" rtl="0" eaLnBrk="1" hangingPunct="1">
              <a:defRPr/>
            </a:pPr>
            <a:r>
              <a:rPr lang="en-US" sz="2800" dirty="0" smtClean="0"/>
              <a:t>Two clinical presentation:</a:t>
            </a:r>
          </a:p>
          <a:p>
            <a:pPr algn="l" rtl="0" eaLnBrk="1" hangingPunct="1">
              <a:defRPr/>
            </a:pPr>
            <a:r>
              <a:rPr lang="en-US" sz="2800" dirty="0" smtClean="0"/>
              <a:t>1-dynamic:type V/V11/V111/1X//XX1</a:t>
            </a:r>
          </a:p>
          <a:p>
            <a:pPr algn="l" rtl="0" eaLnBrk="1" hangingPunct="1">
              <a:defRPr/>
            </a:pPr>
            <a:r>
              <a:rPr lang="en-US" sz="2800" dirty="0" smtClean="0"/>
              <a:t>2-static:fix weakness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800" dirty="0" smtClean="0"/>
              <a:t>1/111/1V</a:t>
            </a:r>
          </a:p>
          <a:p>
            <a:pPr algn="l" rtl="0" eaLnBrk="1" hangingPunct="1">
              <a:defRPr/>
            </a:pPr>
            <a:r>
              <a:rPr lang="en-US" sz="2800" dirty="0" err="1" smtClean="0"/>
              <a:t>Inheritance:AR</a:t>
            </a:r>
            <a:r>
              <a:rPr lang="en-US" sz="2800" dirty="0" smtClean="0"/>
              <a:t> except for </a:t>
            </a:r>
            <a:r>
              <a:rPr lang="en-US" sz="2800" dirty="0" err="1" smtClean="0"/>
              <a:t>phosphoglycerate</a:t>
            </a:r>
            <a:r>
              <a:rPr lang="en-US" sz="2800" dirty="0" smtClean="0"/>
              <a:t> </a:t>
            </a:r>
            <a:r>
              <a:rPr lang="en-US" sz="2800" dirty="0" err="1" smtClean="0"/>
              <a:t>kinase</a:t>
            </a:r>
            <a:endParaRPr lang="en-US" sz="2800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ar-SA" sz="2800" dirty="0" smtClean="0"/>
              <a:t>  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smtClean="0"/>
              <a:t>Glycogensis with exercise</a:t>
            </a:r>
            <a:r>
              <a:rPr lang="en-US" smtClean="0"/>
              <a:t> intolerance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C/P: exercise intolerance in the childhood followed by excertional induced muscle pain &amp;myoglobinurea in sec or 3</a:t>
            </a:r>
            <a:r>
              <a:rPr lang="en-US" sz="2400" baseline="30000" smtClean="0"/>
              <a:t>rd</a:t>
            </a:r>
            <a:r>
              <a:rPr lang="en-US" sz="2400" smtClean="0"/>
              <a:t> decade..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(Second wind phenomena)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 work up:                                                  CK/EMG normal between the attack in early stage but after attack( myopathic &amp;fibrillation)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Forearm exercise test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Enzyme assay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Muscle biopsy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smtClean="0"/>
              <a:t>Genetic for mutation </a:t>
            </a:r>
            <a:r>
              <a:rPr lang="ar-SA" sz="2400" smtClean="0"/>
              <a:t>  </a:t>
            </a: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Glycogensis with fixed weakness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>
                <a:solidFill>
                  <a:srgbClr val="FF0000"/>
                </a:solidFill>
              </a:rPr>
              <a:t>Acid maltase deficiency: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Enzyme convert glycogen to glucose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Three clinical variant: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Infantile: pompes: progressive weakness ,enlargement of heart, tongue &amp;liver</a:t>
            </a:r>
            <a:r>
              <a:rPr lang="ar-SA" sz="2800" smtClean="0"/>
              <a:t>    </a:t>
            </a:r>
            <a:r>
              <a:rPr lang="en-US" sz="2800" smtClean="0"/>
              <a:t>death by age 2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Juvenile type: proximal weakness, may calf hypertrophy death by age 20 from respiratory failure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smtClean="0"/>
              <a:t>Adult type:2&amp;7</a:t>
            </a:r>
            <a:r>
              <a:rPr lang="en-US" sz="2800" baseline="30000" smtClean="0"/>
              <a:t>th</a:t>
            </a:r>
            <a:r>
              <a:rPr lang="en-US" sz="2800" smtClean="0"/>
              <a:t> progressive limb girdle or scapuloperoneal .no liver ,no heart involvement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Work up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CK :moderately increased</a:t>
            </a:r>
          </a:p>
          <a:p>
            <a:pPr algn="l" rtl="0" eaLnBrk="1" hangingPunct="1">
              <a:defRPr/>
            </a:pPr>
            <a:r>
              <a:rPr lang="en-US" smtClean="0"/>
              <a:t>EMG: myopathic changes &amp;</a:t>
            </a:r>
            <a:r>
              <a:rPr lang="en-US" smtClean="0">
                <a:solidFill>
                  <a:srgbClr val="FF0000"/>
                </a:solidFill>
              </a:rPr>
              <a:t>myotonic </a:t>
            </a:r>
            <a:r>
              <a:rPr lang="en-US" smtClean="0"/>
              <a:t>discharge in paraspinus</a:t>
            </a:r>
          </a:p>
          <a:p>
            <a:pPr algn="l" rtl="0" eaLnBrk="1" hangingPunct="1">
              <a:defRPr/>
            </a:pPr>
            <a:r>
              <a:rPr lang="en-US" smtClean="0"/>
              <a:t>Enzyme assay:</a:t>
            </a:r>
          </a:p>
          <a:p>
            <a:pPr algn="l" rtl="0" eaLnBrk="1" hangingPunct="1">
              <a:defRPr/>
            </a:pPr>
            <a:r>
              <a:rPr lang="en-US" smtClean="0"/>
              <a:t>Muscle biopsy: a vacuolar myopathy with high glycogen content</a:t>
            </a:r>
          </a:p>
          <a:p>
            <a:pPr algn="l" rtl="0" eaLnBrk="1" hangingPunct="1">
              <a:defRPr/>
            </a:pPr>
            <a:r>
              <a:rPr lang="en-US" smtClean="0"/>
              <a:t>Genetic: mutation in ch 17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Fatty acid metabolism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Lipids are essential for aerobic metabolism</a:t>
            </a:r>
          </a:p>
          <a:p>
            <a:pPr algn="l" rtl="0" eaLnBrk="1" hangingPunct="1">
              <a:defRPr/>
            </a:pPr>
            <a:r>
              <a:rPr lang="en-US" smtClean="0"/>
              <a:t>Dynamic &amp; static</a:t>
            </a:r>
          </a:p>
          <a:p>
            <a:pPr algn="l" rtl="0" eaLnBrk="1" hangingPunct="1">
              <a:defRPr/>
            </a:pPr>
            <a:r>
              <a:rPr lang="en-US" smtClean="0"/>
              <a:t>CPT:carnitine palmitoyl transeferase deficiency</a:t>
            </a:r>
          </a:p>
          <a:p>
            <a:pPr algn="l" rtl="0" eaLnBrk="1" hangingPunct="1">
              <a:defRPr/>
            </a:pPr>
            <a:r>
              <a:rPr lang="en-US" smtClean="0"/>
              <a:t>Carnitine deficiency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channelopathy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Non dystrophic myotonia</a:t>
            </a:r>
          </a:p>
          <a:p>
            <a:pPr algn="l" rtl="0" eaLnBrk="1" hangingPunct="1">
              <a:defRPr/>
            </a:pPr>
            <a:r>
              <a:rPr lang="en-US" dirty="0" smtClean="0"/>
              <a:t>Periodic paralysis</a:t>
            </a:r>
          </a:p>
          <a:p>
            <a:pPr algn="l" rtl="0" eaLnBrk="1" hangingPunct="1">
              <a:defRPr/>
            </a:pPr>
            <a:r>
              <a:rPr lang="en-US" dirty="0" smtClean="0"/>
              <a:t>It due to mutation in different channels gene leading to :</a:t>
            </a:r>
          </a:p>
          <a:p>
            <a:pPr algn="l" rtl="0" eaLnBrk="1" hangingPunct="1">
              <a:defRPr/>
            </a:pPr>
            <a:r>
              <a:rPr lang="en-US" dirty="0" smtClean="0"/>
              <a:t>Hyper excitability :myotonia</a:t>
            </a:r>
          </a:p>
          <a:p>
            <a:pPr algn="l" rtl="0" eaLnBrk="1" hangingPunct="1">
              <a:defRPr/>
            </a:pPr>
            <a:r>
              <a:rPr lang="en-US" dirty="0" smtClean="0"/>
              <a:t>In excitability: paralysis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Pathogenesis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Content Placeholder 5" descr="scan0005.jpg"/>
          <p:cNvPicPr>
            <a:picLocks noGrp="1" noChangeAspect="1"/>
          </p:cNvPicPr>
          <p:nvPr>
            <p:ph idx="1"/>
          </p:nvPr>
        </p:nvPicPr>
        <p:blipFill>
          <a:blip r:embed="rId2"/>
          <a:srcRect t="3241"/>
          <a:stretch>
            <a:fillRect/>
          </a:stretch>
        </p:blipFill>
        <p:spPr>
          <a:xfrm>
            <a:off x="1434627" y="1295400"/>
            <a:ext cx="6185373" cy="49900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Chloride channelopathy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Mutation in CL channel..hyper excitability after depolarization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Myotonia </a:t>
            </a:r>
            <a:r>
              <a:rPr lang="en-US" dirty="0" err="1" smtClean="0"/>
              <a:t>congenita</a:t>
            </a:r>
            <a:r>
              <a:rPr lang="en-US" dirty="0" smtClean="0"/>
              <a:t>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AD..</a:t>
            </a:r>
            <a:r>
              <a:rPr lang="en-US" dirty="0" err="1" smtClean="0"/>
              <a:t>thomsen</a:t>
            </a:r>
            <a:r>
              <a:rPr lang="en-US" dirty="0" smtClean="0"/>
              <a:t>  /</a:t>
            </a:r>
            <a:r>
              <a:rPr lang="en-US" dirty="0" err="1" smtClean="0"/>
              <a:t>AR:becker</a:t>
            </a:r>
            <a:endParaRPr lang="en-US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C/P:</a:t>
            </a:r>
            <a:r>
              <a:rPr lang="en-US" dirty="0" smtClean="0"/>
              <a:t>                                           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smtClean="0"/>
              <a:t>   muscle hypertrophy, myotonia/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dirty="0" err="1" smtClean="0"/>
              <a:t>becker</a:t>
            </a:r>
            <a:r>
              <a:rPr lang="en-US" dirty="0" smtClean="0"/>
              <a:t> type has fluctuating limb girdle weakness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Sodium channleopathy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AD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Onset: first decade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Phenotypic types:</a:t>
            </a:r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err="1" smtClean="0"/>
              <a:t>Paramyotonia</a:t>
            </a:r>
            <a:r>
              <a:rPr lang="en-US" sz="2400" dirty="0" smtClean="0"/>
              <a:t>   </a:t>
            </a:r>
            <a:r>
              <a:rPr lang="en-US" sz="2400" dirty="0" err="1" smtClean="0"/>
              <a:t>congenita</a:t>
            </a: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Hyperkalemic periodic paralysis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dirty="0" smtClean="0"/>
              <a:t> myotonia :Potassium sensitive disorder :                           myotonia fluctuant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myotonia permanent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acetazolamide responsive myotonia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Calcium channelopathy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mtClean="0"/>
              <a:t>Hypokalemic</a:t>
            </a:r>
          </a:p>
          <a:p>
            <a:pPr algn="l" rtl="0" eaLnBrk="1" hangingPunct="1">
              <a:defRPr/>
            </a:pPr>
            <a:endParaRPr lang="en-US" smtClean="0"/>
          </a:p>
          <a:p>
            <a:pPr algn="l" rtl="0" eaLnBrk="1" hangingPunct="1">
              <a:defRPr/>
            </a:pPr>
            <a:endParaRPr lang="en-US" smtClean="0"/>
          </a:p>
          <a:p>
            <a:pPr algn="l" rtl="0" eaLnBrk="1" hangingPunct="1">
              <a:defRPr/>
            </a:pPr>
            <a:r>
              <a:rPr lang="en-US" smtClean="0"/>
              <a:t>malignant hyperthermia</a:t>
            </a:r>
          </a:p>
          <a:p>
            <a:pPr algn="l" rtl="0" eaLnBrk="1" hangingPunct="1">
              <a:defRPr/>
            </a:pPr>
            <a:endParaRPr lang="en-US" smtClean="0"/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mtClean="0"/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Hyperkalamic periodic paralysis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K sensitive periodic paralysis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Onset :1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decade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Attack last:1-2 h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During attack: are flex with no ocular or respiratory muscles weakness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Strength is n between the attack, but some patient has  limb girdle weakness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Some families have myotonia &amp; </a:t>
            </a:r>
            <a:r>
              <a:rPr lang="en-US" sz="2400" dirty="0" err="1" smtClean="0"/>
              <a:t>para</a:t>
            </a:r>
            <a:r>
              <a:rPr lang="en-US" sz="2400" smtClean="0"/>
              <a:t> myotonia</a:t>
            </a:r>
            <a:endParaRPr lang="en-US" sz="2400" dirty="0" smtClean="0"/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400" dirty="0" smtClean="0"/>
              <a:t>Aggravated: fasting/cold, shortly after exercise, K load, early AM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hypokalemia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AD: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It is the most frequent form of periodic paralysis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Common in male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Age: adolescence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The attacks 3-24h/vague </a:t>
            </a:r>
            <a:r>
              <a:rPr lang="en-US" sz="2800" dirty="0" err="1" smtClean="0"/>
              <a:t>prodrome</a:t>
            </a:r>
            <a:r>
              <a:rPr lang="en-US" sz="2800" dirty="0" smtClean="0"/>
              <a:t> of stiffness &amp;heaviness&amp; rarely ocular, bulbar, respiratory involved</a:t>
            </a: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Early Myotonia of eyelid &amp; late proximal weakness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4.jpg"/>
          <p:cNvPicPr>
            <a:picLocks noGrp="1" noChangeAspect="1"/>
          </p:cNvPicPr>
          <p:nvPr>
            <p:ph idx="1"/>
          </p:nvPr>
        </p:nvPicPr>
        <p:blipFill>
          <a:blip r:embed="rId2"/>
          <a:srcRect t="6182" r="8108" b="15456"/>
          <a:stretch>
            <a:fillRect/>
          </a:stretch>
        </p:blipFill>
        <p:spPr>
          <a:xfrm>
            <a:off x="822944" y="550827"/>
            <a:ext cx="7559056" cy="5635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3569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Age-related changes in bone cells and matrix have a strong impact on bone metabolism</a:t>
            </a:r>
          </a:p>
          <a:p>
            <a:r>
              <a:rPr lang="en-US" sz="2800" dirty="0" smtClean="0"/>
              <a:t>Elderly individuals have reduced </a:t>
            </a:r>
            <a:r>
              <a:rPr lang="en-US" sz="2800" dirty="0" err="1" smtClean="0"/>
              <a:t>osteoblast</a:t>
            </a:r>
            <a:r>
              <a:rPr lang="en-US" sz="2800" dirty="0" smtClean="0"/>
              <a:t> and increase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activity leads to </a:t>
            </a:r>
            <a:r>
              <a:rPr lang="en-US" sz="2800" dirty="0" smtClean="0">
                <a:solidFill>
                  <a:srgbClr val="9230DC"/>
                </a:solidFill>
              </a:rPr>
              <a:t>senile osteoporosis </a:t>
            </a:r>
            <a:r>
              <a:rPr lang="en-US" sz="2800" dirty="0" smtClean="0"/>
              <a:t>(low turnover variant)  </a:t>
            </a:r>
          </a:p>
          <a:p>
            <a:r>
              <a:rPr lang="en-US" sz="2800" dirty="0" smtClean="0"/>
              <a:t>Reduced physical activity increases rate of bone loss and it also give picture of senile osteoporosis.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/>
          <a:lstStyle/>
          <a:p>
            <a:r>
              <a:rPr lang="en-US" dirty="0" smtClean="0"/>
              <a:t>Genetic factors are also important. The type vitamin D receptor molecule, calcium deficiency, increase PTH and low level of vitamin D may play role in senile osteoporosis  </a:t>
            </a:r>
          </a:p>
          <a:p>
            <a:r>
              <a:rPr lang="en-US" dirty="0" smtClean="0"/>
              <a:t>The body’s calcium nutritional state develop greater risk of  osteoporosis.   </a:t>
            </a:r>
          </a:p>
          <a:p>
            <a:r>
              <a:rPr lang="en-US" dirty="0" smtClean="0"/>
              <a:t>Hormonal influences. </a:t>
            </a:r>
          </a:p>
          <a:p>
            <a:r>
              <a:rPr lang="en-US" dirty="0" smtClean="0"/>
              <a:t>Estrogen deficiency plays the major role in this phenomenon, and estrogen replacement at menopause is protective against bone loss. 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</a:t>
            </a:r>
            <a:r>
              <a:rPr lang="en-US" dirty="0" err="1" smtClean="0"/>
              <a:t>osteoclast</a:t>
            </a:r>
            <a:r>
              <a:rPr lang="en-US" dirty="0" smtClean="0"/>
              <a:t> activity effect the flat areas bone by thinning of osteoporotic </a:t>
            </a:r>
            <a:r>
              <a:rPr lang="en-US" dirty="0" err="1" smtClean="0"/>
              <a:t>trabeculae</a:t>
            </a:r>
            <a:r>
              <a:rPr lang="en-US" dirty="0" smtClean="0"/>
              <a:t> losing of inter connections leading to progressive micro fractures and eventual vertebral collapse. </a:t>
            </a:r>
          </a:p>
          <a:p>
            <a:r>
              <a:rPr lang="en-US" dirty="0" smtClean="0"/>
              <a:t>Clinical Features </a:t>
            </a:r>
          </a:p>
          <a:p>
            <a:pPr lvl="1"/>
            <a:r>
              <a:rPr lang="en-US" dirty="0" smtClean="0"/>
              <a:t>Lumbar </a:t>
            </a:r>
            <a:r>
              <a:rPr lang="en-US" dirty="0" err="1" smtClean="0"/>
              <a:t>lordosis</a:t>
            </a:r>
            <a:r>
              <a:rPr lang="en-US" dirty="0" smtClean="0"/>
              <a:t> and </a:t>
            </a:r>
            <a:r>
              <a:rPr lang="en-US" dirty="0" err="1" smtClean="0"/>
              <a:t>kyphoscoliosis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Prevention include exercise, appropriate calcium and vitamin D intake, estrogen replacing agents and PTH.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Morphology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It is type of connective tissue &amp; 206 bones are present in our body.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It is admixture of inorganic 65% (calcium </a:t>
            </a:r>
            <a:r>
              <a:rPr lang="en-US" dirty="0" err="1" smtClean="0"/>
              <a:t>hydroxyapatite</a:t>
            </a:r>
            <a:r>
              <a:rPr lang="en-US" dirty="0" smtClean="0"/>
              <a:t>) &amp; organic 35%.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 It is store of calcium (99%)  and phosphors (85%).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Organic component includes cell of bone and protein of matrix.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25B80C"/>
                </a:solidFill>
                <a:latin typeface="Comic Sans MS" pitchFamily="66" charset="0"/>
              </a:rPr>
              <a:t>Bones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Characterized by furious </a:t>
            </a:r>
            <a:r>
              <a:rPr lang="en-US" dirty="0" err="1" smtClean="0"/>
              <a:t>osteoclastic</a:t>
            </a:r>
            <a:r>
              <a:rPr lang="en-US" dirty="0" smtClean="0"/>
              <a:t> bone resorption followed by hectic bone formation leading to bone cell diminished activity.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Initial </a:t>
            </a:r>
            <a:r>
              <a:rPr lang="en-US" dirty="0" err="1" smtClean="0"/>
              <a:t>osteolytic</a:t>
            </a:r>
            <a:r>
              <a:rPr lang="en-US" dirty="0" smtClean="0"/>
              <a:t> stage followed by mixed </a:t>
            </a:r>
            <a:r>
              <a:rPr lang="en-US" dirty="0" err="1" smtClean="0"/>
              <a:t>osteoclastic</a:t>
            </a:r>
            <a:r>
              <a:rPr lang="en-US" dirty="0" smtClean="0"/>
              <a:t> </a:t>
            </a:r>
            <a:r>
              <a:rPr lang="en-US" dirty="0" err="1" smtClean="0"/>
              <a:t>osteoblastic</a:t>
            </a:r>
            <a:r>
              <a:rPr lang="en-US" dirty="0" smtClean="0"/>
              <a:t> stage which ends in dominance of </a:t>
            </a:r>
            <a:r>
              <a:rPr lang="en-US" dirty="0" err="1" smtClean="0"/>
              <a:t>osteoblastic</a:t>
            </a:r>
            <a:r>
              <a:rPr lang="en-US" dirty="0" smtClean="0"/>
              <a:t> activity leading to </a:t>
            </a:r>
            <a:r>
              <a:rPr lang="en-US" dirty="0" err="1" smtClean="0"/>
              <a:t>osteosclerotic</a:t>
            </a:r>
            <a:r>
              <a:rPr lang="en-US" dirty="0" smtClean="0"/>
              <a:t> change.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25B80C"/>
                </a:solidFill>
                <a:latin typeface="Comic Sans MS" pitchFamily="66" charset="0"/>
              </a:rPr>
              <a:t>Diseases caused by </a:t>
            </a:r>
            <a:r>
              <a:rPr lang="en-US" sz="2800" dirty="0" err="1" smtClean="0">
                <a:solidFill>
                  <a:srgbClr val="25B80C"/>
                </a:solidFill>
                <a:latin typeface="Comic Sans MS" pitchFamily="66" charset="0"/>
              </a:rPr>
              <a:t>osteoclast</a:t>
            </a:r>
            <a:r>
              <a:rPr lang="en-US" sz="2800" dirty="0" smtClean="0">
                <a:solidFill>
                  <a:srgbClr val="25B80C"/>
                </a:solidFill>
                <a:latin typeface="Comic Sans MS" pitchFamily="66" charset="0"/>
              </a:rPr>
              <a:t> dysfunction</a:t>
            </a:r>
            <a:br>
              <a:rPr lang="en-US" sz="2800" dirty="0" smtClean="0">
                <a:solidFill>
                  <a:srgbClr val="25B80C"/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rgbClr val="25B80C"/>
                </a:solidFill>
                <a:latin typeface="Comic Sans MS" pitchFamily="66" charset="0"/>
              </a:rPr>
              <a:t>(</a:t>
            </a:r>
            <a:r>
              <a:rPr lang="en-US" sz="2800" dirty="0" err="1" smtClean="0">
                <a:solidFill>
                  <a:srgbClr val="25B80C"/>
                </a:solidFill>
                <a:latin typeface="Comic Sans MS" pitchFamily="66" charset="0"/>
              </a:rPr>
              <a:t>paget</a:t>
            </a:r>
            <a:r>
              <a:rPr lang="en-US" sz="2800" dirty="0" smtClean="0">
                <a:solidFill>
                  <a:srgbClr val="25B80C"/>
                </a:solidFill>
                <a:latin typeface="Comic Sans MS" pitchFamily="66" charset="0"/>
              </a:rPr>
              <a:t> disease)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inflammatory lesions (</a:t>
            </a:r>
            <a:r>
              <a:rPr lang="en-US" dirty="0" err="1" smtClean="0"/>
              <a:t>osteitis</a:t>
            </a:r>
            <a:r>
              <a:rPr lang="en-US" dirty="0" smtClean="0"/>
              <a:t> </a:t>
            </a:r>
            <a:r>
              <a:rPr lang="en-US" dirty="0" err="1" smtClean="0"/>
              <a:t>defomans</a:t>
            </a:r>
            <a:r>
              <a:rPr lang="en-US" dirty="0" smtClean="0"/>
              <a:t>) is cased by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myxovirus</a:t>
            </a:r>
            <a:r>
              <a:rPr lang="en-US" dirty="0" smtClean="0"/>
              <a:t> which secrete IL-6 and MCS which are potent stimulator of </a:t>
            </a:r>
            <a:r>
              <a:rPr lang="en-US" dirty="0" err="1" smtClean="0"/>
              <a:t>osteoclast</a:t>
            </a:r>
            <a:r>
              <a:rPr lang="en-US" dirty="0" smtClean="0"/>
              <a:t> activity. </a:t>
            </a:r>
          </a:p>
          <a:p>
            <a:r>
              <a:rPr lang="en-US" dirty="0" smtClean="0"/>
              <a:t>Morphology </a:t>
            </a:r>
          </a:p>
          <a:p>
            <a:pPr lvl="1"/>
            <a:r>
              <a:rPr lang="en-US" dirty="0" smtClean="0"/>
              <a:t>Mosaic pattern of lamellar bone look like jigsaw puzzle. </a:t>
            </a:r>
          </a:p>
          <a:p>
            <a:pPr lvl="1"/>
            <a:r>
              <a:rPr lang="en-US" dirty="0" err="1" smtClean="0"/>
              <a:t>Osteoclast</a:t>
            </a:r>
            <a:r>
              <a:rPr lang="en-US" dirty="0" smtClean="0"/>
              <a:t> are prominent having numerous nuclei may be up to 100 and </a:t>
            </a:r>
            <a:r>
              <a:rPr lang="en-US" dirty="0" err="1" smtClean="0"/>
              <a:t>osteoblast</a:t>
            </a:r>
            <a:r>
              <a:rPr lang="en-US" dirty="0" smtClean="0"/>
              <a:t> surround the </a:t>
            </a:r>
            <a:r>
              <a:rPr lang="en-US" dirty="0" err="1" smtClean="0"/>
              <a:t>osteoclast</a:t>
            </a:r>
            <a:r>
              <a:rPr lang="en-US" dirty="0" smtClean="0"/>
              <a:t>  having connective tissue and numerous blood vessels in background.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Pathogenesis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6.jpg"/>
          <p:cNvPicPr>
            <a:picLocks noGrp="1" noChangeAspect="1"/>
          </p:cNvPicPr>
          <p:nvPr>
            <p:ph idx="1"/>
          </p:nvPr>
        </p:nvPicPr>
        <p:blipFill>
          <a:blip r:embed="rId2"/>
          <a:srcRect r="5405" b="1485"/>
          <a:stretch>
            <a:fillRect/>
          </a:stretch>
        </p:blipFill>
        <p:spPr>
          <a:xfrm>
            <a:off x="2961630" y="333203"/>
            <a:ext cx="3286770" cy="62307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Rickets and </a:t>
            </a:r>
            <a:r>
              <a:rPr lang="en-US" sz="3200" dirty="0" err="1" smtClean="0">
                <a:solidFill>
                  <a:srgbClr val="FF0000"/>
                </a:solidFill>
              </a:rPr>
              <a:t>osteomalacia</a:t>
            </a:r>
            <a:r>
              <a:rPr lang="en-US" sz="3200" dirty="0" smtClean="0"/>
              <a:t> 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Defect in matrix divergent due to lack of vitamin D and defects in its metabolism.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FF0000"/>
                </a:solidFill>
              </a:rPr>
              <a:t>Rickets</a:t>
            </a:r>
            <a:r>
              <a:rPr lang="en-US" sz="2800" dirty="0" smtClean="0"/>
              <a:t> refers to disorder in children in which deranged bone growth produces distinctive skeletal deformities while in adult it is called </a:t>
            </a:r>
            <a:r>
              <a:rPr lang="en-US" sz="2800" dirty="0" err="1" smtClean="0">
                <a:solidFill>
                  <a:srgbClr val="FF0000"/>
                </a:solidFill>
              </a:rPr>
              <a:t>osteomalacia</a:t>
            </a:r>
            <a:r>
              <a:rPr lang="en-US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5B80C"/>
                </a:solidFill>
                <a:latin typeface="Comic Sans MS" pitchFamily="66" charset="0"/>
              </a:rPr>
              <a:t>Diseases associated with abnormal mineral homeostasis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82.jpg"/>
          <p:cNvPicPr>
            <a:picLocks noGrp="1" noChangeAspect="1"/>
          </p:cNvPicPr>
          <p:nvPr>
            <p:ph idx="1"/>
          </p:nvPr>
        </p:nvPicPr>
        <p:blipFill>
          <a:blip r:embed="rId2"/>
          <a:srcRect b="49459"/>
          <a:stretch>
            <a:fillRect/>
          </a:stretch>
        </p:blipFill>
        <p:spPr>
          <a:xfrm>
            <a:off x="815425" y="80758"/>
            <a:ext cx="7566576" cy="6545474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83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86" t="2060" r="2786" b="5767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83.jpg"/>
          <p:cNvPicPr>
            <a:picLocks noGrp="1" noChangeAspect="1"/>
          </p:cNvPicPr>
          <p:nvPr>
            <p:ph idx="1"/>
          </p:nvPr>
        </p:nvPicPr>
        <p:blipFill>
          <a:blip r:embed="rId2"/>
          <a:srcRect t="41195" b="4119"/>
          <a:stretch>
            <a:fillRect/>
          </a:stretch>
        </p:blipFill>
        <p:spPr>
          <a:xfrm>
            <a:off x="0" y="66476"/>
            <a:ext cx="9144000" cy="67915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82.jpg"/>
          <p:cNvPicPr>
            <a:picLocks noGrp="1" noChangeAspect="1"/>
          </p:cNvPicPr>
          <p:nvPr>
            <p:ph idx="1"/>
          </p:nvPr>
        </p:nvPicPr>
        <p:blipFill>
          <a:blip r:embed="rId2"/>
          <a:srcRect t="51005"/>
          <a:stretch>
            <a:fillRect/>
          </a:stretch>
        </p:blipFill>
        <p:spPr>
          <a:xfrm>
            <a:off x="685800" y="45026"/>
            <a:ext cx="7696200" cy="643197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Over growth of </a:t>
            </a:r>
            <a:r>
              <a:rPr lang="en-US" dirty="0" err="1" smtClean="0"/>
              <a:t>epiphyseal</a:t>
            </a:r>
            <a:r>
              <a:rPr lang="en-US" dirty="0" smtClean="0"/>
              <a:t> cartilage leading to irregular masses of cartilage.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Abnormal over growth of capillaries and fibroblast in the disorganize zone leading to inadequate mineralization of bone leading to weak bone and micro fractures.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Occipital bones become flattened (</a:t>
            </a:r>
            <a:r>
              <a:rPr lang="en-US" dirty="0" err="1" smtClean="0"/>
              <a:t>craniotabes</a:t>
            </a:r>
            <a:r>
              <a:rPr lang="en-US" dirty="0" smtClean="0"/>
              <a:t>), frontal bossing.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Morphology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Deformation of chest result from over growth of cartilage at </a:t>
            </a:r>
            <a:r>
              <a:rPr lang="en-US" dirty="0" err="1" smtClean="0"/>
              <a:t>costochondral</a:t>
            </a:r>
            <a:r>
              <a:rPr lang="en-US" dirty="0" smtClean="0"/>
              <a:t>  junction producing </a:t>
            </a:r>
            <a:r>
              <a:rPr lang="en-US" dirty="0" smtClean="0">
                <a:solidFill>
                  <a:srgbClr val="FF0000"/>
                </a:solidFill>
              </a:rPr>
              <a:t>RACHITIC ROSARY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PIGEON  CHEST DEFORMITY</a:t>
            </a:r>
            <a:r>
              <a:rPr lang="en-US" dirty="0" smtClean="0"/>
              <a:t> 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In devolving child long bone and spines produce </a:t>
            </a:r>
            <a:r>
              <a:rPr lang="en-US" dirty="0" smtClean="0">
                <a:solidFill>
                  <a:srgbClr val="FF0000"/>
                </a:solidFill>
              </a:rPr>
              <a:t>BOWING OF LEGS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LUMBAR LORDOSIS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Persistence failure of mineralization in adults leads of loss of skeletal mass </a:t>
            </a:r>
            <a:r>
              <a:rPr lang="en-US" dirty="0" smtClean="0">
                <a:solidFill>
                  <a:srgbClr val="FF0000"/>
                </a:solidFill>
                <a:hlinkClick r:id="rId2" action="ppaction://hlinkfile"/>
              </a:rPr>
              <a:t>(</a:t>
            </a:r>
            <a:r>
              <a:rPr lang="en-US" dirty="0" err="1" smtClean="0">
                <a:solidFill>
                  <a:srgbClr val="FF0000"/>
                </a:solidFill>
                <a:hlinkClick r:id="rId2" action="ppaction://hlinkfile"/>
              </a:rPr>
              <a:t>osteopenia</a:t>
            </a:r>
            <a:r>
              <a:rPr lang="en-US" dirty="0" smtClean="0">
                <a:solidFill>
                  <a:srgbClr val="FF0000"/>
                </a:solidFill>
                <a:hlinkClick r:id="rId2" action="ppaction://hlinkfile"/>
              </a:rPr>
              <a:t>) </a:t>
            </a:r>
            <a:r>
              <a:rPr lang="en-US" dirty="0" smtClean="0"/>
              <a:t>due to lack of vitamin D.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Osteoprogenitor</a:t>
            </a:r>
            <a:r>
              <a:rPr lang="en-US" dirty="0" smtClean="0">
                <a:solidFill>
                  <a:srgbClr val="00B0F0"/>
                </a:solidFill>
              </a:rPr>
              <a:t> cell</a:t>
            </a:r>
            <a:r>
              <a:rPr lang="en-US" dirty="0" smtClean="0"/>
              <a:t> are </a:t>
            </a:r>
            <a:r>
              <a:rPr lang="en-US" dirty="0" err="1" smtClean="0"/>
              <a:t>plurpotent</a:t>
            </a:r>
            <a:r>
              <a:rPr lang="en-US" dirty="0" smtClean="0"/>
              <a:t> </a:t>
            </a:r>
            <a:r>
              <a:rPr lang="en-US" dirty="0" err="1" smtClean="0"/>
              <a:t>mesenchymal</a:t>
            </a:r>
            <a:r>
              <a:rPr lang="en-US" dirty="0" smtClean="0"/>
              <a:t> stem cells stimulated by growth factors and differentiate into </a:t>
            </a:r>
            <a:r>
              <a:rPr lang="en-US" dirty="0" err="1" smtClean="0"/>
              <a:t>osteoblast</a:t>
            </a:r>
            <a:r>
              <a:rPr lang="en-US" dirty="0" smtClean="0"/>
              <a:t>. This differentiation is vital for growth, remodeling and repair of bone throughout the life. 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Osteoblast</a:t>
            </a:r>
            <a:r>
              <a:rPr lang="en-US" dirty="0" smtClean="0">
                <a:solidFill>
                  <a:srgbClr val="00B0F0"/>
                </a:solidFill>
              </a:rPr>
              <a:t> cells </a:t>
            </a:r>
            <a:r>
              <a:rPr lang="en-US" dirty="0" smtClean="0"/>
              <a:t>located on the surface of bone and synthesize , transport and arrange may proteins of matrix under the action of hormone  (PTH, vitamin D &amp; estrogen), cytokines, growth factors and extracellular matrix protein.</a:t>
            </a:r>
          </a:p>
          <a:p>
            <a:r>
              <a:rPr lang="en-US" dirty="0" smtClean="0"/>
              <a:t>After three months either undergo apoptosis or transform in to </a:t>
            </a:r>
            <a:r>
              <a:rPr lang="en-US" dirty="0" err="1" smtClean="0"/>
              <a:t>osteocytes</a:t>
            </a:r>
            <a:r>
              <a:rPr lang="en-US" dirty="0" smtClean="0"/>
              <a:t>.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Cells of bones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an0038.jpg"/>
          <p:cNvPicPr>
            <a:picLocks noGrp="1" noChangeAspect="1"/>
          </p:cNvPicPr>
          <p:nvPr>
            <p:ph idx="1"/>
          </p:nvPr>
        </p:nvPicPr>
        <p:blipFill>
          <a:blip r:embed="rId2"/>
          <a:srcRect l="5242" t="4751" r="7864" b="19002"/>
          <a:stretch>
            <a:fillRect/>
          </a:stretch>
        </p:blipFill>
        <p:spPr>
          <a:xfrm>
            <a:off x="228600" y="1371563"/>
            <a:ext cx="8610600" cy="4134654"/>
          </a:xfrm>
        </p:spPr>
      </p:pic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Hyperparathyroidism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37.jpg"/>
          <p:cNvPicPr>
            <a:picLocks noGrp="1" noChangeAspect="1"/>
          </p:cNvPicPr>
          <p:nvPr>
            <p:ph idx="1"/>
          </p:nvPr>
        </p:nvPicPr>
        <p:blipFill>
          <a:blip r:embed="rId2"/>
          <a:srcRect b="6042"/>
          <a:stretch>
            <a:fillRect/>
          </a:stretch>
        </p:blipFill>
        <p:spPr>
          <a:xfrm>
            <a:off x="304800" y="1447800"/>
            <a:ext cx="8493124" cy="39511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It is describe to include all skeletal changes of chronic renal disease.</a:t>
            </a:r>
          </a:p>
          <a:p>
            <a:pPr lvl="1"/>
            <a:r>
              <a:rPr lang="en-US" sz="2800" dirty="0" smtClean="0"/>
              <a:t>Increase </a:t>
            </a:r>
            <a:r>
              <a:rPr lang="en-US" sz="2800" dirty="0" err="1" smtClean="0"/>
              <a:t>ostoclast</a:t>
            </a:r>
            <a:r>
              <a:rPr lang="en-US" sz="2800" dirty="0" smtClean="0"/>
              <a:t> bone resorption (</a:t>
            </a:r>
            <a:r>
              <a:rPr lang="en-US" sz="2800" dirty="0" err="1" smtClean="0"/>
              <a:t>ostetis</a:t>
            </a:r>
            <a:r>
              <a:rPr lang="en-US" sz="2800" dirty="0" smtClean="0"/>
              <a:t> </a:t>
            </a:r>
            <a:r>
              <a:rPr lang="en-US" sz="2800" dirty="0" err="1" smtClean="0"/>
              <a:t>fibrosa</a:t>
            </a:r>
            <a:r>
              <a:rPr lang="en-US" sz="2800" dirty="0" smtClean="0"/>
              <a:t> </a:t>
            </a:r>
            <a:r>
              <a:rPr lang="en-US" sz="2800" dirty="0" err="1" smtClean="0"/>
              <a:t>cystica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Delayed matrix mineralization (</a:t>
            </a:r>
            <a:r>
              <a:rPr lang="en-US" sz="2800" dirty="0" err="1" smtClean="0"/>
              <a:t>osteomalacia</a:t>
            </a:r>
            <a:r>
              <a:rPr lang="en-US" sz="2800" dirty="0" smtClean="0"/>
              <a:t>) </a:t>
            </a:r>
          </a:p>
          <a:p>
            <a:pPr lvl="1"/>
            <a:r>
              <a:rPr lang="en-US" sz="2800" dirty="0" err="1" smtClean="0"/>
              <a:t>Osteosclerosis</a:t>
            </a:r>
            <a:r>
              <a:rPr lang="en-US" sz="2800" dirty="0" smtClean="0"/>
              <a:t>. </a:t>
            </a:r>
          </a:p>
          <a:p>
            <a:pPr lvl="1"/>
            <a:r>
              <a:rPr lang="en-US" sz="2800" dirty="0" smtClean="0"/>
              <a:t>Growth retardation </a:t>
            </a:r>
          </a:p>
          <a:p>
            <a:pPr lvl="1"/>
            <a:r>
              <a:rPr lang="en-US" sz="2800" dirty="0" smtClean="0"/>
              <a:t>Osteoporosis.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Renal </a:t>
            </a:r>
            <a:r>
              <a:rPr lang="en-US" sz="4300" dirty="0" err="1" smtClean="0">
                <a:solidFill>
                  <a:srgbClr val="25B80C"/>
                </a:solidFill>
                <a:latin typeface="Comic Sans MS" pitchFamily="66" charset="0"/>
              </a:rPr>
              <a:t>osteodystrophy</a:t>
            </a:r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Complete or incomplete </a:t>
            </a:r>
          </a:p>
          <a:p>
            <a:r>
              <a:rPr lang="en-US" sz="2800" dirty="0" smtClean="0"/>
              <a:t>Closed (overlying tissue is intact)</a:t>
            </a:r>
          </a:p>
          <a:p>
            <a:r>
              <a:rPr lang="en-US" sz="2800" dirty="0" smtClean="0"/>
              <a:t>Compound, fracture site communicate with the skin surface</a:t>
            </a:r>
          </a:p>
          <a:p>
            <a:r>
              <a:rPr lang="en-US" sz="2800" dirty="0" smtClean="0"/>
              <a:t>Comminuted, bone is splintered or displaced </a:t>
            </a:r>
          </a:p>
          <a:p>
            <a:r>
              <a:rPr lang="en-US" sz="2800" dirty="0" smtClean="0"/>
              <a:t>Pathological fractures, It is due to some disease process.</a:t>
            </a:r>
          </a:p>
          <a:p>
            <a:r>
              <a:rPr lang="en-US" sz="2800" dirty="0" smtClean="0"/>
              <a:t>Stress Fractures, Due to repeated over load a physical activity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Fractures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After fractures, rapture of blood vessels results in hematoma which fills the gap and provide fibrin mesh, which help seal of the fracture site.</a:t>
            </a:r>
          </a:p>
          <a:p>
            <a:r>
              <a:rPr lang="en-US" sz="3200" dirty="0" smtClean="0"/>
              <a:t>PDGF, TDG-</a:t>
            </a:r>
            <a:r>
              <a:rPr lang="el-GR" sz="3200" dirty="0" smtClean="0"/>
              <a:t>β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Activate the </a:t>
            </a:r>
            <a:r>
              <a:rPr lang="en-US" sz="3200" dirty="0" err="1" smtClean="0"/>
              <a:t>osteo</a:t>
            </a:r>
            <a:r>
              <a:rPr lang="en-US" sz="3200" dirty="0" smtClean="0"/>
              <a:t> progenitor cells  to produce </a:t>
            </a:r>
            <a:r>
              <a:rPr lang="en-US" sz="3200" dirty="0" err="1" smtClean="0"/>
              <a:t>osteoclastic</a:t>
            </a:r>
            <a:r>
              <a:rPr lang="en-US" sz="3200" dirty="0" smtClean="0"/>
              <a:t> and </a:t>
            </a:r>
            <a:r>
              <a:rPr lang="en-US" sz="3200" dirty="0" err="1" smtClean="0"/>
              <a:t>osteoblastic</a:t>
            </a:r>
            <a:r>
              <a:rPr lang="en-US" sz="3200" dirty="0" smtClean="0"/>
              <a:t> activity.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Pathogenesis 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214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End of first week hematoma is organized fractures and remodeled results in </a:t>
            </a:r>
            <a:r>
              <a:rPr lang="en-US" sz="3200" dirty="0" err="1" smtClean="0"/>
              <a:t>uncalcified</a:t>
            </a:r>
            <a:r>
              <a:rPr lang="en-US" sz="3200" dirty="0" smtClean="0"/>
              <a:t>  tissue (</a:t>
            </a:r>
            <a:r>
              <a:rPr lang="en-US" sz="3200" dirty="0" err="1" smtClean="0"/>
              <a:t>procallus</a:t>
            </a:r>
            <a:r>
              <a:rPr lang="en-US" sz="3200" dirty="0" smtClean="0"/>
              <a:t>)   </a:t>
            </a:r>
          </a:p>
          <a:p>
            <a:r>
              <a:rPr lang="en-US" sz="3200" dirty="0" err="1" smtClean="0"/>
              <a:t>Procallus</a:t>
            </a:r>
            <a:r>
              <a:rPr lang="en-US" sz="3200" dirty="0" smtClean="0"/>
              <a:t> is converted into bony callus after the mineralization of bony matrix found by activated </a:t>
            </a:r>
            <a:r>
              <a:rPr lang="en-US" sz="3200" dirty="0" err="1" smtClean="0"/>
              <a:t>mesenchymal</a:t>
            </a:r>
            <a:r>
              <a:rPr lang="en-US" sz="3200" dirty="0" smtClean="0"/>
              <a:t> cells &amp; </a:t>
            </a:r>
            <a:r>
              <a:rPr lang="en-US" sz="3200" dirty="0" err="1" smtClean="0"/>
              <a:t>osteoblast</a:t>
            </a:r>
            <a:r>
              <a:rPr lang="en-US" sz="3200" dirty="0" smtClean="0"/>
              <a:t> cells    </a:t>
            </a:r>
            <a:endParaRPr lang="en-US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Osteomyellitis</a:t>
            </a:r>
            <a:r>
              <a:rPr lang="en-US" dirty="0" smtClean="0"/>
              <a:t> denoted inflammation of bone &amp; marrow.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PYOGENIC OSTEOMYELITIS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Usually caused by </a:t>
            </a:r>
            <a:r>
              <a:rPr lang="en-US" dirty="0" err="1" smtClean="0"/>
              <a:t>hematogenous</a:t>
            </a:r>
            <a:r>
              <a:rPr lang="en-US" dirty="0" smtClean="0"/>
              <a:t> spread.</a:t>
            </a:r>
          </a:p>
          <a:p>
            <a:r>
              <a:rPr lang="en-US" dirty="0" smtClean="0"/>
              <a:t>Extension from a contiguous site </a:t>
            </a:r>
          </a:p>
          <a:p>
            <a:r>
              <a:rPr lang="en-US" dirty="0" smtClean="0"/>
              <a:t>Direct implantation </a:t>
            </a:r>
          </a:p>
          <a:p>
            <a:r>
              <a:rPr lang="en-US" dirty="0" smtClean="0"/>
              <a:t>Staphylococcus </a:t>
            </a:r>
            <a:r>
              <a:rPr lang="en-US" dirty="0" err="1" smtClean="0"/>
              <a:t>aureus</a:t>
            </a:r>
            <a:r>
              <a:rPr lang="en-US" dirty="0" smtClean="0"/>
              <a:t> is responsible for 80% to 90% of </a:t>
            </a:r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osteomyelitis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Other organism are </a:t>
            </a:r>
            <a:r>
              <a:rPr lang="en-US" dirty="0" err="1" smtClean="0"/>
              <a:t>E.coli</a:t>
            </a:r>
            <a:r>
              <a:rPr lang="en-US" dirty="0" smtClean="0"/>
              <a:t>, Pseudomonas &amp; </a:t>
            </a:r>
            <a:r>
              <a:rPr lang="en-US" dirty="0" err="1" smtClean="0"/>
              <a:t>Klebsiella</a:t>
            </a:r>
            <a:r>
              <a:rPr lang="en-US" dirty="0" smtClean="0"/>
              <a:t>, H. </a:t>
            </a:r>
            <a:r>
              <a:rPr lang="en-US" dirty="0" err="1" smtClean="0"/>
              <a:t>influenzae</a:t>
            </a:r>
            <a:r>
              <a:rPr lang="en-US" dirty="0" smtClean="0"/>
              <a:t>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300" dirty="0" err="1" smtClean="0">
                <a:solidFill>
                  <a:srgbClr val="25B80C"/>
                </a:solidFill>
                <a:latin typeface="Comic Sans MS" pitchFamily="66" charset="0"/>
              </a:rPr>
              <a:t>Osteomyelitis</a:t>
            </a:r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Sub </a:t>
            </a:r>
            <a:r>
              <a:rPr lang="en-US" dirty="0" err="1" smtClean="0"/>
              <a:t>periosteal</a:t>
            </a:r>
            <a:r>
              <a:rPr lang="en-US" dirty="0" smtClean="0"/>
              <a:t> abscess lift the </a:t>
            </a:r>
            <a:r>
              <a:rPr lang="en-US" dirty="0" err="1" smtClean="0"/>
              <a:t>periosteum</a:t>
            </a:r>
            <a:r>
              <a:rPr lang="en-US" dirty="0" smtClean="0"/>
              <a:t> and impairs the blood supply to the affected region causing segmental bone necrosis </a:t>
            </a:r>
            <a:r>
              <a:rPr lang="en-US" dirty="0" smtClean="0">
                <a:solidFill>
                  <a:srgbClr val="EB0FF0"/>
                </a:solidFill>
              </a:rPr>
              <a:t>(</a:t>
            </a:r>
            <a:r>
              <a:rPr lang="en-US" dirty="0" err="1" smtClean="0">
                <a:solidFill>
                  <a:srgbClr val="EB0FF0"/>
                </a:solidFill>
              </a:rPr>
              <a:t>sequestrum</a:t>
            </a:r>
            <a:r>
              <a:rPr lang="en-US" dirty="0" smtClean="0">
                <a:solidFill>
                  <a:srgbClr val="EB0FF0"/>
                </a:solidFill>
              </a:rPr>
              <a:t>).</a:t>
            </a:r>
          </a:p>
          <a:p>
            <a:r>
              <a:rPr lang="en-US" dirty="0" smtClean="0"/>
              <a:t>Rupture of sub </a:t>
            </a:r>
            <a:r>
              <a:rPr lang="en-US" dirty="0" err="1" smtClean="0"/>
              <a:t>periostium</a:t>
            </a:r>
            <a:r>
              <a:rPr lang="en-US" dirty="0" smtClean="0"/>
              <a:t> in the surrounding soft tissue leads to formation of draining </a:t>
            </a:r>
            <a:r>
              <a:rPr lang="en-US" dirty="0" smtClean="0">
                <a:solidFill>
                  <a:srgbClr val="EB0FF0"/>
                </a:solidFill>
              </a:rPr>
              <a:t>sinus.</a:t>
            </a:r>
            <a:r>
              <a:rPr lang="en-US" dirty="0" smtClean="0"/>
              <a:t>  </a:t>
            </a:r>
          </a:p>
          <a:p>
            <a:r>
              <a:rPr lang="en-US" dirty="0" smtClean="0"/>
              <a:t>Reactive woven or lamellar bone may be deposited when it forms a sleeve or living tissue around a segment of devitalized bone </a:t>
            </a:r>
            <a:r>
              <a:rPr lang="en-US" dirty="0" smtClean="0">
                <a:solidFill>
                  <a:srgbClr val="EB0FF0"/>
                </a:solidFill>
              </a:rPr>
              <a:t>(</a:t>
            </a:r>
            <a:r>
              <a:rPr lang="en-US" dirty="0" err="1" smtClean="0">
                <a:solidFill>
                  <a:srgbClr val="EB0FF0"/>
                </a:solidFill>
              </a:rPr>
              <a:t>involucrum</a:t>
            </a:r>
            <a:r>
              <a:rPr lang="en-US" dirty="0" smtClean="0">
                <a:solidFill>
                  <a:srgbClr val="EB0FF0"/>
                </a:solidFill>
              </a:rPr>
              <a:t>) </a:t>
            </a:r>
          </a:p>
          <a:p>
            <a:r>
              <a:rPr lang="en-US" dirty="0" err="1" smtClean="0">
                <a:solidFill>
                  <a:srgbClr val="EB0FF0"/>
                </a:solidFill>
              </a:rPr>
              <a:t>Brodie</a:t>
            </a:r>
            <a:r>
              <a:rPr lang="en-US" dirty="0" smtClean="0">
                <a:solidFill>
                  <a:srgbClr val="EB0FF0"/>
                </a:solidFill>
              </a:rPr>
              <a:t> abscess</a:t>
            </a:r>
            <a:r>
              <a:rPr lang="en-US" dirty="0" smtClean="0"/>
              <a:t> is a small intra osseous abscess which involves the cortex and is walled off by reactive bone.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sz="4300" dirty="0" smtClean="0">
                <a:solidFill>
                  <a:srgbClr val="25B80C"/>
                </a:solidFill>
                <a:latin typeface="Comic Sans MS" pitchFamily="66" charset="0"/>
              </a:rPr>
              <a:t>Morphology </a:t>
            </a:r>
            <a:endParaRPr lang="en-US" sz="4300" dirty="0">
              <a:solidFill>
                <a:srgbClr val="25B80C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Direct extension from pulmonary focus or spread through draining </a:t>
            </a:r>
            <a:r>
              <a:rPr lang="en-US" dirty="0" err="1" smtClean="0"/>
              <a:t>lymphatics</a:t>
            </a:r>
            <a:r>
              <a:rPr lang="en-US" dirty="0" smtClean="0"/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The spine, knees, and hips are favorite sites.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Extensive necrosis with </a:t>
            </a:r>
            <a:r>
              <a:rPr lang="en-US" dirty="0" err="1" smtClean="0"/>
              <a:t>medulary</a:t>
            </a:r>
            <a:r>
              <a:rPr lang="en-US" dirty="0" smtClean="0"/>
              <a:t> cavity involving the spine is called </a:t>
            </a:r>
            <a:r>
              <a:rPr lang="en-US" dirty="0" err="1" smtClean="0"/>
              <a:t>pott</a:t>
            </a:r>
            <a:r>
              <a:rPr lang="en-US" dirty="0" smtClean="0"/>
              <a:t> disease which extends into soft tissue forming abscess.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900" dirty="0" err="1" smtClean="0">
                <a:solidFill>
                  <a:srgbClr val="25B80C"/>
                </a:solidFill>
                <a:latin typeface="Comic Sans MS" pitchFamily="66" charset="0"/>
              </a:rPr>
              <a:t>Tuberculous</a:t>
            </a:r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  <a:r>
              <a:rPr lang="en-US" sz="3900" dirty="0" err="1" smtClean="0">
                <a:solidFill>
                  <a:srgbClr val="25B80C"/>
                </a:solidFill>
                <a:latin typeface="Comic Sans MS" pitchFamily="66" charset="0"/>
              </a:rPr>
              <a:t>osteomyelitis</a:t>
            </a:r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7.jpg"/>
          <p:cNvPicPr>
            <a:picLocks noGrp="1" noChangeAspect="1"/>
          </p:cNvPicPr>
          <p:nvPr>
            <p:ph idx="1"/>
          </p:nvPr>
        </p:nvPicPr>
        <p:blipFill>
          <a:blip r:embed="rId2"/>
          <a:srcRect t="2581" r="2787" b="10323"/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Bone tumors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</p:spPr>
        <p:txBody>
          <a:bodyPr>
            <a:normAutofit fontScale="92500"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Osteocytes</a:t>
            </a:r>
            <a:r>
              <a:rPr lang="en-US" dirty="0" smtClean="0"/>
              <a:t> communicate with each other through network of tunnels known as </a:t>
            </a:r>
            <a:r>
              <a:rPr lang="en-US" dirty="0" err="1" smtClean="0"/>
              <a:t>canaliculi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These cell are mainly concerned with biologic processes  involving calcium and phosphorus  metabolism and release of chemical mediators which activate </a:t>
            </a:r>
            <a:r>
              <a:rPr lang="en-US" dirty="0" err="1" smtClean="0"/>
              <a:t>cAMP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solidFill>
                  <a:srgbClr val="00B0F0"/>
                </a:solidFill>
              </a:rPr>
              <a:t>Osteoclast</a:t>
            </a:r>
            <a:r>
              <a:rPr lang="en-US" dirty="0" smtClean="0"/>
              <a:t>  it is responsible for bone resorption and  derived from hematopoietic progenitor cell. </a:t>
            </a:r>
          </a:p>
          <a:p>
            <a:r>
              <a:rPr lang="en-US" dirty="0" smtClean="0"/>
              <a:t>Cytokines growth factors are crucial for </a:t>
            </a:r>
            <a:r>
              <a:rPr lang="en-US" dirty="0" err="1" smtClean="0"/>
              <a:t>osteoclast</a:t>
            </a:r>
            <a:r>
              <a:rPr lang="en-US" dirty="0" smtClean="0"/>
              <a:t> differentiation and maturation (IL, 1, 3,6,11, TNF, GM-CSF) </a:t>
            </a:r>
          </a:p>
          <a:p>
            <a:r>
              <a:rPr lang="en-US" dirty="0" smtClean="0"/>
              <a:t>RANK (receptor activator for Nuclear factor and </a:t>
            </a:r>
            <a:r>
              <a:rPr lang="en-US" dirty="0" err="1" smtClean="0"/>
              <a:t>osteoprotegerin</a:t>
            </a:r>
            <a:r>
              <a:rPr lang="en-US" dirty="0" smtClean="0"/>
              <a:t> have a major role in bone metabolism.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/>
          <a:lstStyle/>
          <a:p>
            <a:r>
              <a:rPr lang="en-US" dirty="0" err="1" smtClean="0">
                <a:solidFill>
                  <a:srgbClr val="EB0FF0"/>
                </a:solidFill>
              </a:rPr>
              <a:t>Osteoma</a:t>
            </a:r>
            <a:r>
              <a:rPr lang="en-US" dirty="0" smtClean="0">
                <a:solidFill>
                  <a:srgbClr val="EB0FF0"/>
                </a:solidFill>
              </a:rPr>
              <a:t>:</a:t>
            </a:r>
            <a:r>
              <a:rPr lang="en-US" dirty="0" smtClean="0"/>
              <a:t> It is round to oval sessile tumor, </a:t>
            </a:r>
            <a:r>
              <a:rPr lang="en-US" dirty="0" err="1" smtClean="0"/>
              <a:t>subperiosteal</a:t>
            </a:r>
            <a:r>
              <a:rPr lang="en-US" dirty="0" smtClean="0"/>
              <a:t> most </a:t>
            </a:r>
            <a:r>
              <a:rPr lang="en-US" dirty="0" err="1" smtClean="0"/>
              <a:t>oftenly</a:t>
            </a:r>
            <a:r>
              <a:rPr lang="en-US" dirty="0" smtClean="0"/>
              <a:t> arise on or inside the skull and facial bones. </a:t>
            </a:r>
          </a:p>
          <a:p>
            <a:r>
              <a:rPr lang="en-US" dirty="0" smtClean="0"/>
              <a:t>They are composed of woven and lamellar bone. </a:t>
            </a:r>
          </a:p>
          <a:p>
            <a:r>
              <a:rPr lang="en-US" dirty="0" smtClean="0"/>
              <a:t>Generally slow growing tumor  and produce symptoms when they obstruct the sinus cavity.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rgbClr val="25B80C"/>
                </a:solidFill>
                <a:latin typeface="Comic Sans MS" pitchFamily="66" charset="0"/>
              </a:rPr>
              <a:t>Bone forming tumors 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657600"/>
          </a:xfrm>
        </p:spPr>
        <p:txBody>
          <a:bodyPr/>
          <a:lstStyle/>
          <a:p>
            <a:r>
              <a:rPr lang="en-US" dirty="0" err="1" smtClean="0">
                <a:solidFill>
                  <a:srgbClr val="EB0FF0"/>
                </a:solidFill>
              </a:rPr>
              <a:t>Osteoid</a:t>
            </a:r>
            <a:r>
              <a:rPr lang="en-US" dirty="0" smtClean="0">
                <a:solidFill>
                  <a:srgbClr val="EB0FF0"/>
                </a:solidFill>
              </a:rPr>
              <a:t> </a:t>
            </a:r>
            <a:r>
              <a:rPr lang="en-US" dirty="0" err="1" smtClean="0">
                <a:solidFill>
                  <a:srgbClr val="EB0FF0"/>
                </a:solidFill>
              </a:rPr>
              <a:t>osteoma</a:t>
            </a:r>
            <a:r>
              <a:rPr lang="en-US" dirty="0" smtClean="0">
                <a:solidFill>
                  <a:srgbClr val="EB0FF0"/>
                </a:solidFill>
              </a:rPr>
              <a:t> </a:t>
            </a:r>
            <a:r>
              <a:rPr lang="en-US" dirty="0" smtClean="0"/>
              <a:t>is &lt; 2 cm usually seen among teen agers with men to women Ratio.</a:t>
            </a:r>
          </a:p>
          <a:p>
            <a:r>
              <a:rPr lang="en-US" dirty="0" smtClean="0"/>
              <a:t>50% cases involve femur or tibia these are painful lesions.</a:t>
            </a:r>
          </a:p>
          <a:p>
            <a:r>
              <a:rPr lang="en-US" dirty="0" err="1" smtClean="0">
                <a:solidFill>
                  <a:srgbClr val="EB0FF0"/>
                </a:solidFill>
              </a:rPr>
              <a:t>Osteoblastoma</a:t>
            </a:r>
            <a:r>
              <a:rPr lang="en-US" dirty="0" smtClean="0"/>
              <a:t> involves spine and pain is dull, and nonresponsive to </a:t>
            </a:r>
            <a:r>
              <a:rPr lang="en-US" dirty="0" err="1" smtClean="0"/>
              <a:t>salicytates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It does not induced a marked bony reaction.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25B80C"/>
                </a:solidFill>
                <a:latin typeface="Comic Sans MS" pitchFamily="66" charset="0"/>
              </a:rPr>
              <a:t>Osteoid</a:t>
            </a:r>
            <a:r>
              <a:rPr lang="en-US" sz="32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  <a:r>
              <a:rPr lang="en-US" sz="3200" dirty="0" err="1" smtClean="0">
                <a:solidFill>
                  <a:srgbClr val="25B80C"/>
                </a:solidFill>
                <a:latin typeface="Comic Sans MS" pitchFamily="66" charset="0"/>
              </a:rPr>
              <a:t>Osteoma</a:t>
            </a:r>
            <a:r>
              <a:rPr lang="en-US" sz="3200" dirty="0" smtClean="0">
                <a:solidFill>
                  <a:srgbClr val="25B80C"/>
                </a:solidFill>
                <a:latin typeface="Comic Sans MS" pitchFamily="66" charset="0"/>
              </a:rPr>
              <a:t> and </a:t>
            </a:r>
            <a:r>
              <a:rPr lang="en-US" sz="3200" dirty="0" err="1" smtClean="0">
                <a:solidFill>
                  <a:srgbClr val="25B80C"/>
                </a:solidFill>
                <a:latin typeface="Comic Sans MS" pitchFamily="66" charset="0"/>
              </a:rPr>
              <a:t>Osteoblastoma</a:t>
            </a:r>
            <a:r>
              <a:rPr lang="en-US" sz="32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15.jpg"/>
          <p:cNvPicPr>
            <a:picLocks noGrp="1" noChangeAspect="1"/>
          </p:cNvPicPr>
          <p:nvPr>
            <p:ph idx="1"/>
          </p:nvPr>
        </p:nvPicPr>
        <p:blipFill>
          <a:blip r:embed="rId2"/>
          <a:srcRect b="4283"/>
          <a:stretch>
            <a:fillRect/>
          </a:stretch>
        </p:blipFill>
        <p:spPr>
          <a:xfrm>
            <a:off x="1007363" y="1066800"/>
            <a:ext cx="7447655" cy="484585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pPr algn="ctr"/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Bone forming tumors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malignant </a:t>
            </a:r>
            <a:r>
              <a:rPr lang="en-US" dirty="0" err="1" smtClean="0"/>
              <a:t>mesenchymal</a:t>
            </a:r>
            <a:r>
              <a:rPr lang="en-US" dirty="0" smtClean="0"/>
              <a:t> tumor in which the cancerous cell produce bone matrix. </a:t>
            </a:r>
          </a:p>
          <a:p>
            <a:r>
              <a:rPr lang="en-US" dirty="0" smtClean="0"/>
              <a:t>It is most common primary malignant tumor of bone. </a:t>
            </a:r>
          </a:p>
          <a:p>
            <a:r>
              <a:rPr lang="en-US" dirty="0" smtClean="0"/>
              <a:t>75% occurs in young patients (below 20).</a:t>
            </a:r>
          </a:p>
          <a:p>
            <a:r>
              <a:rPr lang="en-US" dirty="0" smtClean="0"/>
              <a:t>Men are more affected then women. </a:t>
            </a:r>
          </a:p>
          <a:p>
            <a:r>
              <a:rPr lang="en-US" dirty="0" smtClean="0"/>
              <a:t>Tumors usually arise </a:t>
            </a:r>
            <a:r>
              <a:rPr lang="en-US" dirty="0" err="1" smtClean="0"/>
              <a:t>metaphyseal</a:t>
            </a:r>
            <a:r>
              <a:rPr lang="en-US" dirty="0" smtClean="0"/>
              <a:t> region of long bones 60%  around knee.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25B80C"/>
                </a:solidFill>
                <a:latin typeface="Comic Sans MS" pitchFamily="66" charset="0"/>
              </a:rPr>
              <a:t>Osteosarcoma</a:t>
            </a:r>
            <a:r>
              <a:rPr lang="en-US" sz="44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16.jpg"/>
          <p:cNvPicPr>
            <a:picLocks noGrp="1" noChangeAspect="1"/>
          </p:cNvPicPr>
          <p:nvPr>
            <p:ph idx="1"/>
          </p:nvPr>
        </p:nvPicPr>
        <p:blipFill>
          <a:blip r:embed="rId2"/>
          <a:srcRect l="6612" t="1871" r="6612" b="3742"/>
          <a:stretch>
            <a:fillRect/>
          </a:stretch>
        </p:blipFill>
        <p:spPr>
          <a:xfrm>
            <a:off x="3124199" y="919262"/>
            <a:ext cx="2895602" cy="556504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900" dirty="0" err="1" smtClean="0">
                <a:solidFill>
                  <a:srgbClr val="25B80C"/>
                </a:solidFill>
                <a:latin typeface="Comic Sans MS" pitchFamily="66" charset="0"/>
              </a:rPr>
              <a:t>Osteosarcoma</a:t>
            </a:r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943600"/>
          </a:xfrm>
        </p:spPr>
        <p:txBody>
          <a:bodyPr>
            <a:no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en-US" sz="3200" dirty="0" smtClean="0"/>
              <a:t>1- </a:t>
            </a:r>
            <a:r>
              <a:rPr lang="en-US" sz="3200" i="1" u="sng" dirty="0" smtClean="0"/>
              <a:t>GERM LINE MUTATION IN THE </a:t>
            </a:r>
            <a:r>
              <a:rPr lang="en-US" sz="3200" i="1" u="sng" dirty="0" smtClean="0">
                <a:solidFill>
                  <a:srgbClr val="FF0000"/>
                </a:solidFill>
              </a:rPr>
              <a:t>RB GENE.</a:t>
            </a:r>
          </a:p>
          <a:p>
            <a:pPr marL="624078" indent="-514350" algn="just">
              <a:buFont typeface="+mj-lt"/>
              <a:buAutoNum type="arabicPeriod"/>
            </a:pPr>
            <a:endParaRPr lang="en-US" sz="3200" i="1" u="sng" dirty="0" smtClean="0">
              <a:solidFill>
                <a:srgbClr val="FF0000"/>
              </a:solidFill>
            </a:endParaRPr>
          </a:p>
          <a:p>
            <a:pPr marL="624078" indent="-514350" algn="just">
              <a:buFont typeface="+mj-lt"/>
              <a:buAutoNum type="arabicPeriod"/>
            </a:pPr>
            <a:r>
              <a:rPr lang="en-US" sz="3200" i="1" u="sng" dirty="0" smtClean="0"/>
              <a:t>IN MOST OF TUMORS, 2-MUTATIONS IN </a:t>
            </a:r>
            <a:r>
              <a:rPr lang="en-US" sz="3200" i="1" u="sng" dirty="0" smtClean="0">
                <a:solidFill>
                  <a:srgbClr val="FF0000"/>
                </a:solidFill>
              </a:rPr>
              <a:t>p53, CDK4, p16, CYCLIN D1, AND MDM2 </a:t>
            </a:r>
            <a:r>
              <a:rPr lang="en-US" sz="3200" i="1" u="sng" dirty="0" smtClean="0"/>
              <a:t>IN NON HEREDITARY OS.</a:t>
            </a:r>
          </a:p>
          <a:p>
            <a:pPr marL="624078" indent="-514350" algn="just">
              <a:buFont typeface="+mj-lt"/>
              <a:buAutoNum type="arabicPeriod"/>
            </a:pPr>
            <a:endParaRPr lang="en-US" sz="3200" i="1" u="sng" dirty="0" smtClean="0"/>
          </a:p>
          <a:p>
            <a:pPr marL="624078" indent="-514350" algn="just">
              <a:buFont typeface="+mj-lt"/>
              <a:buAutoNum type="arabicPeriod"/>
            </a:pPr>
            <a:r>
              <a:rPr lang="en-US" sz="3200" i="1" u="sng" dirty="0" smtClean="0"/>
              <a:t>3- AREA OF LONG WHERE MITOTIC ACTIVITY  IS MAXIMUM IS FAVOURITE SITE OF OS.</a:t>
            </a:r>
            <a:endParaRPr lang="en-US" sz="3200" i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229600" cy="838200"/>
          </a:xfrm>
        </p:spPr>
        <p:txBody>
          <a:bodyPr/>
          <a:lstStyle/>
          <a:p>
            <a:r>
              <a:rPr lang="en-US" dirty="0" smtClean="0"/>
              <a:t>PATHOGENESIS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Autofit/>
          </a:bodyPr>
          <a:lstStyle/>
          <a:p>
            <a:r>
              <a:rPr lang="en-US" sz="2800" dirty="0" smtClean="0"/>
              <a:t>Sub types are, </a:t>
            </a:r>
          </a:p>
          <a:p>
            <a:pPr lvl="1"/>
            <a:r>
              <a:rPr lang="en-US" sz="2400" dirty="0" smtClean="0"/>
              <a:t> Anatomic portion of the bone from which they arise (intra </a:t>
            </a:r>
            <a:r>
              <a:rPr lang="en-US" sz="2400" dirty="0" err="1" smtClean="0"/>
              <a:t>medullary</a:t>
            </a:r>
            <a:r>
              <a:rPr lang="en-US" sz="2400" dirty="0" smtClean="0"/>
              <a:t>, intra cortical, or surface).</a:t>
            </a:r>
          </a:p>
          <a:p>
            <a:r>
              <a:rPr lang="en-US" sz="2800" dirty="0" smtClean="0"/>
              <a:t>Degree of differentiation</a:t>
            </a:r>
          </a:p>
          <a:p>
            <a:r>
              <a:rPr lang="en-US" sz="2800" dirty="0" smtClean="0"/>
              <a:t>Multicentricity  (synchronous, </a:t>
            </a:r>
            <a:r>
              <a:rPr lang="en-US" sz="2800" dirty="0" err="1" smtClean="0"/>
              <a:t>metachronous</a:t>
            </a:r>
            <a:r>
              <a:rPr lang="en-US" sz="2800" dirty="0" smtClean="0"/>
              <a:t>) </a:t>
            </a:r>
          </a:p>
          <a:p>
            <a:r>
              <a:rPr lang="en-US" sz="2800" dirty="0" smtClean="0"/>
              <a:t>Primary (bone is unremarkable) or Secondary (pre existing disorders e.g. </a:t>
            </a:r>
            <a:r>
              <a:rPr lang="en-US" sz="2800" dirty="0" err="1" smtClean="0"/>
              <a:t>paget</a:t>
            </a:r>
            <a:r>
              <a:rPr lang="en-US" sz="2800" dirty="0" smtClean="0"/>
              <a:t> disease.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Morphology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867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/>
              <a:t>Histologic</a:t>
            </a:r>
            <a:r>
              <a:rPr lang="en-US" dirty="0" smtClean="0"/>
              <a:t> variants  </a:t>
            </a:r>
          </a:p>
          <a:p>
            <a:pPr lvl="1"/>
            <a:r>
              <a:rPr lang="en-US" dirty="0" err="1" smtClean="0"/>
              <a:t>osteoblastic</a:t>
            </a:r>
            <a:r>
              <a:rPr lang="en-US" dirty="0" smtClean="0"/>
              <a:t>, </a:t>
            </a:r>
          </a:p>
          <a:p>
            <a:pPr lvl="1"/>
            <a:r>
              <a:rPr lang="en-US" dirty="0" err="1" smtClean="0"/>
              <a:t>chondroblastic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fibroblastic, </a:t>
            </a:r>
          </a:p>
          <a:p>
            <a:pPr lvl="1"/>
            <a:r>
              <a:rPr lang="en-US" dirty="0" err="1" smtClean="0"/>
              <a:t>telangiectic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small cell , and </a:t>
            </a:r>
          </a:p>
          <a:p>
            <a:pPr lvl="1"/>
            <a:r>
              <a:rPr lang="en-US" dirty="0" smtClean="0"/>
              <a:t>giant cells. </a:t>
            </a:r>
          </a:p>
          <a:p>
            <a:r>
              <a:rPr lang="en-US" dirty="0" smtClean="0"/>
              <a:t>Common subtype is </a:t>
            </a:r>
            <a:r>
              <a:rPr lang="en-US" dirty="0" err="1" smtClean="0"/>
              <a:t>osteosarcoma</a:t>
            </a:r>
            <a:r>
              <a:rPr lang="en-US" dirty="0" smtClean="0"/>
              <a:t> that arises in the </a:t>
            </a:r>
            <a:r>
              <a:rPr lang="en-US" dirty="0" err="1" smtClean="0"/>
              <a:t>metaphysis</a:t>
            </a:r>
            <a:r>
              <a:rPr lang="en-US" dirty="0" smtClean="0"/>
              <a:t> of long bones, is primary, solitary, </a:t>
            </a:r>
            <a:r>
              <a:rPr lang="en-US" dirty="0" err="1" smtClean="0"/>
              <a:t>intramedullary</a:t>
            </a:r>
            <a:r>
              <a:rPr lang="en-US" dirty="0" smtClean="0"/>
              <a:t>, and poorly differentiated and produces a predominantly bony matrix.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4cbff3a249ee0a83eb9b8eb78c01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9216" y="563562"/>
            <a:ext cx="7376584" cy="5532438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one p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533400"/>
            <a:ext cx="6096000" cy="487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169091"/>
          </a:xfrm>
        </p:spPr>
        <p:txBody>
          <a:bodyPr/>
          <a:lstStyle/>
          <a:p>
            <a:r>
              <a:rPr lang="en-US" dirty="0" smtClean="0"/>
              <a:t>Protein of bones include type I collagen and non </a:t>
            </a:r>
            <a:r>
              <a:rPr lang="en-US" dirty="0" err="1" smtClean="0"/>
              <a:t>collagenous</a:t>
            </a:r>
            <a:r>
              <a:rPr lang="en-US" dirty="0" smtClean="0"/>
              <a:t> proteins derived from </a:t>
            </a:r>
            <a:r>
              <a:rPr lang="en-US" dirty="0" err="1" smtClean="0"/>
              <a:t>osteoblast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Type I collagen forms the backbone of matrix and accounts for 90% of weight of organic components. </a:t>
            </a:r>
          </a:p>
          <a:p>
            <a:r>
              <a:rPr lang="en-US" dirty="0" err="1" smtClean="0"/>
              <a:t>Osteoblast</a:t>
            </a:r>
            <a:r>
              <a:rPr lang="en-US" dirty="0" smtClean="0"/>
              <a:t> deposit collagen either in a random weave known as </a:t>
            </a:r>
            <a:r>
              <a:rPr lang="en-US" dirty="0" smtClean="0">
                <a:solidFill>
                  <a:srgbClr val="00B0F0"/>
                </a:solidFill>
              </a:rPr>
              <a:t>woven bone </a:t>
            </a:r>
            <a:r>
              <a:rPr lang="en-US" dirty="0" smtClean="0"/>
              <a:t>or in orderly layered manner designated  </a:t>
            </a:r>
            <a:r>
              <a:rPr lang="en-US" dirty="0" smtClean="0">
                <a:solidFill>
                  <a:srgbClr val="00B0F0"/>
                </a:solidFill>
              </a:rPr>
              <a:t>lamellar bone </a:t>
            </a:r>
            <a:r>
              <a:rPr lang="en-US" dirty="0" smtClean="0"/>
              <a:t>which replaces woven bone during growth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990600"/>
            <a:ext cx="7315202" cy="486793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gso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825" y="830262"/>
            <a:ext cx="8140776" cy="530383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Bulky tumors with areas of hemorrhage and cystic degeneration,</a:t>
            </a:r>
          </a:p>
          <a:p>
            <a:r>
              <a:rPr lang="en-US" dirty="0" smtClean="0"/>
              <a:t>Infiltrating involving marrow cavity and penetrating </a:t>
            </a:r>
            <a:r>
              <a:rPr lang="en-US" dirty="0" err="1" smtClean="0"/>
              <a:t>epiphyseal</a:t>
            </a:r>
            <a:r>
              <a:rPr lang="en-US" dirty="0" smtClean="0"/>
              <a:t> plate enter into joint </a:t>
            </a:r>
          </a:p>
          <a:p>
            <a:r>
              <a:rPr lang="en-US" dirty="0" smtClean="0"/>
              <a:t>Formation of bone by tumor cells is characteristic features of </a:t>
            </a:r>
            <a:r>
              <a:rPr lang="en-US" dirty="0" err="1" smtClean="0"/>
              <a:t>osteosarcoma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Cartilage or fibrous tissue may be present (</a:t>
            </a:r>
            <a:r>
              <a:rPr lang="en-US" dirty="0" err="1" smtClean="0"/>
              <a:t>chondroblastic</a:t>
            </a:r>
            <a:r>
              <a:rPr lang="en-US" dirty="0" smtClean="0"/>
              <a:t> </a:t>
            </a:r>
            <a:r>
              <a:rPr lang="en-US" dirty="0" err="1" smtClean="0"/>
              <a:t>osteosarcoma</a:t>
            </a:r>
            <a:r>
              <a:rPr lang="en-US" dirty="0" smtClean="0"/>
              <a:t>) </a:t>
            </a:r>
          </a:p>
          <a:p>
            <a:r>
              <a:rPr lang="en-US" dirty="0" err="1" smtClean="0"/>
              <a:t>Periosteum</a:t>
            </a:r>
            <a:r>
              <a:rPr lang="en-US" dirty="0" smtClean="0"/>
              <a:t> lifting by </a:t>
            </a:r>
            <a:r>
              <a:rPr lang="en-US" dirty="0" err="1" smtClean="0"/>
              <a:t>tumour</a:t>
            </a:r>
            <a:r>
              <a:rPr lang="en-US" dirty="0" smtClean="0"/>
              <a:t> mass produces </a:t>
            </a:r>
            <a:r>
              <a:rPr lang="en-US" dirty="0" err="1" smtClean="0">
                <a:solidFill>
                  <a:srgbClr val="FF0000"/>
                </a:solidFill>
              </a:rPr>
              <a:t>condman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tringle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evident on X-ray.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Osteochondroma</a:t>
            </a:r>
            <a:r>
              <a:rPr lang="en-US" dirty="0" smtClean="0"/>
              <a:t>, also known as an </a:t>
            </a:r>
            <a:r>
              <a:rPr lang="en-US" dirty="0" err="1" smtClean="0"/>
              <a:t>exostosis</a:t>
            </a:r>
            <a:r>
              <a:rPr lang="en-US" dirty="0" smtClean="0"/>
              <a:t>, is a benign cartilage-capped outgrowth that is attached to the underlying skeleton by </a:t>
            </a:r>
            <a:r>
              <a:rPr lang="en-US" smtClean="0"/>
              <a:t>a bony </a:t>
            </a:r>
            <a:r>
              <a:rPr lang="en-US" dirty="0" smtClean="0"/>
              <a:t>stalk. </a:t>
            </a:r>
          </a:p>
          <a:p>
            <a:pPr>
              <a:buNone/>
            </a:pPr>
            <a:r>
              <a:rPr lang="en-US" dirty="0" smtClean="0"/>
              <a:t>Morphology:-</a:t>
            </a:r>
          </a:p>
          <a:p>
            <a:r>
              <a:rPr lang="en-US" dirty="0" err="1" smtClean="0"/>
              <a:t>Osteochondromas</a:t>
            </a:r>
            <a:r>
              <a:rPr lang="en-US" dirty="0" smtClean="0"/>
              <a:t> are </a:t>
            </a:r>
            <a:r>
              <a:rPr lang="en-US" dirty="0" err="1" smtClean="0"/>
              <a:t>mushoroom</a:t>
            </a:r>
            <a:r>
              <a:rPr lang="en-US" dirty="0" smtClean="0"/>
              <a:t> shaped and range in size from 1 to 20 cm. </a:t>
            </a:r>
          </a:p>
          <a:p>
            <a:r>
              <a:rPr lang="en-US" dirty="0" smtClean="0"/>
              <a:t>Disorganized growth goes under ossification leading to increase strength of tumor.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Cartilage forming tumors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Chondromas</a:t>
            </a:r>
            <a:r>
              <a:rPr lang="en-US" dirty="0" smtClean="0"/>
              <a:t> are benign tumors of hyaline cartilage. </a:t>
            </a:r>
          </a:p>
          <a:p>
            <a:r>
              <a:rPr lang="en-US" dirty="0" smtClean="0"/>
              <a:t>They may arise within the </a:t>
            </a:r>
            <a:r>
              <a:rPr lang="en-US" dirty="0" err="1" smtClean="0"/>
              <a:t>medullary</a:t>
            </a:r>
            <a:r>
              <a:rPr lang="en-US" dirty="0" smtClean="0"/>
              <a:t> cavity, where they are known as </a:t>
            </a:r>
            <a:r>
              <a:rPr lang="en-US" dirty="0" err="1" smtClean="0"/>
              <a:t>enchondromas</a:t>
            </a:r>
            <a:r>
              <a:rPr lang="en-US" dirty="0" smtClean="0"/>
              <a:t>, or on the surface of bone, where they are called </a:t>
            </a:r>
            <a:r>
              <a:rPr lang="en-US" dirty="0" err="1" smtClean="0"/>
              <a:t>subperiosteal</a:t>
            </a:r>
            <a:r>
              <a:rPr lang="en-US" dirty="0" smtClean="0"/>
              <a:t> or </a:t>
            </a:r>
            <a:r>
              <a:rPr lang="en-US" dirty="0" err="1" smtClean="0"/>
              <a:t>juxtacrotical</a:t>
            </a:r>
            <a:r>
              <a:rPr lang="en-US" dirty="0" smtClean="0"/>
              <a:t> </a:t>
            </a:r>
            <a:r>
              <a:rPr lang="en-US" dirty="0" err="1" smtClean="0"/>
              <a:t>chondromas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syndrome of multiple </a:t>
            </a:r>
            <a:r>
              <a:rPr lang="en-US" dirty="0" err="1" smtClean="0"/>
              <a:t>enchondromas</a:t>
            </a:r>
            <a:r>
              <a:rPr lang="en-US" dirty="0" smtClean="0"/>
              <a:t>, or </a:t>
            </a:r>
            <a:r>
              <a:rPr lang="en-US" dirty="0" err="1" smtClean="0"/>
              <a:t>enchondromatiosis</a:t>
            </a:r>
            <a:r>
              <a:rPr lang="en-US" dirty="0" smtClean="0"/>
              <a:t>, is known as </a:t>
            </a:r>
            <a:r>
              <a:rPr lang="en-US" dirty="0" err="1" smtClean="0">
                <a:solidFill>
                  <a:srgbClr val="FF0000"/>
                </a:solidFill>
              </a:rPr>
              <a:t>Ollier</a:t>
            </a:r>
            <a:r>
              <a:rPr lang="en-US" dirty="0" smtClean="0">
                <a:solidFill>
                  <a:srgbClr val="FF0000"/>
                </a:solidFill>
              </a:rPr>
              <a:t> disease. </a:t>
            </a:r>
          </a:p>
          <a:p>
            <a:r>
              <a:rPr lang="en-US" dirty="0" smtClean="0"/>
              <a:t>It is associated soft tissue </a:t>
            </a:r>
            <a:r>
              <a:rPr lang="en-US" dirty="0" err="1" smtClean="0"/>
              <a:t>hemangiomas</a:t>
            </a:r>
            <a:r>
              <a:rPr lang="en-US" dirty="0" smtClean="0"/>
              <a:t>, then disorder is called </a:t>
            </a:r>
            <a:r>
              <a:rPr lang="en-US" dirty="0" err="1" smtClean="0">
                <a:solidFill>
                  <a:srgbClr val="FF0000"/>
                </a:solidFill>
              </a:rPr>
              <a:t>Maffucci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syndorme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 err="1" smtClean="0">
                <a:solidFill>
                  <a:srgbClr val="25B80C"/>
                </a:solidFill>
                <a:latin typeface="Comic Sans MS" pitchFamily="66" charset="0"/>
              </a:rPr>
              <a:t>Chondroma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55009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Morphology:-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err="1" smtClean="0"/>
              <a:t>Enchondromas</a:t>
            </a:r>
            <a:r>
              <a:rPr lang="en-US" dirty="0" smtClean="0"/>
              <a:t> are usually smaller than 3 cm and grossly are gray-blue, translucent.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Microscopically the nodules of cartilage are well circumscribed and have a hyaline matrix, and the </a:t>
            </a:r>
            <a:r>
              <a:rPr lang="en-US" dirty="0" err="1" smtClean="0"/>
              <a:t>neoplastic</a:t>
            </a:r>
            <a:r>
              <a:rPr lang="en-US" dirty="0" smtClean="0"/>
              <a:t> </a:t>
            </a:r>
            <a:r>
              <a:rPr lang="en-US" dirty="0" err="1" smtClean="0"/>
              <a:t>chondrocytes</a:t>
            </a:r>
            <a:r>
              <a:rPr lang="en-US" dirty="0" smtClean="0"/>
              <a:t> that reside in lacunae are </a:t>
            </a:r>
            <a:r>
              <a:rPr lang="en-US" dirty="0" err="1" smtClean="0"/>
              <a:t>cytologically</a:t>
            </a:r>
            <a:r>
              <a:rPr lang="en-US" dirty="0" smtClean="0"/>
              <a:t> </a:t>
            </a:r>
            <a:r>
              <a:rPr lang="en-US" dirty="0" err="1" smtClean="0"/>
              <a:t>bening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Chondroblastoma</a:t>
            </a:r>
            <a:r>
              <a:rPr lang="en-US" dirty="0" smtClean="0"/>
              <a:t> is a  rare benign tumor that accounts for less than 1% of primary bone tumors. </a:t>
            </a:r>
          </a:p>
          <a:p>
            <a:r>
              <a:rPr lang="en-US" dirty="0" smtClean="0"/>
              <a:t>It usually occurs in young patients in their teens with a male to female ratio 2:1. </a:t>
            </a:r>
          </a:p>
          <a:p>
            <a:r>
              <a:rPr lang="en-US" dirty="0" err="1" smtClean="0"/>
              <a:t>Chondroblastoma</a:t>
            </a:r>
            <a:r>
              <a:rPr lang="en-US" dirty="0" smtClean="0"/>
              <a:t> has a striking predilection for </a:t>
            </a:r>
            <a:r>
              <a:rPr lang="en-US" dirty="0" err="1" smtClean="0"/>
              <a:t>epiphysesand</a:t>
            </a:r>
            <a:r>
              <a:rPr lang="en-US" dirty="0" smtClean="0"/>
              <a:t> </a:t>
            </a:r>
            <a:r>
              <a:rPr lang="en-US" dirty="0" err="1" smtClean="0"/>
              <a:t>apophyses</a:t>
            </a:r>
            <a:r>
              <a:rPr lang="en-US" dirty="0" smtClean="0"/>
              <a:t> (</a:t>
            </a:r>
            <a:r>
              <a:rPr lang="en-US" dirty="0" err="1" smtClean="0"/>
              <a:t>epiphyseal</a:t>
            </a:r>
            <a:r>
              <a:rPr lang="en-US" dirty="0" smtClean="0"/>
              <a:t> equivalents, i.e., iliac </a:t>
            </a:r>
            <a:r>
              <a:rPr lang="en-US" dirty="0" err="1" smtClean="0"/>
              <a:t>creast</a:t>
            </a:r>
            <a:r>
              <a:rPr lang="en-US" dirty="0" smtClean="0"/>
              <a:t>) </a:t>
            </a:r>
          </a:p>
          <a:p>
            <a:r>
              <a:rPr lang="en-US" dirty="0" smtClean="0"/>
              <a:t>The tumor is cellular and is composed of sheets of compact polyhedral </a:t>
            </a:r>
            <a:r>
              <a:rPr lang="en-US" dirty="0" err="1" smtClean="0"/>
              <a:t>chondroblasts</a:t>
            </a:r>
            <a:r>
              <a:rPr lang="en-US" dirty="0" smtClean="0"/>
              <a:t> that have well defined cytoplasmic borders.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err="1" smtClean="0">
                <a:solidFill>
                  <a:srgbClr val="25B80C"/>
                </a:solidFill>
                <a:latin typeface="Comic Sans MS" pitchFamily="66" charset="0"/>
              </a:rPr>
              <a:t>Chondrobalstoma</a:t>
            </a:r>
            <a:endParaRPr lang="en-US" sz="3900" dirty="0" smtClean="0">
              <a:solidFill>
                <a:srgbClr val="25B80C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Chondrosarcomas</a:t>
            </a:r>
            <a:r>
              <a:rPr lang="en-US" dirty="0" smtClean="0"/>
              <a:t> comprise a group of tumors with broad spectrum of clinical and pathologic findings. </a:t>
            </a:r>
          </a:p>
          <a:p>
            <a:r>
              <a:rPr lang="en-US" dirty="0" smtClean="0"/>
              <a:t>The feature common to all of them is the production of </a:t>
            </a:r>
            <a:r>
              <a:rPr lang="en-US" dirty="0" err="1" smtClean="0"/>
              <a:t>neoplastic</a:t>
            </a:r>
            <a:r>
              <a:rPr lang="en-US" dirty="0" smtClean="0"/>
              <a:t> cartilage. </a:t>
            </a:r>
          </a:p>
          <a:p>
            <a:r>
              <a:rPr lang="en-US" dirty="0" err="1" smtClean="0"/>
              <a:t>Chondrosarcoma</a:t>
            </a:r>
            <a:r>
              <a:rPr lang="en-US" dirty="0" smtClean="0"/>
              <a:t> is </a:t>
            </a:r>
            <a:r>
              <a:rPr lang="en-US" dirty="0" err="1" smtClean="0"/>
              <a:t>subclassified</a:t>
            </a:r>
            <a:r>
              <a:rPr lang="en-US" dirty="0" smtClean="0"/>
              <a:t> according to site as </a:t>
            </a:r>
            <a:r>
              <a:rPr lang="en-US" dirty="0" err="1" smtClean="0"/>
              <a:t>intramedullary</a:t>
            </a:r>
            <a:r>
              <a:rPr lang="en-US" dirty="0" smtClean="0"/>
              <a:t> and </a:t>
            </a:r>
            <a:r>
              <a:rPr lang="en-US" dirty="0" err="1" smtClean="0"/>
              <a:t>juxtacortical</a:t>
            </a:r>
            <a:r>
              <a:rPr lang="en-US" dirty="0" smtClean="0"/>
              <a:t> and </a:t>
            </a:r>
            <a:r>
              <a:rPr lang="en-US" dirty="0" err="1" smtClean="0"/>
              <a:t>histologically</a:t>
            </a:r>
            <a:r>
              <a:rPr lang="en-US" dirty="0" smtClean="0"/>
              <a:t> as conventional (hyaline and/or </a:t>
            </a:r>
            <a:r>
              <a:rPr lang="en-US" dirty="0" err="1" smtClean="0"/>
              <a:t>myxoid</a:t>
            </a:r>
            <a:r>
              <a:rPr lang="en-US" dirty="0" smtClean="0"/>
              <a:t>) clear cell, dedifferentiated and </a:t>
            </a:r>
            <a:r>
              <a:rPr lang="en-US" dirty="0" err="1" smtClean="0"/>
              <a:t>mesenchymal</a:t>
            </a:r>
            <a:r>
              <a:rPr lang="en-US" dirty="0" smtClean="0"/>
              <a:t> variants.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err="1" smtClean="0">
                <a:solidFill>
                  <a:srgbClr val="25B80C"/>
                </a:solidFill>
                <a:latin typeface="Comic Sans MS" pitchFamily="66" charset="0"/>
              </a:rPr>
              <a:t>Chondrosarcoma</a:t>
            </a:r>
            <a:r>
              <a:rPr lang="en-US" sz="3900" dirty="0" smtClean="0">
                <a:solidFill>
                  <a:srgbClr val="25B80C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Patients with </a:t>
            </a:r>
            <a:r>
              <a:rPr lang="en-US" dirty="0" err="1" smtClean="0"/>
              <a:t>chondrosarcoma</a:t>
            </a:r>
            <a:r>
              <a:rPr lang="en-US" dirty="0" smtClean="0"/>
              <a:t> are usually age 40 or older.</a:t>
            </a:r>
          </a:p>
          <a:p>
            <a:r>
              <a:rPr lang="en-US" dirty="0" smtClean="0"/>
              <a:t>The clear cell and especially the </a:t>
            </a:r>
            <a:r>
              <a:rPr lang="en-US" dirty="0" err="1" smtClean="0"/>
              <a:t>mesenhymal</a:t>
            </a:r>
            <a:r>
              <a:rPr lang="en-US" dirty="0" smtClean="0"/>
              <a:t> variants occur in younger patients, in their teens or twenties.</a:t>
            </a:r>
          </a:p>
          <a:p>
            <a:r>
              <a:rPr lang="en-US" dirty="0" smtClean="0"/>
              <a:t>The tumor affects men twice as frequently as women and has no race predilection. </a:t>
            </a:r>
          </a:p>
          <a:p>
            <a:r>
              <a:rPr lang="en-US" dirty="0" smtClean="0"/>
              <a:t>Although a significant number of conventional </a:t>
            </a:r>
            <a:r>
              <a:rPr lang="en-US" dirty="0" err="1" smtClean="0"/>
              <a:t>chondrosarcoma</a:t>
            </a:r>
            <a:r>
              <a:rPr lang="en-US" smtClean="0"/>
              <a:t> as </a:t>
            </a:r>
            <a:r>
              <a:rPr lang="en-US" dirty="0" smtClean="0"/>
              <a:t>arise in association with a pre-existing </a:t>
            </a:r>
            <a:r>
              <a:rPr lang="en-US" dirty="0" err="1" smtClean="0"/>
              <a:t>enchondroma</a:t>
            </a:r>
            <a:r>
              <a:rPr lang="en-US" dirty="0" smtClean="0"/>
              <a:t>. Few develop within an </a:t>
            </a:r>
            <a:r>
              <a:rPr lang="en-US" dirty="0" err="1" smtClean="0"/>
              <a:t>osteochondroma</a:t>
            </a:r>
            <a:r>
              <a:rPr lang="en-US" dirty="0" smtClean="0"/>
              <a:t>, </a:t>
            </a:r>
            <a:r>
              <a:rPr lang="en-US" dirty="0" err="1" smtClean="0"/>
              <a:t>chondroblstoma</a:t>
            </a:r>
            <a:r>
              <a:rPr lang="en-US" dirty="0" smtClean="0"/>
              <a:t>; or fibrous dysplasia or in the setting of Paget disease.  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Morphology:-</a:t>
            </a:r>
          </a:p>
          <a:p>
            <a:r>
              <a:rPr lang="en-US" dirty="0" smtClean="0"/>
              <a:t>In predominantly </a:t>
            </a:r>
            <a:r>
              <a:rPr lang="en-US" dirty="0" err="1" smtClean="0"/>
              <a:t>myxoid</a:t>
            </a:r>
            <a:r>
              <a:rPr lang="en-US" dirty="0" smtClean="0"/>
              <a:t> variants, the tumors are viscous and gelatinous and the matrix oozes from the cut surface. </a:t>
            </a:r>
          </a:p>
          <a:p>
            <a:r>
              <a:rPr lang="en-US" dirty="0" smtClean="0"/>
              <a:t>Spotty calcifications are typically present and central necrosis my create cystic spaces.</a:t>
            </a:r>
          </a:p>
          <a:p>
            <a:r>
              <a:rPr lang="en-US" dirty="0" smtClean="0"/>
              <a:t>The malignant cartilage infiltrates the marrow space and surrounds pre-existing bony </a:t>
            </a:r>
            <a:r>
              <a:rPr lang="en-US" dirty="0" err="1" smtClean="0"/>
              <a:t>trabeculae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tumors vary in degree of </a:t>
            </a:r>
            <a:r>
              <a:rPr lang="en-US" dirty="0" err="1" smtClean="0"/>
              <a:t>cellularity</a:t>
            </a:r>
            <a:r>
              <a:rPr lang="en-US" dirty="0" smtClean="0"/>
              <a:t>, </a:t>
            </a:r>
            <a:r>
              <a:rPr lang="en-US" dirty="0" err="1" smtClean="0"/>
              <a:t>cytologic</a:t>
            </a:r>
            <a:r>
              <a:rPr lang="en-US" dirty="0" smtClean="0"/>
              <a:t> </a:t>
            </a:r>
            <a:r>
              <a:rPr lang="en-US" dirty="0" err="1" smtClean="0"/>
              <a:t>atypia</a:t>
            </a:r>
            <a:r>
              <a:rPr lang="en-US" dirty="0" smtClean="0"/>
              <a:t>, and mitotic activity.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638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Osteoclast</a:t>
            </a:r>
            <a:r>
              <a:rPr lang="en-US" dirty="0" smtClean="0"/>
              <a:t> and </a:t>
            </a:r>
            <a:r>
              <a:rPr lang="en-US" dirty="0" err="1" smtClean="0"/>
              <a:t>osteoblast</a:t>
            </a:r>
            <a:r>
              <a:rPr lang="en-US" dirty="0" smtClean="0"/>
              <a:t> act in coordination and known as basic multi cellular unit (BMU)</a:t>
            </a:r>
          </a:p>
          <a:p>
            <a:r>
              <a:rPr lang="en-US" dirty="0" smtClean="0"/>
              <a:t>Once the skeletal has reached maturity, the breakdown and renewal is called 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remodeling</a:t>
            </a:r>
            <a:r>
              <a:rPr lang="en-US" dirty="0" smtClean="0"/>
              <a:t> .</a:t>
            </a:r>
          </a:p>
          <a:p>
            <a:r>
              <a:rPr lang="en-US" dirty="0" smtClean="0"/>
              <a:t>Skeletal morphogenesis is encoded in </a:t>
            </a:r>
            <a:r>
              <a:rPr lang="en-US" dirty="0" err="1" smtClean="0"/>
              <a:t>Homeobox</a:t>
            </a:r>
            <a:r>
              <a:rPr lang="en-US" dirty="0" smtClean="0"/>
              <a:t> gene.</a:t>
            </a:r>
          </a:p>
          <a:p>
            <a:r>
              <a:rPr lang="en-US" dirty="0" smtClean="0"/>
              <a:t>Most bones are found as cartilage model 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</a:rPr>
              <a:t>Anlage</a:t>
            </a:r>
            <a:r>
              <a:rPr lang="en-US" dirty="0" smtClean="0"/>
              <a:t>) at the age of 8</a:t>
            </a:r>
            <a:r>
              <a:rPr lang="en-US" baseline="30000" dirty="0" smtClean="0"/>
              <a:t>th</a:t>
            </a:r>
            <a:r>
              <a:rPr lang="en-US" dirty="0" smtClean="0"/>
              <a:t> week of gestation (</a:t>
            </a:r>
            <a:r>
              <a:rPr lang="en-US" dirty="0" err="1" smtClean="0"/>
              <a:t>enchondral</a:t>
            </a:r>
            <a:r>
              <a:rPr lang="en-US" dirty="0" smtClean="0"/>
              <a:t> ossification). </a:t>
            </a:r>
          </a:p>
          <a:p>
            <a:r>
              <a:rPr lang="en-US" dirty="0" smtClean="0"/>
              <a:t>Repeated </a:t>
            </a:r>
            <a:r>
              <a:rPr lang="en-US" dirty="0" err="1" smtClean="0"/>
              <a:t>degradative</a:t>
            </a:r>
            <a:r>
              <a:rPr lang="en-US" dirty="0" smtClean="0"/>
              <a:t> changes, mineralization and removal by </a:t>
            </a:r>
            <a:r>
              <a:rPr lang="en-US" dirty="0" err="1" smtClean="0"/>
              <a:t>osteoclast</a:t>
            </a:r>
            <a:r>
              <a:rPr lang="en-US" dirty="0" smtClean="0"/>
              <a:t> type cells leads to beginning of cortex (primary center of ossification)        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>
            <a:normAutofit/>
          </a:bodyPr>
          <a:lstStyle/>
          <a:p>
            <a:r>
              <a:rPr lang="en-US" dirty="0" smtClean="0"/>
              <a:t>Low-grade or grade 1 lesions demonstrate mild </a:t>
            </a:r>
            <a:r>
              <a:rPr lang="en-US" dirty="0" err="1" smtClean="0"/>
              <a:t>hypercellularity</a:t>
            </a:r>
            <a:r>
              <a:rPr lang="en-US" dirty="0" smtClean="0"/>
              <a:t>, and the </a:t>
            </a:r>
            <a:r>
              <a:rPr lang="en-US" dirty="0" err="1" smtClean="0"/>
              <a:t>chondrocytes</a:t>
            </a:r>
            <a:r>
              <a:rPr lang="en-US" dirty="0" smtClean="0"/>
              <a:t> have plump vesicular nuclei with small nucleoli. </a:t>
            </a:r>
          </a:p>
          <a:p>
            <a:r>
              <a:rPr lang="en-US" dirty="0" smtClean="0"/>
              <a:t>By contrast, grade 3 </a:t>
            </a:r>
            <a:r>
              <a:rPr lang="en-US" dirty="0" err="1" smtClean="0"/>
              <a:t>chondrosarcomas</a:t>
            </a:r>
            <a:r>
              <a:rPr lang="en-US" dirty="0" smtClean="0"/>
              <a:t> are characterized by marked </a:t>
            </a:r>
            <a:r>
              <a:rPr lang="en-US" dirty="0" err="1" smtClean="0"/>
              <a:t>hypercullularity</a:t>
            </a:r>
            <a:r>
              <a:rPr lang="en-US" dirty="0" smtClean="0"/>
              <a:t> and extreme </a:t>
            </a:r>
            <a:r>
              <a:rPr lang="en-US" dirty="0" err="1" smtClean="0"/>
              <a:t>pleomorphism</a:t>
            </a:r>
            <a:r>
              <a:rPr lang="en-US" dirty="0" smtClean="0"/>
              <a:t> with bizarre tumor giant cells and mitoses. </a:t>
            </a:r>
          </a:p>
          <a:p>
            <a:r>
              <a:rPr lang="en-US" dirty="0" smtClean="0"/>
              <a:t>Pure grade 3 </a:t>
            </a:r>
            <a:r>
              <a:rPr lang="en-US" dirty="0" err="1" smtClean="0"/>
              <a:t>chondrosarcomas</a:t>
            </a:r>
            <a:r>
              <a:rPr lang="en-US" dirty="0" smtClean="0"/>
              <a:t> are uncommon. </a:t>
            </a:r>
          </a:p>
          <a:p>
            <a:r>
              <a:rPr lang="en-US" dirty="0" smtClean="0"/>
              <a:t>Such malignant cartilage is more frequently a component of </a:t>
            </a:r>
            <a:r>
              <a:rPr lang="en-US" dirty="0" err="1" smtClean="0"/>
              <a:t>chondroblastic</a:t>
            </a:r>
            <a:r>
              <a:rPr lang="en-US" dirty="0" smtClean="0"/>
              <a:t> </a:t>
            </a:r>
            <a:r>
              <a:rPr lang="en-US" dirty="0" err="1" smtClean="0"/>
              <a:t>ostoesarcoma</a:t>
            </a:r>
            <a:r>
              <a:rPr lang="en-US" dirty="0" smtClean="0"/>
              <a:t>.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702491"/>
          </a:xfrm>
        </p:spPr>
        <p:txBody>
          <a:bodyPr/>
          <a:lstStyle/>
          <a:p>
            <a:r>
              <a:rPr lang="en-US" dirty="0" smtClean="0"/>
              <a:t>10% of conventional low-grade </a:t>
            </a:r>
            <a:r>
              <a:rPr lang="en-US" dirty="0" err="1" smtClean="0"/>
              <a:t>chondrosarcomas</a:t>
            </a:r>
            <a:r>
              <a:rPr lang="en-US" dirty="0" smtClean="0"/>
              <a:t> have a second high-grade component that has the morphology of a poorly differentiated sarcoma, such as malignant fibrous </a:t>
            </a:r>
            <a:r>
              <a:rPr lang="en-US" dirty="0" err="1" smtClean="0"/>
              <a:t>histiocytomas</a:t>
            </a:r>
            <a:r>
              <a:rPr lang="en-US" dirty="0" smtClean="0"/>
              <a:t>, </a:t>
            </a:r>
            <a:r>
              <a:rPr lang="en-US" dirty="0" err="1" smtClean="0"/>
              <a:t>fibrosarcooma</a:t>
            </a:r>
            <a:r>
              <a:rPr lang="en-US" dirty="0" smtClean="0"/>
              <a:t>, or </a:t>
            </a:r>
            <a:r>
              <a:rPr lang="en-US" dirty="0" err="1" smtClean="0"/>
              <a:t>osteosarcoma</a:t>
            </a:r>
            <a:r>
              <a:rPr lang="en-US" dirty="0" smtClean="0"/>
              <a:t>; this combination defines dedifferentiated </a:t>
            </a:r>
            <a:r>
              <a:rPr lang="en-US" dirty="0" err="1" smtClean="0"/>
              <a:t>chondrosarcomas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hallmark of clear cell </a:t>
            </a:r>
            <a:r>
              <a:rPr lang="en-US" dirty="0" err="1" smtClean="0"/>
              <a:t>chondrosarcoma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sheets of large malignant </a:t>
            </a:r>
            <a:r>
              <a:rPr lang="en-US" dirty="0" err="1" smtClean="0"/>
              <a:t>chondrocytes</a:t>
            </a:r>
            <a:r>
              <a:rPr lang="en-US" dirty="0" smtClean="0"/>
              <a:t> that have abundant clear cytoplasm, numerous </a:t>
            </a:r>
            <a:r>
              <a:rPr lang="en-US" dirty="0" err="1" smtClean="0"/>
              <a:t>ostocleast</a:t>
            </a:r>
            <a:r>
              <a:rPr lang="en-US" dirty="0" smtClean="0"/>
              <a:t>-type giant cells, </a:t>
            </a:r>
            <a:r>
              <a:rPr lang="en-US" smtClean="0"/>
              <a:t>and intra lesional</a:t>
            </a:r>
            <a:r>
              <a:rPr lang="en-US" dirty="0" smtClean="0"/>
              <a:t> reactive bone formation. 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Chondrosarcomas</a:t>
            </a:r>
            <a:r>
              <a:rPr lang="en-US" dirty="0" smtClean="0"/>
              <a:t> commonly arise in the central portions of the skeleton, shoulder and ribs. </a:t>
            </a:r>
          </a:p>
          <a:p>
            <a:r>
              <a:rPr lang="en-US" dirty="0" smtClean="0"/>
              <a:t>There is direct correlation between the grade and the biologic behavior of the tumor. </a:t>
            </a:r>
          </a:p>
          <a:p>
            <a:r>
              <a:rPr lang="en-US" dirty="0" smtClean="0"/>
              <a:t>Most conventional </a:t>
            </a:r>
            <a:r>
              <a:rPr lang="en-US" dirty="0" err="1" smtClean="0"/>
              <a:t>chondrsarcomas</a:t>
            </a:r>
            <a:r>
              <a:rPr lang="en-US" dirty="0" smtClean="0"/>
              <a:t> are indolent and fall into the range of grade I and Grade 2. </a:t>
            </a:r>
          </a:p>
          <a:p>
            <a:r>
              <a:rPr lang="en-US" dirty="0" smtClean="0"/>
              <a:t>In one analysis, the 5 year survival rates were 90%, 81%, and 43% for grades/1 through 3 respectively. </a:t>
            </a:r>
          </a:p>
          <a:p>
            <a:r>
              <a:rPr lang="en-US" dirty="0" smtClean="0"/>
              <a:t>None of the grade I tumors metastasized whereas 70% of the grade 3 rumors disseminated.  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ondrosarcoma 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5000" y="325882"/>
            <a:ext cx="5334000" cy="616966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32-chondrosarcoma-11-sarcoma-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0250" y="448304"/>
            <a:ext cx="7651750" cy="57581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ondrosarcoma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838200"/>
            <a:ext cx="8060410" cy="49911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381000"/>
            <a:ext cx="6657976" cy="559813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Ewing Sarcoma and Primitive </a:t>
            </a:r>
            <a:r>
              <a:rPr lang="en-US" sz="3200" dirty="0" err="1" smtClean="0"/>
              <a:t>neuroectodermal</a:t>
            </a:r>
            <a:r>
              <a:rPr lang="en-US" sz="3200" dirty="0" smtClean="0"/>
              <a:t> tumor</a:t>
            </a:r>
          </a:p>
          <a:p>
            <a:pPr lvl="1"/>
            <a:r>
              <a:rPr lang="en-US" sz="2800" dirty="0" smtClean="0"/>
              <a:t>Both are primary malignant small brown cell tumor </a:t>
            </a:r>
          </a:p>
          <a:p>
            <a:pPr lvl="1"/>
            <a:r>
              <a:rPr lang="en-US" sz="2800" dirty="0" smtClean="0"/>
              <a:t>Ewing sarcoma has the youngest average age at  presentation as most patients are 10 to 15. </a:t>
            </a:r>
          </a:p>
          <a:p>
            <a:pPr lvl="1"/>
            <a:r>
              <a:rPr lang="en-US" sz="2800" dirty="0" smtClean="0"/>
              <a:t>Boys are affected more.</a:t>
            </a:r>
          </a:p>
          <a:p>
            <a:pPr lvl="1"/>
            <a:r>
              <a:rPr lang="en-US" sz="2800" dirty="0" smtClean="0"/>
              <a:t>85% of both tumor have t(11;22)(q24;q12).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 Tumors 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/>
          <a:lstStyle/>
          <a:p>
            <a:r>
              <a:rPr lang="en-US" sz="3200" dirty="0" smtClean="0"/>
              <a:t>Morphology:-</a:t>
            </a:r>
          </a:p>
          <a:p>
            <a:endParaRPr lang="en-US" sz="3200" dirty="0" smtClean="0"/>
          </a:p>
          <a:p>
            <a:pPr lvl="1"/>
            <a:r>
              <a:rPr lang="en-US" sz="2800" dirty="0" smtClean="0"/>
              <a:t>Ewing sarcoma and PNET </a:t>
            </a:r>
            <a:r>
              <a:rPr lang="en-US" sz="2800" smtClean="0"/>
              <a:t>usually infiltrate </a:t>
            </a:r>
            <a:r>
              <a:rPr lang="en-US" sz="2800" dirty="0" smtClean="0"/>
              <a:t>the cortex and </a:t>
            </a:r>
            <a:r>
              <a:rPr lang="en-US" sz="2800" dirty="0" err="1" smtClean="0"/>
              <a:t>periosteum</a:t>
            </a:r>
            <a:r>
              <a:rPr lang="en-US" sz="2800" dirty="0" smtClean="0"/>
              <a:t>, producing a soft tissue mass.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Scant cytoplasm which may appear clear because it is rich in glycogen. </a:t>
            </a:r>
          </a:p>
          <a:p>
            <a:pPr lvl="1"/>
            <a:r>
              <a:rPr lang="en-US" sz="2800" dirty="0" smtClean="0"/>
              <a:t>The presence of Homer-Wright rosettes is indicative of neural differentiation. </a:t>
            </a:r>
            <a:r>
              <a:rPr lang="en-US" dirty="0" smtClean="0"/>
              <a:t> 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Giant cell tumor is so named because it contains a profusion of multinucleated </a:t>
            </a:r>
            <a:r>
              <a:rPr lang="en-US" dirty="0" err="1" smtClean="0"/>
              <a:t>osteoclast</a:t>
            </a:r>
            <a:r>
              <a:rPr lang="en-US" dirty="0" smtClean="0"/>
              <a:t>-type giant  cells, giving rise to the synonym </a:t>
            </a:r>
            <a:r>
              <a:rPr lang="en-US" dirty="0" err="1" smtClean="0"/>
              <a:t>osteoclastoma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Giant cell tumor is a relatively uncommon benign but locally aggressive neoplasm. </a:t>
            </a:r>
          </a:p>
          <a:p>
            <a:r>
              <a:rPr lang="en-US" dirty="0" smtClean="0"/>
              <a:t>It usually arises in patients having age twenties to forties. </a:t>
            </a:r>
          </a:p>
          <a:p>
            <a:r>
              <a:rPr lang="en-US" dirty="0" smtClean="0"/>
              <a:t>Giant cell tumors are believed to form via fusion of the mononuclear cells.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Giant Cells Tumor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473891"/>
          </a:xfrm>
        </p:spPr>
        <p:txBody>
          <a:bodyPr/>
          <a:lstStyle/>
          <a:p>
            <a:r>
              <a:rPr lang="en-US" dirty="0" smtClean="0"/>
              <a:t>In epiphyses similar sequence of events take place that is called secondary center of ossification.</a:t>
            </a:r>
          </a:p>
          <a:p>
            <a:r>
              <a:rPr lang="en-US" dirty="0" smtClean="0"/>
              <a:t>In this way cartilage model becomes entrapped between the centers of ossification known as growth plate. </a:t>
            </a:r>
          </a:p>
          <a:p>
            <a:r>
              <a:rPr lang="en-US" dirty="0" smtClean="0"/>
              <a:t>Core of cartilage covered by layer of bone primary </a:t>
            </a:r>
            <a:r>
              <a:rPr lang="en-US" dirty="0" err="1" smtClean="0"/>
              <a:t>spongiosa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Intramembranous</a:t>
            </a:r>
            <a:r>
              <a:rPr lang="en-US" dirty="0" smtClean="0"/>
              <a:t> formation of bone take place for the development of cranium and clavicles directly from </a:t>
            </a:r>
            <a:r>
              <a:rPr lang="en-US" dirty="0" err="1" smtClean="0"/>
              <a:t>osteoblasts</a:t>
            </a:r>
            <a:r>
              <a:rPr lang="en-US" dirty="0" smtClean="0"/>
              <a:t>.  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92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Morphology </a:t>
            </a:r>
          </a:p>
          <a:p>
            <a:pPr lvl="1"/>
            <a:r>
              <a:rPr lang="en-US" sz="2800" dirty="0" smtClean="0"/>
              <a:t>Large red brown showing cystic degenerated areas revealing uniform oval mononuclear cells with indistinct cell membranes.</a:t>
            </a:r>
          </a:p>
          <a:p>
            <a:pPr lvl="1"/>
            <a:r>
              <a:rPr lang="en-US" sz="2800" dirty="0" smtClean="0"/>
              <a:t>Mitoses are frequent with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-type cells having 100 or more nuclei.</a:t>
            </a:r>
          </a:p>
          <a:p>
            <a:pPr lvl="1"/>
            <a:r>
              <a:rPr lang="en-US" sz="2800" dirty="0" smtClean="0"/>
              <a:t>Necrosis, hemorrhage, </a:t>
            </a:r>
            <a:r>
              <a:rPr lang="en-US" sz="2800" dirty="0" err="1" smtClean="0"/>
              <a:t>hemosidrin</a:t>
            </a:r>
            <a:r>
              <a:rPr lang="en-US" sz="2800" dirty="0" smtClean="0"/>
              <a:t> deposition and reactive bone formation are common secondary features.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/>
          <a:lstStyle/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Common sites are around the knee and ends of bones. Cortex is frequently destroyed, producing bulging soft tissue mass with thin shell of reactive bone.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/>
              <a:t>40% to 60% recurrence rate with 4% metastasis to the lung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ant cell tumor distal femur gro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381000"/>
            <a:ext cx="4267200" cy="562775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801015f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304800"/>
            <a:ext cx="7426492" cy="591770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iant cell tumor micro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0258" y="597103"/>
            <a:ext cx="7511742" cy="561775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514600"/>
            <a:ext cx="5715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6600" dirty="0" smtClean="0">
                <a:solidFill>
                  <a:srgbClr val="25B80C"/>
                </a:solidFill>
                <a:latin typeface="Comic Sans MS" pitchFamily="66" charset="0"/>
              </a:rPr>
              <a:t>Joints 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common inflammatory and degenerative joint disease characterized by progressive erosion of </a:t>
            </a:r>
            <a:r>
              <a:rPr lang="en-US" dirty="0" err="1" smtClean="0"/>
              <a:t>articular</a:t>
            </a:r>
            <a:r>
              <a:rPr lang="en-US" dirty="0" smtClean="0"/>
              <a:t> cartilage. </a:t>
            </a:r>
          </a:p>
          <a:p>
            <a:r>
              <a:rPr lang="en-US" dirty="0" smtClean="0"/>
              <a:t>Aging phenomena (idiopathic or primary) usually affecting a few joints.</a:t>
            </a:r>
          </a:p>
          <a:p>
            <a:r>
              <a:rPr lang="en-US" dirty="0" err="1" smtClean="0"/>
              <a:t>Macrotrauma</a:t>
            </a:r>
            <a:r>
              <a:rPr lang="en-US" dirty="0" smtClean="0"/>
              <a:t>  and repeated </a:t>
            </a:r>
            <a:r>
              <a:rPr lang="en-US" dirty="0" err="1" smtClean="0"/>
              <a:t>Microtraumatic</a:t>
            </a:r>
            <a:r>
              <a:rPr lang="en-US" dirty="0" smtClean="0"/>
              <a:t> injuries to the joints,</a:t>
            </a:r>
          </a:p>
          <a:p>
            <a:r>
              <a:rPr lang="en-US" dirty="0" smtClean="0"/>
              <a:t> congenital deformity of joint, </a:t>
            </a:r>
          </a:p>
          <a:p>
            <a:r>
              <a:rPr lang="en-US" dirty="0" smtClean="0"/>
              <a:t>Diabetes, </a:t>
            </a:r>
            <a:r>
              <a:rPr lang="en-US" dirty="0" err="1" smtClean="0"/>
              <a:t>hemochromatosis</a:t>
            </a:r>
            <a:r>
              <a:rPr lang="en-US" dirty="0" smtClean="0"/>
              <a:t> and marked obesity  are contributing factor leading to secondary osteoarthritis.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400" dirty="0" err="1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Osteoartheritis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16691"/>
          </a:xfrm>
        </p:spPr>
        <p:txBody>
          <a:bodyPr>
            <a:normAutofit/>
          </a:bodyPr>
          <a:lstStyle/>
          <a:p>
            <a:r>
              <a:rPr lang="en-US" dirty="0" smtClean="0"/>
              <a:t>Two major components of the cartilage are collagen type II and </a:t>
            </a:r>
            <a:r>
              <a:rPr lang="en-US" dirty="0" err="1" smtClean="0"/>
              <a:t>proteoglycans</a:t>
            </a:r>
            <a:r>
              <a:rPr lang="en-US" dirty="0" smtClean="0"/>
              <a:t> which are secreted by </a:t>
            </a:r>
            <a:r>
              <a:rPr lang="en-US" dirty="0" err="1" smtClean="0"/>
              <a:t>chondrocytes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Adult bones and </a:t>
            </a:r>
            <a:r>
              <a:rPr lang="en-US" dirty="0" err="1" smtClean="0"/>
              <a:t>articular</a:t>
            </a:r>
            <a:r>
              <a:rPr lang="en-US" dirty="0" smtClean="0"/>
              <a:t> cartilage is not static and under go turnover in which worn out matrix components are degraded and replaced.</a:t>
            </a:r>
          </a:p>
          <a:p>
            <a:r>
              <a:rPr lang="en-US" dirty="0" smtClean="0"/>
              <a:t>Aging and mechanical effects play important roll in pathogenesis in addition to abnormal mechanical stresses (obesity and joint deformity)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Pathogenesis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r>
              <a:rPr lang="en-US" dirty="0" smtClean="0"/>
              <a:t>Genetic factors also play roll specially in hands and hip joint involving specific genes on chromosome 2 and 11. </a:t>
            </a:r>
          </a:p>
          <a:p>
            <a:r>
              <a:rPr lang="en-US" dirty="0" smtClean="0"/>
              <a:t>Significant changed In composition and mechanical properties of cartilage leads to increase water and decrease concentration of </a:t>
            </a:r>
            <a:r>
              <a:rPr lang="en-US" smtClean="0"/>
              <a:t>proteoglycans</a:t>
            </a:r>
            <a:r>
              <a:rPr lang="en-US" dirty="0" smtClean="0"/>
              <a:t> as compare to healthy cartilage. </a:t>
            </a:r>
          </a:p>
          <a:p>
            <a:r>
              <a:rPr lang="en-US" dirty="0" smtClean="0"/>
              <a:t>Decrease local synthesis of type II collagen and increase breakdown of pre existing collagen along with increase level of IL-1, TNF and nitric oxide. </a:t>
            </a:r>
          </a:p>
          <a:p>
            <a:r>
              <a:rPr lang="en-US" dirty="0" smtClean="0"/>
              <a:t>      </a:t>
            </a:r>
            <a:endParaRPr lang="en-US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Apoptosis is also increased leading to reduce tensile strength and resilience of the </a:t>
            </a:r>
            <a:r>
              <a:rPr lang="en-US" dirty="0" err="1" smtClean="0"/>
              <a:t>articular</a:t>
            </a:r>
            <a:r>
              <a:rPr lang="en-US" dirty="0" smtClean="0"/>
              <a:t> cartilage.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In response to these regressive changes, </a:t>
            </a:r>
            <a:r>
              <a:rPr lang="en-US" dirty="0" err="1" smtClean="0"/>
              <a:t>chondrocytes</a:t>
            </a:r>
            <a:r>
              <a:rPr lang="en-US" dirty="0" smtClean="0"/>
              <a:t>, proliferate and attempt to repair to the damage by producing new collagen and </a:t>
            </a:r>
            <a:r>
              <a:rPr lang="en-US" dirty="0" err="1" smtClean="0"/>
              <a:t>proteoglycans</a:t>
            </a:r>
            <a:r>
              <a:rPr lang="en-US" dirty="0" smtClean="0"/>
              <a:t> leading intra </a:t>
            </a:r>
            <a:r>
              <a:rPr lang="en-US" dirty="0" err="1" smtClean="0"/>
              <a:t>articular</a:t>
            </a:r>
            <a:r>
              <a:rPr lang="en-US" dirty="0" smtClean="0"/>
              <a:t> changes.  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2"/>
          <a:srcRect l="7702" t="2162" r="2567" b="2162"/>
          <a:stretch>
            <a:fillRect/>
          </a:stretch>
        </p:blipFill>
        <p:spPr>
          <a:xfrm>
            <a:off x="2052801" y="111575"/>
            <a:ext cx="5186200" cy="6566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Due to increase in intra </a:t>
            </a:r>
            <a:r>
              <a:rPr lang="en-US" dirty="0" err="1" smtClean="0"/>
              <a:t>articular</a:t>
            </a:r>
            <a:r>
              <a:rPr lang="en-US" dirty="0" smtClean="0"/>
              <a:t> water component and decrease concentration of </a:t>
            </a:r>
            <a:r>
              <a:rPr lang="en-US" dirty="0" err="1" smtClean="0"/>
              <a:t>proteoglycans</a:t>
            </a:r>
            <a:r>
              <a:rPr lang="en-US" dirty="0" smtClean="0"/>
              <a:t> leads to fibrillation cracking of matrix on the superficial layers of the cartilage are seen. </a:t>
            </a:r>
          </a:p>
          <a:p>
            <a:r>
              <a:rPr lang="en-US" dirty="0" smtClean="0"/>
              <a:t>Gross examination at this stage reveals a granular </a:t>
            </a:r>
            <a:r>
              <a:rPr lang="en-US" dirty="0" err="1" smtClean="0"/>
              <a:t>articular</a:t>
            </a:r>
            <a:r>
              <a:rPr lang="en-US" dirty="0" smtClean="0"/>
              <a:t> surface that is softer than normal.</a:t>
            </a:r>
          </a:p>
          <a:p>
            <a:r>
              <a:rPr lang="en-US" dirty="0" smtClean="0"/>
              <a:t>Eventually exposed </a:t>
            </a:r>
            <a:r>
              <a:rPr lang="en-US" dirty="0" err="1" smtClean="0"/>
              <a:t>subchondral</a:t>
            </a:r>
            <a:r>
              <a:rPr lang="en-US" dirty="0" smtClean="0"/>
              <a:t> bone </a:t>
            </a:r>
            <a:r>
              <a:rPr lang="en-US" smtClean="0"/>
              <a:t>plate is seen.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Morphology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39769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Small fractures through the articulating bone are common, and the dislodged pieces of cartilage and </a:t>
            </a:r>
            <a:r>
              <a:rPr lang="en-US" dirty="0" err="1" smtClean="0"/>
              <a:t>subchondral</a:t>
            </a:r>
            <a:r>
              <a:rPr lang="en-US" dirty="0" smtClean="0"/>
              <a:t> bone tumble into  the joint, forming loose bodies (joint mice)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dirty="0" smtClean="0"/>
              <a:t>Mushroom-shaped </a:t>
            </a:r>
            <a:r>
              <a:rPr lang="en-US" dirty="0" err="1" smtClean="0"/>
              <a:t>osteophytes</a:t>
            </a:r>
            <a:r>
              <a:rPr lang="en-US" dirty="0" smtClean="0"/>
              <a:t> (bony outgrowths) develop at the margins of the </a:t>
            </a:r>
            <a:r>
              <a:rPr lang="en-US" dirty="0" err="1" smtClean="0"/>
              <a:t>articular</a:t>
            </a:r>
            <a:r>
              <a:rPr lang="en-US" dirty="0" smtClean="0"/>
              <a:t> surface and are capped by </a:t>
            </a:r>
            <a:r>
              <a:rPr lang="en-US" dirty="0" err="1" smtClean="0"/>
              <a:t>fibrocartilage</a:t>
            </a:r>
            <a:r>
              <a:rPr lang="en-US" dirty="0" smtClean="0"/>
              <a:t> and hyaline cartilage that gradually ossify.   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18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29" t="10363" r="8186" b="10363"/>
          <a:stretch>
            <a:fillRect/>
          </a:stretch>
        </p:blipFill>
        <p:spPr>
          <a:xfrm>
            <a:off x="1004330" y="826893"/>
            <a:ext cx="6920470" cy="4864304"/>
          </a:xfr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45169" t="4545" r="10038" b="22727"/>
          <a:stretch>
            <a:fillRect/>
          </a:stretch>
        </p:blipFill>
        <p:spPr>
          <a:xfrm>
            <a:off x="1130808" y="162802"/>
            <a:ext cx="6641592" cy="5953304"/>
          </a:xfr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891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Rheumatoid arthritis (RA) is chronic systemic inflammatory disorder that may affect many tissues and organs-skin, blood vessels, heart, lungs, and muscles-but principally attacks the joints, producing a non </a:t>
            </a:r>
            <a:r>
              <a:rPr lang="en-US" dirty="0" err="1" smtClean="0"/>
              <a:t>suppurative</a:t>
            </a:r>
            <a:r>
              <a:rPr lang="en-US" dirty="0" smtClean="0"/>
              <a:t> proliferative and inflammatory </a:t>
            </a:r>
            <a:r>
              <a:rPr lang="en-US" dirty="0" err="1" smtClean="0"/>
              <a:t>synovitis</a:t>
            </a:r>
            <a:r>
              <a:rPr lang="en-US" dirty="0" smtClean="0"/>
              <a:t> that often progresses to destruction of the </a:t>
            </a:r>
            <a:r>
              <a:rPr lang="en-US" dirty="0" err="1" smtClean="0"/>
              <a:t>articular</a:t>
            </a:r>
            <a:r>
              <a:rPr lang="en-US" dirty="0" smtClean="0"/>
              <a:t> cartilage and </a:t>
            </a:r>
            <a:r>
              <a:rPr lang="en-US" dirty="0" err="1" smtClean="0"/>
              <a:t>ankylosis</a:t>
            </a:r>
            <a:r>
              <a:rPr lang="en-US" dirty="0" smtClean="0"/>
              <a:t> of the joint.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Rheumatoid Arthritis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GENATIC SUSCEPTIBILITY     HLA –DRBI</a:t>
            </a:r>
          </a:p>
          <a:p>
            <a:endParaRPr lang="en-US" dirty="0" smtClean="0"/>
          </a:p>
          <a:p>
            <a:r>
              <a:rPr lang="en-US" dirty="0" smtClean="0"/>
              <a:t>ENVIRONMENTAL FACTOR . E B VIRUS, MYCOPLASMA, BORRELIA </a:t>
            </a:r>
          </a:p>
          <a:p>
            <a:endParaRPr lang="en-US" dirty="0" smtClean="0"/>
          </a:p>
          <a:p>
            <a:r>
              <a:rPr lang="en-US" dirty="0" smtClean="0"/>
              <a:t>AUTO IMMUNITY</a:t>
            </a:r>
          </a:p>
          <a:p>
            <a:r>
              <a:rPr lang="en-US" dirty="0" smtClean="0"/>
              <a:t>   CELL MEDIATED AND HUMORAL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Autoimmune disease triggered by exposure of genetically susceptible host to an unknown antigen.</a:t>
            </a:r>
          </a:p>
          <a:p>
            <a:r>
              <a:rPr lang="en-US" dirty="0" smtClean="0"/>
              <a:t>Activated CD4 +T cells produce cytokines which are central mediator of synovial reaction (TNF &amp; IL-1).</a:t>
            </a:r>
          </a:p>
          <a:p>
            <a:r>
              <a:rPr lang="en-US" dirty="0" smtClean="0"/>
              <a:t>Proliferation of synovial cells produce various mediator of inflammation.</a:t>
            </a:r>
          </a:p>
          <a:p>
            <a:r>
              <a:rPr lang="en-US" dirty="0" smtClean="0"/>
              <a:t>Activated T Cell and synovial fibroblast produce RANKL which activate </a:t>
            </a:r>
            <a:r>
              <a:rPr lang="en-US" dirty="0" err="1" smtClean="0"/>
              <a:t>osteocalst</a:t>
            </a:r>
            <a:r>
              <a:rPr lang="en-US" dirty="0" smtClean="0"/>
              <a:t> promoting bone destruction leading to formation of </a:t>
            </a:r>
            <a:r>
              <a:rPr lang="en-US" dirty="0" err="1" smtClean="0"/>
              <a:t>pannus</a:t>
            </a:r>
            <a:r>
              <a:rPr lang="en-US" dirty="0" smtClean="0"/>
              <a:t>.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Pathogenesis </a:t>
            </a:r>
            <a:endParaRPr lang="en-US" sz="4000" dirty="0">
              <a:solidFill>
                <a:srgbClr val="25B80C"/>
              </a:solidFill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90" y="33506"/>
            <a:ext cx="9129110" cy="68244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Joints:   </a:t>
            </a:r>
          </a:p>
          <a:p>
            <a:r>
              <a:rPr lang="en-US" dirty="0" smtClean="0"/>
              <a:t>Infiltration of chronic inflammatory cell </a:t>
            </a:r>
          </a:p>
          <a:p>
            <a:r>
              <a:rPr lang="en-US" dirty="0" smtClean="0"/>
              <a:t>Increase </a:t>
            </a:r>
            <a:r>
              <a:rPr lang="en-US" dirty="0" err="1" smtClean="0"/>
              <a:t>vascularity</a:t>
            </a:r>
            <a:r>
              <a:rPr lang="en-US" dirty="0" smtClean="0"/>
              <a:t> along with angiogenesis</a:t>
            </a:r>
          </a:p>
          <a:p>
            <a:r>
              <a:rPr lang="en-US" dirty="0" smtClean="0"/>
              <a:t>Aggregation of fibrin floating within </a:t>
            </a:r>
            <a:r>
              <a:rPr lang="en-US" dirty="0" err="1" smtClean="0"/>
              <a:t>synovium</a:t>
            </a:r>
            <a:r>
              <a:rPr lang="en-US" dirty="0" smtClean="0"/>
              <a:t> as rice bodies.</a:t>
            </a:r>
          </a:p>
          <a:p>
            <a:r>
              <a:rPr lang="en-US" dirty="0" smtClean="0"/>
              <a:t>Accumulation of </a:t>
            </a:r>
            <a:r>
              <a:rPr lang="en-US" dirty="0" err="1" smtClean="0"/>
              <a:t>neutrophils</a:t>
            </a:r>
            <a:r>
              <a:rPr lang="en-US" dirty="0" smtClean="0"/>
              <a:t> on the surface of </a:t>
            </a:r>
            <a:r>
              <a:rPr lang="en-US" dirty="0" err="1" smtClean="0"/>
              <a:t>synovium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Osteocalst</a:t>
            </a:r>
            <a:r>
              <a:rPr lang="en-US" dirty="0" smtClean="0"/>
              <a:t> activity resulting in </a:t>
            </a:r>
            <a:r>
              <a:rPr lang="en-US" dirty="0" err="1" smtClean="0"/>
              <a:t>articular</a:t>
            </a:r>
            <a:r>
              <a:rPr lang="en-US" dirty="0" smtClean="0"/>
              <a:t> erosions and osteoporosis.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25B80C"/>
                </a:solidFill>
                <a:latin typeface="Comic Sans MS" pitchFamily="66" charset="0"/>
                <a:ea typeface="+mn-ea"/>
                <a:cs typeface="+mn-cs"/>
              </a:rPr>
              <a:t>Morphology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in severe disease, a fibrous synovial </a:t>
            </a:r>
            <a:r>
              <a:rPr lang="en-US" dirty="0" err="1" smtClean="0">
                <a:solidFill>
                  <a:srgbClr val="FF0000"/>
                </a:solidFill>
              </a:rPr>
              <a:t>pannus</a:t>
            </a:r>
            <a:r>
              <a:rPr lang="en-US" dirty="0" smtClean="0"/>
              <a:t> covers the peripheral portions of the </a:t>
            </a:r>
            <a:r>
              <a:rPr lang="en-US" dirty="0" err="1" smtClean="0"/>
              <a:t>articular</a:t>
            </a:r>
            <a:r>
              <a:rPr lang="en-US" dirty="0" smtClean="0"/>
              <a:t> surface.</a:t>
            </a:r>
          </a:p>
          <a:p>
            <a:r>
              <a:rPr lang="en-US" dirty="0" smtClean="0"/>
              <a:t>Skin:-</a:t>
            </a:r>
          </a:p>
          <a:p>
            <a:pPr lvl="1"/>
            <a:r>
              <a:rPr lang="en-US" dirty="0" smtClean="0"/>
              <a:t>Rheumatoid nodules (</a:t>
            </a:r>
            <a:r>
              <a:rPr lang="en-US" dirty="0" err="1" smtClean="0"/>
              <a:t>cutaneous</a:t>
            </a:r>
            <a:r>
              <a:rPr lang="en-US" dirty="0" smtClean="0"/>
              <a:t>) also seen in lung, pericardium, myocardium, heart valves, aorta, characterized by central zone of </a:t>
            </a:r>
            <a:r>
              <a:rPr lang="en-US" dirty="0" err="1" smtClean="0"/>
              <a:t>fibrinoid</a:t>
            </a:r>
            <a:r>
              <a:rPr lang="en-US" dirty="0" smtClean="0"/>
              <a:t> necrosis surrounded by </a:t>
            </a:r>
            <a:r>
              <a:rPr lang="en-US" dirty="0" err="1" smtClean="0"/>
              <a:t>histiocytes</a:t>
            </a:r>
            <a:r>
              <a:rPr lang="en-US" dirty="0" smtClean="0"/>
              <a:t>, plasma cells and lymphocytes. </a:t>
            </a:r>
          </a:p>
          <a:p>
            <a:r>
              <a:rPr lang="en-US" dirty="0" smtClean="0"/>
              <a:t>Blood Vessels:-</a:t>
            </a:r>
          </a:p>
          <a:p>
            <a:pPr lvl="1"/>
            <a:r>
              <a:rPr lang="en-US" dirty="0" smtClean="0"/>
              <a:t>Due to involvement of small and end arteries produce </a:t>
            </a:r>
            <a:r>
              <a:rPr lang="en-US" dirty="0" err="1" smtClean="0"/>
              <a:t>purpura</a:t>
            </a:r>
            <a:r>
              <a:rPr lang="en-US" dirty="0" smtClean="0"/>
              <a:t>, ulcer and nail bed infarction. 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2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17" t="7286" r="8276" b="14572"/>
          <a:stretch>
            <a:fillRect/>
          </a:stretch>
        </p:blipFill>
        <p:spPr>
          <a:xfrm>
            <a:off x="533400" y="533400"/>
            <a:ext cx="8075804" cy="55432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an0017.jpg"/>
          <p:cNvPicPr>
            <a:picLocks noGrp="1" noChangeAspect="1"/>
          </p:cNvPicPr>
          <p:nvPr>
            <p:ph idx="1"/>
          </p:nvPr>
        </p:nvPicPr>
        <p:blipFill>
          <a:blip r:embed="rId2"/>
          <a:srcRect l="2509" t="4545" r="53952" b="22727"/>
          <a:stretch>
            <a:fillRect/>
          </a:stretch>
        </p:blipFill>
        <p:spPr>
          <a:xfrm>
            <a:off x="1191736" y="263430"/>
            <a:ext cx="6733064" cy="62092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8.jpg"/>
          <p:cNvPicPr>
            <a:picLocks noGrp="1" noChangeAspect="1"/>
          </p:cNvPicPr>
          <p:nvPr>
            <p:ph idx="1"/>
          </p:nvPr>
        </p:nvPicPr>
        <p:blipFill>
          <a:blip r:embed="rId2"/>
          <a:srcRect l="33455" t="9274" r="1455" b="3091"/>
          <a:stretch>
            <a:fillRect/>
          </a:stretch>
        </p:blipFill>
        <p:spPr>
          <a:xfrm>
            <a:off x="457200" y="838200"/>
            <a:ext cx="8404746" cy="532444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Morphology </a:t>
            </a:r>
            <a:endParaRPr lang="en-US" dirty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916" y="702527"/>
            <a:ext cx="7911084" cy="5334074"/>
          </a:xfr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4880" y="435555"/>
            <a:ext cx="7208520" cy="6195678"/>
          </a:xfr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1-BLOOD CBC, ESR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2-RA FACTOR </a:t>
            </a:r>
          </a:p>
          <a:p>
            <a:pPr>
              <a:buNone/>
            </a:pPr>
            <a:r>
              <a:rPr lang="en-US" dirty="0" smtClean="0"/>
              <a:t> RA (QN)              ( ANTI  RA </a:t>
            </a:r>
            <a:r>
              <a:rPr lang="en-US" dirty="0" err="1" smtClean="0"/>
              <a:t>IgM</a:t>
            </a:r>
            <a:r>
              <a:rPr lang="en-US" dirty="0" smtClean="0"/>
              <a:t> AB 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3-ANTI CCP </a:t>
            </a:r>
            <a:r>
              <a:rPr lang="en-US" smtClean="0"/>
              <a:t>( ANTI CYCLIC </a:t>
            </a:r>
            <a:r>
              <a:rPr lang="en-US" dirty="0" smtClean="0"/>
              <a:t>CITRULINATED  PEPTIDES ) AB.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4-HLA DRB1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 DIAGNOSIS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DIFFER FROM ADULT RA </a:t>
            </a:r>
          </a:p>
          <a:p>
            <a:r>
              <a:rPr lang="en-US" dirty="0" smtClean="0"/>
              <a:t>OLIGOARTHRITIS</a:t>
            </a:r>
          </a:p>
          <a:p>
            <a:r>
              <a:rPr lang="en-US" dirty="0" smtClean="0"/>
              <a:t> SYSTEMIC ONSET IS MORE</a:t>
            </a:r>
          </a:p>
          <a:p>
            <a:r>
              <a:rPr lang="en-US" dirty="0" smtClean="0"/>
              <a:t> &lt; 16 YR</a:t>
            </a:r>
          </a:p>
          <a:p>
            <a:r>
              <a:rPr lang="en-US" dirty="0" smtClean="0"/>
              <a:t> RA NODULES AND RA IS NEGATIVE</a:t>
            </a:r>
          </a:p>
          <a:p>
            <a:r>
              <a:rPr lang="en-US" dirty="0" smtClean="0"/>
              <a:t> A N A IS POSITIVE </a:t>
            </a:r>
          </a:p>
          <a:p>
            <a:r>
              <a:rPr lang="en-US" dirty="0" smtClean="0"/>
              <a:t>HLA DRB1 WITH CD4+T </a:t>
            </a:r>
          </a:p>
          <a:p>
            <a:r>
              <a:rPr lang="en-US" dirty="0" smtClean="0"/>
              <a:t> PERICARDITIS,MYOCARDITIS ARE COMMEN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JUVENILA RHEUMATOID ARTHRITIS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CH INFLAMMATION OF AXIAL J ESP SACROILIACT J IN 2</a:t>
            </a:r>
            <a:r>
              <a:rPr lang="en-US" baseline="30000" dirty="0" smtClean="0"/>
              <a:t>ND</a:t>
            </a:r>
            <a:r>
              <a:rPr lang="en-US" dirty="0" smtClean="0"/>
              <a:t> &amp;3</a:t>
            </a:r>
            <a:r>
              <a:rPr lang="en-US" baseline="30000" dirty="0" smtClean="0"/>
              <a:t>RD</a:t>
            </a:r>
            <a:r>
              <a:rPr lang="en-US" dirty="0" smtClean="0"/>
              <a:t> DECADES OF LIFE.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HLA B 27 +</a:t>
            </a:r>
            <a:r>
              <a:rPr lang="en-US" dirty="0" err="1" smtClean="0">
                <a:solidFill>
                  <a:srgbClr val="FF0000"/>
                </a:solidFill>
              </a:rPr>
              <a:t>Ve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 FIBROUS AND BONY ANKYLOSIS OF JOINT </a:t>
            </a:r>
          </a:p>
          <a:p>
            <a:pPr>
              <a:buNone/>
            </a:pPr>
            <a:r>
              <a:rPr lang="en-US" dirty="0" smtClean="0"/>
              <a:t>    LEAD TO JOINT IMMOBILITY.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LOW BACKACHE AND FRACTURE OF SPINE </a:t>
            </a:r>
          </a:p>
          <a:p>
            <a:endParaRPr lang="en-US" dirty="0" smtClean="0"/>
          </a:p>
          <a:p>
            <a:r>
              <a:rPr lang="en-US" dirty="0" smtClean="0"/>
              <a:t>UVEITIS.AORTITIS AND AMYLODOSIS ARE COMMON COMPLICATION.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ANKYLOSING SPONDYLOARTHRITIS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REITER SYNDROME</a:t>
            </a:r>
          </a:p>
          <a:p>
            <a:r>
              <a:rPr lang="en-US" dirty="0" smtClean="0"/>
              <a:t>       ARTHRITIS</a:t>
            </a:r>
          </a:p>
          <a:p>
            <a:r>
              <a:rPr lang="en-US" dirty="0" smtClean="0"/>
              <a:t>       NON GONOCOCCAL URETHRITIS OR         </a:t>
            </a:r>
          </a:p>
          <a:p>
            <a:r>
              <a:rPr lang="en-US" dirty="0" smtClean="0"/>
              <a:t>       CERVICITIS</a:t>
            </a:r>
          </a:p>
          <a:p>
            <a:r>
              <a:rPr lang="en-US" dirty="0" smtClean="0"/>
              <a:t>       CONJUCTIVITIS</a:t>
            </a:r>
          </a:p>
          <a:p>
            <a:r>
              <a:rPr lang="en-US" dirty="0" smtClean="0"/>
              <a:t>HLA B 27 </a:t>
            </a:r>
          </a:p>
          <a:p>
            <a:r>
              <a:rPr lang="en-US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PSORIATIC ARTHRITHIS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REACTIVE ARTHRITIS 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SUPPURATIVE ARTHRITIS</a:t>
            </a:r>
          </a:p>
          <a:p>
            <a:r>
              <a:rPr lang="en-US" dirty="0" smtClean="0"/>
              <a:t>  GONOCOCCUS</a:t>
            </a:r>
          </a:p>
          <a:p>
            <a:r>
              <a:rPr lang="en-US" dirty="0" smtClean="0"/>
              <a:t>  STPH AURIUS</a:t>
            </a:r>
          </a:p>
          <a:p>
            <a:r>
              <a:rPr lang="en-US" dirty="0" smtClean="0"/>
              <a:t>  STREPTOCOCCUS</a:t>
            </a:r>
          </a:p>
          <a:p>
            <a:r>
              <a:rPr lang="en-US" dirty="0" smtClean="0"/>
              <a:t>  HEMOPHILUS INF</a:t>
            </a:r>
          </a:p>
          <a:p>
            <a:r>
              <a:rPr lang="en-US" dirty="0" smtClean="0"/>
              <a:t>   G –</a:t>
            </a:r>
            <a:r>
              <a:rPr lang="en-US" dirty="0" err="1" smtClean="0"/>
              <a:t>Ve</a:t>
            </a:r>
            <a:r>
              <a:rPr lang="en-US" dirty="0" smtClean="0"/>
              <a:t> BACILLI (E.COLI, PSEUDOMONAS)</a:t>
            </a:r>
          </a:p>
          <a:p>
            <a:r>
              <a:rPr lang="en-US" dirty="0" smtClean="0"/>
              <a:t>         TUBERCULOUS ARTHRITIS</a:t>
            </a:r>
          </a:p>
          <a:p>
            <a:r>
              <a:rPr lang="en-US" dirty="0" smtClean="0"/>
              <a:t>    MTB</a:t>
            </a:r>
          </a:p>
          <a:p>
            <a:r>
              <a:rPr lang="en-US" dirty="0" smtClean="0"/>
              <a:t>    CH INFLAMMATION WITH GRANULOMAS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INFECTIVE ARTHRITIS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LYME ARTHRITIS</a:t>
            </a:r>
          </a:p>
          <a:p>
            <a:r>
              <a:rPr lang="en-US" dirty="0" smtClean="0"/>
              <a:t>     BORRELIA </a:t>
            </a:r>
            <a:r>
              <a:rPr lang="en-US" dirty="0" err="1" smtClean="0"/>
              <a:t>burgdorferi</a:t>
            </a:r>
            <a:endParaRPr lang="en-US" dirty="0" smtClean="0"/>
          </a:p>
          <a:p>
            <a:r>
              <a:rPr lang="en-US" dirty="0" smtClean="0"/>
              <a:t>     60—80% UNTREATED PT</a:t>
            </a:r>
          </a:p>
          <a:p>
            <a:r>
              <a:rPr lang="en-US" dirty="0" smtClean="0"/>
              <a:t>     KNEE,ELBOW ANKLES</a:t>
            </a:r>
          </a:p>
          <a:p>
            <a:endParaRPr lang="en-US" dirty="0" smtClean="0"/>
          </a:p>
          <a:p>
            <a:r>
              <a:rPr lang="en-US" dirty="0" smtClean="0"/>
              <a:t>           VIRAL ARTHRITIS</a:t>
            </a:r>
          </a:p>
          <a:p>
            <a:r>
              <a:rPr lang="en-US" dirty="0" smtClean="0"/>
              <a:t>      PARVOVIRUS</a:t>
            </a:r>
          </a:p>
          <a:p>
            <a:r>
              <a:rPr lang="en-US" dirty="0" smtClean="0"/>
              <a:t>      RUBELLA </a:t>
            </a:r>
          </a:p>
          <a:p>
            <a:r>
              <a:rPr lang="en-US" smtClean="0"/>
              <a:t>      HEPATITIS C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1601</TotalTime>
  <Words>5508</Words>
  <Application>Microsoft Office PowerPoint</Application>
  <PresentationFormat>On-screen Show (4:3)</PresentationFormat>
  <Paragraphs>642</Paragraphs>
  <Slides>154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154</vt:i4>
      </vt:variant>
    </vt:vector>
  </HeadingPairs>
  <TitlesOfParts>
    <vt:vector size="155" baseType="lpstr">
      <vt:lpstr>Concourse</vt:lpstr>
      <vt:lpstr>Bone Joints &amp; Soft Tissue </vt:lpstr>
      <vt:lpstr>Bones </vt:lpstr>
      <vt:lpstr>Cells of bones </vt:lpstr>
      <vt:lpstr>Slide 4</vt:lpstr>
      <vt:lpstr>Slide 5</vt:lpstr>
      <vt:lpstr>Slide 6</vt:lpstr>
      <vt:lpstr>Slide 7</vt:lpstr>
      <vt:lpstr>Slide 8</vt:lpstr>
      <vt:lpstr>Slide 9</vt:lpstr>
      <vt:lpstr>Slide 10</vt:lpstr>
      <vt:lpstr>Pathological lesions of bones </vt:lpstr>
      <vt:lpstr>Osteogenesis imperfecta (Type 1 Collagen disease) </vt:lpstr>
      <vt:lpstr>Metabolic Pathways defects </vt:lpstr>
      <vt:lpstr>Osteoporosis </vt:lpstr>
      <vt:lpstr>Pathogenesis </vt:lpstr>
      <vt:lpstr>Slide 16</vt:lpstr>
      <vt:lpstr>Slide 17</vt:lpstr>
      <vt:lpstr>Slide 18</vt:lpstr>
      <vt:lpstr>Morphology </vt:lpstr>
      <vt:lpstr>Diseases caused by osteoclast dysfunction (paget disease)  </vt:lpstr>
      <vt:lpstr>Pathogenesis </vt:lpstr>
      <vt:lpstr>Slide 22</vt:lpstr>
      <vt:lpstr>Diseases associated with abnormal mineral homeostasis </vt:lpstr>
      <vt:lpstr>Slide 24</vt:lpstr>
      <vt:lpstr>Slide 25</vt:lpstr>
      <vt:lpstr>Slide 26</vt:lpstr>
      <vt:lpstr>Slide 27</vt:lpstr>
      <vt:lpstr>Morphology </vt:lpstr>
      <vt:lpstr>Slide 29</vt:lpstr>
      <vt:lpstr>Hyperparathyroidism </vt:lpstr>
      <vt:lpstr>Slide 31</vt:lpstr>
      <vt:lpstr>Renal osteodystrophy </vt:lpstr>
      <vt:lpstr>Fractures </vt:lpstr>
      <vt:lpstr>Pathogenesis  </vt:lpstr>
      <vt:lpstr>Slide 35</vt:lpstr>
      <vt:lpstr>Osteomyelitis </vt:lpstr>
      <vt:lpstr>Morphology </vt:lpstr>
      <vt:lpstr>Tuberculous osteomyelitis </vt:lpstr>
      <vt:lpstr>Bone tumors </vt:lpstr>
      <vt:lpstr>Bone forming tumors </vt:lpstr>
      <vt:lpstr>Osteoid Osteoma and Osteoblastoma </vt:lpstr>
      <vt:lpstr>Bone forming tumors </vt:lpstr>
      <vt:lpstr>Osteosarcoma </vt:lpstr>
      <vt:lpstr>Osteosarcoma </vt:lpstr>
      <vt:lpstr>PATHOGENESIS</vt:lpstr>
      <vt:lpstr>Morphology </vt:lpstr>
      <vt:lpstr>Slide 47</vt:lpstr>
      <vt:lpstr>Slide 48</vt:lpstr>
      <vt:lpstr>Slide 49</vt:lpstr>
      <vt:lpstr>Slide 50</vt:lpstr>
      <vt:lpstr>Slide 51</vt:lpstr>
      <vt:lpstr>Slide 52</vt:lpstr>
      <vt:lpstr>Cartilage forming tumors</vt:lpstr>
      <vt:lpstr>Chondroma </vt:lpstr>
      <vt:lpstr>Slide 55</vt:lpstr>
      <vt:lpstr>Chondrobalstoma</vt:lpstr>
      <vt:lpstr>Chondrosarcoma 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Miscellaneous Tumors </vt:lpstr>
      <vt:lpstr>Slide 68</vt:lpstr>
      <vt:lpstr>Giant Cells Tumor </vt:lpstr>
      <vt:lpstr>Slide 70</vt:lpstr>
      <vt:lpstr>Slide 71</vt:lpstr>
      <vt:lpstr>Slide 72</vt:lpstr>
      <vt:lpstr>Slide 73</vt:lpstr>
      <vt:lpstr>Slide 74</vt:lpstr>
      <vt:lpstr>Joints </vt:lpstr>
      <vt:lpstr>Osteoartheritis </vt:lpstr>
      <vt:lpstr>Pathogenesis </vt:lpstr>
      <vt:lpstr>Slide 78</vt:lpstr>
      <vt:lpstr>Slide 79</vt:lpstr>
      <vt:lpstr>Morphology </vt:lpstr>
      <vt:lpstr>Slide 81</vt:lpstr>
      <vt:lpstr>Slide 82</vt:lpstr>
      <vt:lpstr>Slide 83</vt:lpstr>
      <vt:lpstr>Rheumatoid Arthritis</vt:lpstr>
      <vt:lpstr>Etiology</vt:lpstr>
      <vt:lpstr>Pathogenesis </vt:lpstr>
      <vt:lpstr>Slide 87</vt:lpstr>
      <vt:lpstr>Morphology </vt:lpstr>
      <vt:lpstr>Slide 89</vt:lpstr>
      <vt:lpstr>Slide 90</vt:lpstr>
      <vt:lpstr>Morphology </vt:lpstr>
      <vt:lpstr>Slide 92</vt:lpstr>
      <vt:lpstr>Slide 93</vt:lpstr>
      <vt:lpstr>LAB  DIAGNOSIS</vt:lpstr>
      <vt:lpstr>JUVENILA RHEUMATOID ARTHRITIS</vt:lpstr>
      <vt:lpstr>ANKYLOSING SPONDYLOARTHRITIS</vt:lpstr>
      <vt:lpstr>REACTIVE ARTHRITIS </vt:lpstr>
      <vt:lpstr>INFECTIVE ARTHRITIS</vt:lpstr>
      <vt:lpstr>Slide 99</vt:lpstr>
      <vt:lpstr>Gout </vt:lpstr>
      <vt:lpstr>Slide 101</vt:lpstr>
      <vt:lpstr>Pathogenesis 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PSEUDOGOUT  ( CALCIUM PYROPHOSPHATE CRYSTAL DEPOSITION DISEASE)</vt:lpstr>
      <vt:lpstr>Soft Tissues Tumors &amp; Tumor-Like Lesions </vt:lpstr>
      <vt:lpstr>Slide 116</vt:lpstr>
      <vt:lpstr>Slide 117</vt:lpstr>
      <vt:lpstr>PATHOGENESIS</vt:lpstr>
      <vt:lpstr>MORPHOLOGY</vt:lpstr>
      <vt:lpstr>ARCHITECTURAL PATTERN</vt:lpstr>
      <vt:lpstr>Slide 121</vt:lpstr>
      <vt:lpstr>Peripheral Nerve and Skeletal Muscle </vt:lpstr>
      <vt:lpstr>Slide 123</vt:lpstr>
      <vt:lpstr>Diseases of peripheral nerve </vt:lpstr>
      <vt:lpstr>Slide 125</vt:lpstr>
      <vt:lpstr>Slide 126</vt:lpstr>
      <vt:lpstr>Slide 127</vt:lpstr>
      <vt:lpstr>Slide 128</vt:lpstr>
      <vt:lpstr>Diseases of skeletal muscle</vt:lpstr>
      <vt:lpstr>Muscular Dystrophy</vt:lpstr>
      <vt:lpstr>Slide 131</vt:lpstr>
      <vt:lpstr>Slide 132</vt:lpstr>
      <vt:lpstr>Duchenne MD</vt:lpstr>
      <vt:lpstr>Slide 134</vt:lpstr>
      <vt:lpstr>Slide 135</vt:lpstr>
      <vt:lpstr>lab</vt:lpstr>
      <vt:lpstr>Beckers MD</vt:lpstr>
      <vt:lpstr>treatment</vt:lpstr>
      <vt:lpstr>Slide 139</vt:lpstr>
      <vt:lpstr>Congenital myopathy</vt:lpstr>
      <vt:lpstr>Slide 141</vt:lpstr>
      <vt:lpstr>Metabolic myopathy</vt:lpstr>
      <vt:lpstr>Metabolic myopathy</vt:lpstr>
      <vt:lpstr>Glucose/glycogen</vt:lpstr>
      <vt:lpstr>Glycogensis with exercise intolerance</vt:lpstr>
      <vt:lpstr>Glycogensis with fixed weakness</vt:lpstr>
      <vt:lpstr>Work up</vt:lpstr>
      <vt:lpstr>Fatty acid metabolism</vt:lpstr>
      <vt:lpstr>channelopathy</vt:lpstr>
      <vt:lpstr>Chloride channelopathy</vt:lpstr>
      <vt:lpstr>Sodium channleopathy</vt:lpstr>
      <vt:lpstr>Calcium channelopathy</vt:lpstr>
      <vt:lpstr>Hyperkalamic periodic paralysis</vt:lpstr>
      <vt:lpstr>hypokalemia</vt:lpstr>
    </vt:vector>
  </TitlesOfParts>
  <Company>SMC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Joints &amp; Soft Tissue </dc:title>
  <dc:creator>Pathology </dc:creator>
  <cp:lastModifiedBy>Pathology</cp:lastModifiedBy>
  <cp:revision>601</cp:revision>
  <dcterms:created xsi:type="dcterms:W3CDTF">2002-05-02T18:51:32Z</dcterms:created>
  <dcterms:modified xsi:type="dcterms:W3CDTF">2018-12-11T03:39:17Z</dcterms:modified>
</cp:coreProperties>
</file>