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7"/>
  </p:notesMasterIdLst>
  <p:sldIdLst>
    <p:sldId id="256" r:id="rId2"/>
    <p:sldId id="257" r:id="rId3"/>
    <p:sldId id="258" r:id="rId4"/>
    <p:sldId id="283" r:id="rId5"/>
    <p:sldId id="259" r:id="rId6"/>
    <p:sldId id="260" r:id="rId7"/>
    <p:sldId id="264"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 id="280" r:id="rId25"/>
    <p:sldId id="28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44CA0B-258C-48B8-8E0F-697FC6065E46}" type="doc">
      <dgm:prSet loTypeId="urn:microsoft.com/office/officeart/2005/8/layout/cycle3" loCatId="cycle" qsTypeId="urn:microsoft.com/office/officeart/2005/8/quickstyle/3d1" qsCatId="3D" csTypeId="urn:microsoft.com/office/officeart/2005/8/colors/colorful1" csCatId="colorful" phldr="1"/>
      <dgm:spPr/>
      <dgm:t>
        <a:bodyPr/>
        <a:lstStyle/>
        <a:p>
          <a:endParaRPr lang="en-US"/>
        </a:p>
      </dgm:t>
    </dgm:pt>
    <dgm:pt modelId="{6C265008-D1BC-4E80-B3F1-337BE915C1A2}">
      <dgm:prSet phldrT="[Text]" custT="1"/>
      <dgm:spPr/>
      <dgm:t>
        <a:bodyPr/>
        <a:lstStyle/>
        <a:p>
          <a:pPr algn="just"/>
          <a:r>
            <a:rPr lang="en-US" sz="1800" b="1" dirty="0">
              <a:latin typeface="Times New Roman" panose="02020603050405020304" pitchFamily="18" charset="0"/>
              <a:cs typeface="Times New Roman" panose="02020603050405020304" pitchFamily="18" charset="0"/>
            </a:rPr>
            <a:t>Look</a:t>
          </a:r>
          <a:r>
            <a:rPr lang="en-US" sz="1800" dirty="0">
              <a:latin typeface="Times New Roman" panose="02020603050405020304" pitchFamily="18" charset="0"/>
              <a:cs typeface="Times New Roman" panose="02020603050405020304" pitchFamily="18" charset="0"/>
            </a:rPr>
            <a:t> back at an experience or event that happened in your practice recently. </a:t>
          </a:r>
        </a:p>
      </dgm:t>
    </dgm:pt>
    <dgm:pt modelId="{F3BF99D8-55EA-4A96-B51B-1CB5EFCB0623}" type="parTrans" cxnId="{7900833F-0A00-410D-8A25-95534FD39CE2}">
      <dgm:prSet/>
      <dgm:spPr/>
      <dgm:t>
        <a:bodyPr/>
        <a:lstStyle/>
        <a:p>
          <a:endParaRPr lang="en-US"/>
        </a:p>
      </dgm:t>
    </dgm:pt>
    <dgm:pt modelId="{94C5D122-7411-42B7-BE1F-CCEAFE2715AE}" type="sibTrans" cxnId="{7900833F-0A00-410D-8A25-95534FD39CE2}">
      <dgm:prSet/>
      <dgm:spPr/>
      <dgm:t>
        <a:bodyPr/>
        <a:lstStyle/>
        <a:p>
          <a:endParaRPr lang="en-US"/>
        </a:p>
      </dgm:t>
    </dgm:pt>
    <dgm:pt modelId="{5CFEDD43-0B86-4DCF-8AC3-7516A03EA357}">
      <dgm:prSet phldrT="[Text]" custT="1"/>
      <dgm:spPr/>
      <dgm:t>
        <a:bodyPr/>
        <a:lstStyle/>
        <a:p>
          <a:pPr algn="just"/>
          <a:r>
            <a:rPr lang="en-US" sz="1800" b="1" dirty="0">
              <a:latin typeface="Times New Roman" panose="02020603050405020304" pitchFamily="18" charset="0"/>
              <a:cs typeface="Times New Roman" panose="02020603050405020304" pitchFamily="18" charset="0"/>
            </a:rPr>
            <a:t>Elaborate</a:t>
          </a:r>
          <a:r>
            <a:rPr lang="en-US" sz="1800" dirty="0">
              <a:latin typeface="Times New Roman" panose="02020603050405020304" pitchFamily="18" charset="0"/>
              <a:cs typeface="Times New Roman" panose="02020603050405020304" pitchFamily="18" charset="0"/>
            </a:rPr>
            <a:t> and describe, verbally  or in writing, what   happened during the event. </a:t>
          </a:r>
        </a:p>
      </dgm:t>
    </dgm:pt>
    <dgm:pt modelId="{CA1C3B22-DA36-4FA2-856F-32475175404E}" type="parTrans" cxnId="{D931E78F-01A0-4BC1-9E4B-860443B06D57}">
      <dgm:prSet/>
      <dgm:spPr/>
      <dgm:t>
        <a:bodyPr/>
        <a:lstStyle/>
        <a:p>
          <a:endParaRPr lang="en-US"/>
        </a:p>
      </dgm:t>
    </dgm:pt>
    <dgm:pt modelId="{406E4E59-312C-4E8E-83BB-D78BC9285991}" type="sibTrans" cxnId="{D931E78F-01A0-4BC1-9E4B-860443B06D57}">
      <dgm:prSet/>
      <dgm:spPr/>
      <dgm:t>
        <a:bodyPr/>
        <a:lstStyle/>
        <a:p>
          <a:endParaRPr lang="en-US"/>
        </a:p>
      </dgm:t>
    </dgm:pt>
    <dgm:pt modelId="{37FBFC9C-BBB8-43C7-99F9-FDE452935370}">
      <dgm:prSet phldrT="[Text]" custT="1"/>
      <dgm:spPr/>
      <dgm:t>
        <a:bodyPr/>
        <a:lstStyle/>
        <a:p>
          <a:pPr algn="just"/>
          <a:r>
            <a:rPr lang="en-US" sz="1800" b="1" dirty="0">
              <a:latin typeface="Times New Roman" panose="02020603050405020304" pitchFamily="18" charset="0"/>
              <a:cs typeface="Times New Roman" panose="02020603050405020304" pitchFamily="18" charset="0"/>
            </a:rPr>
            <a:t>Analyze</a:t>
          </a:r>
          <a:r>
            <a:rPr lang="en-US" sz="1800" dirty="0">
              <a:latin typeface="Times New Roman" panose="02020603050405020304" pitchFamily="18" charset="0"/>
              <a:cs typeface="Times New Roman" panose="02020603050405020304" pitchFamily="18" charset="0"/>
            </a:rPr>
            <a:t> the outcomes. Review why the event turned   out the way  it did.</a:t>
          </a:r>
        </a:p>
      </dgm:t>
    </dgm:pt>
    <dgm:pt modelId="{34687459-4F9A-4A78-8C0B-835241DB1648}" type="parTrans" cxnId="{C26CCF55-AD86-4151-8D29-C374FA3AF28F}">
      <dgm:prSet/>
      <dgm:spPr/>
      <dgm:t>
        <a:bodyPr/>
        <a:lstStyle/>
        <a:p>
          <a:endParaRPr lang="en-US"/>
        </a:p>
      </dgm:t>
    </dgm:pt>
    <dgm:pt modelId="{06C45E7E-0B00-4D14-A942-A70BBF48E60C}" type="sibTrans" cxnId="{C26CCF55-AD86-4151-8D29-C374FA3AF28F}">
      <dgm:prSet/>
      <dgm:spPr/>
      <dgm:t>
        <a:bodyPr/>
        <a:lstStyle/>
        <a:p>
          <a:endParaRPr lang="en-US"/>
        </a:p>
      </dgm:t>
    </dgm:pt>
    <dgm:pt modelId="{027B002B-9529-4788-9FAD-01276A64E257}">
      <dgm:prSet phldrT="[Text]" custT="1"/>
      <dgm:spPr/>
      <dgm:t>
        <a:bodyPr/>
        <a:lstStyle/>
        <a:p>
          <a:pPr algn="just"/>
          <a:r>
            <a:rPr lang="en-US" sz="1800" b="1" dirty="0">
              <a:latin typeface="Times New Roman" panose="02020603050405020304" pitchFamily="18" charset="0"/>
              <a:cs typeface="Times New Roman" panose="02020603050405020304" pitchFamily="18" charset="0"/>
            </a:rPr>
            <a:t>Revise</a:t>
          </a:r>
          <a:r>
            <a:rPr lang="en-US" sz="1800" dirty="0">
              <a:latin typeface="Times New Roman" panose="02020603050405020304" pitchFamily="18" charset="0"/>
              <a:cs typeface="Times New Roman" panose="02020603050405020304" pitchFamily="18" charset="0"/>
            </a:rPr>
            <a:t> your approach based on your review of the  event and decide how, or if, you will change your                   approach. </a:t>
          </a:r>
        </a:p>
      </dgm:t>
    </dgm:pt>
    <dgm:pt modelId="{102D9549-796B-4319-A5DC-F65F3E1E690D}" type="parTrans" cxnId="{8971FAC1-CCDE-4533-ABAB-33D1FA48DB7F}">
      <dgm:prSet/>
      <dgm:spPr/>
      <dgm:t>
        <a:bodyPr/>
        <a:lstStyle/>
        <a:p>
          <a:endParaRPr lang="en-US"/>
        </a:p>
      </dgm:t>
    </dgm:pt>
    <dgm:pt modelId="{B5EB84F2-F69E-4653-842E-9F2C28EEABE2}" type="sibTrans" cxnId="{8971FAC1-CCDE-4533-ABAB-33D1FA48DB7F}">
      <dgm:prSet/>
      <dgm:spPr/>
      <dgm:t>
        <a:bodyPr/>
        <a:lstStyle/>
        <a:p>
          <a:endParaRPr lang="en-US"/>
        </a:p>
      </dgm:t>
    </dgm:pt>
    <dgm:pt modelId="{003F12B7-0E76-42A2-8A13-B8A69E9A459B}">
      <dgm:prSet phldrT="[Text]" custT="1"/>
      <dgm:spPr/>
      <dgm:t>
        <a:bodyPr/>
        <a:lstStyle/>
        <a:p>
          <a:pPr algn="just"/>
          <a:r>
            <a:rPr lang="en-US" sz="1800" b="1" dirty="0">
              <a:latin typeface="Times New Roman" panose="02020603050405020304" pitchFamily="18" charset="0"/>
              <a:cs typeface="Times New Roman" panose="02020603050405020304" pitchFamily="18" charset="0"/>
            </a:rPr>
            <a:t>New trial</a:t>
          </a:r>
          <a:r>
            <a:rPr lang="en-US" sz="1800" dirty="0">
              <a:latin typeface="Times New Roman" panose="02020603050405020304" pitchFamily="18" charset="0"/>
              <a:cs typeface="Times New Roman" panose="02020603050405020304" pitchFamily="18" charset="0"/>
            </a:rPr>
            <a:t>. Put your new approach     into action. </a:t>
          </a:r>
        </a:p>
      </dgm:t>
    </dgm:pt>
    <dgm:pt modelId="{228E085F-C773-4894-B7A9-561438AFF0A8}" type="parTrans" cxnId="{A437DD0A-098B-4C21-82E2-E078915FF131}">
      <dgm:prSet/>
      <dgm:spPr/>
      <dgm:t>
        <a:bodyPr/>
        <a:lstStyle/>
        <a:p>
          <a:endParaRPr lang="en-US"/>
        </a:p>
      </dgm:t>
    </dgm:pt>
    <dgm:pt modelId="{74176EB0-1202-4C45-8372-373175275107}" type="sibTrans" cxnId="{A437DD0A-098B-4C21-82E2-E078915FF131}">
      <dgm:prSet/>
      <dgm:spPr/>
      <dgm:t>
        <a:bodyPr/>
        <a:lstStyle/>
        <a:p>
          <a:endParaRPr lang="en-US"/>
        </a:p>
      </dgm:t>
    </dgm:pt>
    <dgm:pt modelId="{4DB00A3B-2FE6-48B7-A8F7-DE9CA12C1F24}" type="pres">
      <dgm:prSet presAssocID="{7544CA0B-258C-48B8-8E0F-697FC6065E46}" presName="Name0" presStyleCnt="0">
        <dgm:presLayoutVars>
          <dgm:dir/>
          <dgm:resizeHandles val="exact"/>
        </dgm:presLayoutVars>
      </dgm:prSet>
      <dgm:spPr/>
      <dgm:t>
        <a:bodyPr/>
        <a:lstStyle/>
        <a:p>
          <a:endParaRPr lang="en-US"/>
        </a:p>
      </dgm:t>
    </dgm:pt>
    <dgm:pt modelId="{DDFA6748-D395-49C8-9B8B-8896CA432934}" type="pres">
      <dgm:prSet presAssocID="{7544CA0B-258C-48B8-8E0F-697FC6065E46}" presName="cycle" presStyleCnt="0"/>
      <dgm:spPr/>
    </dgm:pt>
    <dgm:pt modelId="{972234C7-B36E-4BE6-80E5-49EDB0B559ED}" type="pres">
      <dgm:prSet presAssocID="{6C265008-D1BC-4E80-B3F1-337BE915C1A2}" presName="nodeFirstNode" presStyleLbl="node1" presStyleIdx="0" presStyleCnt="5" custScaleX="141934" custRadScaleRad="100970" custRadScaleInc="-5459">
        <dgm:presLayoutVars>
          <dgm:bulletEnabled val="1"/>
        </dgm:presLayoutVars>
      </dgm:prSet>
      <dgm:spPr/>
      <dgm:t>
        <a:bodyPr/>
        <a:lstStyle/>
        <a:p>
          <a:endParaRPr lang="en-US"/>
        </a:p>
      </dgm:t>
    </dgm:pt>
    <dgm:pt modelId="{309E8771-5EA6-4475-A061-6C2C06BBC770}" type="pres">
      <dgm:prSet presAssocID="{94C5D122-7411-42B7-BE1F-CCEAFE2715AE}" presName="sibTransFirstNode" presStyleLbl="bgShp" presStyleIdx="0" presStyleCnt="1" custLinFactNeighborX="-271" custLinFactNeighborY="3583"/>
      <dgm:spPr/>
      <dgm:t>
        <a:bodyPr/>
        <a:lstStyle/>
        <a:p>
          <a:endParaRPr lang="en-US"/>
        </a:p>
      </dgm:t>
    </dgm:pt>
    <dgm:pt modelId="{B6221829-ABD4-42E9-8509-F65670AC3E3A}" type="pres">
      <dgm:prSet presAssocID="{5CFEDD43-0B86-4DCF-8AC3-7516A03EA357}" presName="nodeFollowingNodes" presStyleLbl="node1" presStyleIdx="1" presStyleCnt="5" custScaleX="167861" custRadScaleRad="122785" custRadScaleInc="9003">
        <dgm:presLayoutVars>
          <dgm:bulletEnabled val="1"/>
        </dgm:presLayoutVars>
      </dgm:prSet>
      <dgm:spPr/>
      <dgm:t>
        <a:bodyPr/>
        <a:lstStyle/>
        <a:p>
          <a:endParaRPr lang="en-US"/>
        </a:p>
      </dgm:t>
    </dgm:pt>
    <dgm:pt modelId="{58D5AA71-3640-4AA7-B4E5-EC1EBD23338B}" type="pres">
      <dgm:prSet presAssocID="{37FBFC9C-BBB8-43C7-99F9-FDE452935370}" presName="nodeFollowingNodes" presStyleLbl="node1" presStyleIdx="2" presStyleCnt="5" custScaleX="180698" custRadScaleRad="141747" custRadScaleInc="-46276">
        <dgm:presLayoutVars>
          <dgm:bulletEnabled val="1"/>
        </dgm:presLayoutVars>
      </dgm:prSet>
      <dgm:spPr/>
      <dgm:t>
        <a:bodyPr/>
        <a:lstStyle/>
        <a:p>
          <a:endParaRPr lang="en-US"/>
        </a:p>
      </dgm:t>
    </dgm:pt>
    <dgm:pt modelId="{41B059D0-73A5-459C-9C21-3E799D6069B7}" type="pres">
      <dgm:prSet presAssocID="{027B002B-9529-4788-9FAD-01276A64E257}" presName="nodeFollowingNodes" presStyleLbl="node1" presStyleIdx="3" presStyleCnt="5" custScaleX="184514" custRadScaleRad="146989" custRadScaleInc="43961">
        <dgm:presLayoutVars>
          <dgm:bulletEnabled val="1"/>
        </dgm:presLayoutVars>
      </dgm:prSet>
      <dgm:spPr/>
      <dgm:t>
        <a:bodyPr/>
        <a:lstStyle/>
        <a:p>
          <a:endParaRPr lang="en-US"/>
        </a:p>
      </dgm:t>
    </dgm:pt>
    <dgm:pt modelId="{627AB106-D290-43EB-A195-98B30B0037AF}" type="pres">
      <dgm:prSet presAssocID="{003F12B7-0E76-42A2-8A13-B8A69E9A459B}" presName="nodeFollowingNodes" presStyleLbl="node1" presStyleIdx="4" presStyleCnt="5" custScaleX="178576" custRadScaleRad="136763" custRadScaleInc="-11667">
        <dgm:presLayoutVars>
          <dgm:bulletEnabled val="1"/>
        </dgm:presLayoutVars>
      </dgm:prSet>
      <dgm:spPr/>
      <dgm:t>
        <a:bodyPr/>
        <a:lstStyle/>
        <a:p>
          <a:endParaRPr lang="en-US"/>
        </a:p>
      </dgm:t>
    </dgm:pt>
  </dgm:ptLst>
  <dgm:cxnLst>
    <dgm:cxn modelId="{C26CCF55-AD86-4151-8D29-C374FA3AF28F}" srcId="{7544CA0B-258C-48B8-8E0F-697FC6065E46}" destId="{37FBFC9C-BBB8-43C7-99F9-FDE452935370}" srcOrd="2" destOrd="0" parTransId="{34687459-4F9A-4A78-8C0B-835241DB1648}" sibTransId="{06C45E7E-0B00-4D14-A942-A70BBF48E60C}"/>
    <dgm:cxn modelId="{431349E9-6B33-48C4-AED1-6C6CD136C804}" type="presOf" srcId="{94C5D122-7411-42B7-BE1F-CCEAFE2715AE}" destId="{309E8771-5EA6-4475-A061-6C2C06BBC770}" srcOrd="0" destOrd="0" presId="urn:microsoft.com/office/officeart/2005/8/layout/cycle3"/>
    <dgm:cxn modelId="{ED9F18A1-4B32-4B5C-A0AF-4744D7227E61}" type="presOf" srcId="{5CFEDD43-0B86-4DCF-8AC3-7516A03EA357}" destId="{B6221829-ABD4-42E9-8509-F65670AC3E3A}" srcOrd="0" destOrd="0" presId="urn:microsoft.com/office/officeart/2005/8/layout/cycle3"/>
    <dgm:cxn modelId="{E42BB486-EFC6-4DC2-98EB-CE962879BE0B}" type="presOf" srcId="{7544CA0B-258C-48B8-8E0F-697FC6065E46}" destId="{4DB00A3B-2FE6-48B7-A8F7-DE9CA12C1F24}" srcOrd="0" destOrd="0" presId="urn:microsoft.com/office/officeart/2005/8/layout/cycle3"/>
    <dgm:cxn modelId="{6A3A452B-D983-43B2-9D0B-B04DAB664352}" type="presOf" srcId="{37FBFC9C-BBB8-43C7-99F9-FDE452935370}" destId="{58D5AA71-3640-4AA7-B4E5-EC1EBD23338B}" srcOrd="0" destOrd="0" presId="urn:microsoft.com/office/officeart/2005/8/layout/cycle3"/>
    <dgm:cxn modelId="{ABA59628-35A6-452E-AA3D-407C1384ECF6}" type="presOf" srcId="{6C265008-D1BC-4E80-B3F1-337BE915C1A2}" destId="{972234C7-B36E-4BE6-80E5-49EDB0B559ED}" srcOrd="0" destOrd="0" presId="urn:microsoft.com/office/officeart/2005/8/layout/cycle3"/>
    <dgm:cxn modelId="{A437DD0A-098B-4C21-82E2-E078915FF131}" srcId="{7544CA0B-258C-48B8-8E0F-697FC6065E46}" destId="{003F12B7-0E76-42A2-8A13-B8A69E9A459B}" srcOrd="4" destOrd="0" parTransId="{228E085F-C773-4894-B7A9-561438AFF0A8}" sibTransId="{74176EB0-1202-4C45-8372-373175275107}"/>
    <dgm:cxn modelId="{D931E78F-01A0-4BC1-9E4B-860443B06D57}" srcId="{7544CA0B-258C-48B8-8E0F-697FC6065E46}" destId="{5CFEDD43-0B86-4DCF-8AC3-7516A03EA357}" srcOrd="1" destOrd="0" parTransId="{CA1C3B22-DA36-4FA2-856F-32475175404E}" sibTransId="{406E4E59-312C-4E8E-83BB-D78BC9285991}"/>
    <dgm:cxn modelId="{9342A093-7B68-448A-93E0-47416F1C203E}" type="presOf" srcId="{003F12B7-0E76-42A2-8A13-B8A69E9A459B}" destId="{627AB106-D290-43EB-A195-98B30B0037AF}" srcOrd="0" destOrd="0" presId="urn:microsoft.com/office/officeart/2005/8/layout/cycle3"/>
    <dgm:cxn modelId="{7900833F-0A00-410D-8A25-95534FD39CE2}" srcId="{7544CA0B-258C-48B8-8E0F-697FC6065E46}" destId="{6C265008-D1BC-4E80-B3F1-337BE915C1A2}" srcOrd="0" destOrd="0" parTransId="{F3BF99D8-55EA-4A96-B51B-1CB5EFCB0623}" sibTransId="{94C5D122-7411-42B7-BE1F-CCEAFE2715AE}"/>
    <dgm:cxn modelId="{8971FAC1-CCDE-4533-ABAB-33D1FA48DB7F}" srcId="{7544CA0B-258C-48B8-8E0F-697FC6065E46}" destId="{027B002B-9529-4788-9FAD-01276A64E257}" srcOrd="3" destOrd="0" parTransId="{102D9549-796B-4319-A5DC-F65F3E1E690D}" sibTransId="{B5EB84F2-F69E-4653-842E-9F2C28EEABE2}"/>
    <dgm:cxn modelId="{5A97248C-09F2-487A-9BDA-C053B3FA7D35}" type="presOf" srcId="{027B002B-9529-4788-9FAD-01276A64E257}" destId="{41B059D0-73A5-459C-9C21-3E799D6069B7}" srcOrd="0" destOrd="0" presId="urn:microsoft.com/office/officeart/2005/8/layout/cycle3"/>
    <dgm:cxn modelId="{E574670F-1AE4-40D3-9EB6-1CF8AEF5F0AF}" type="presParOf" srcId="{4DB00A3B-2FE6-48B7-A8F7-DE9CA12C1F24}" destId="{DDFA6748-D395-49C8-9B8B-8896CA432934}" srcOrd="0" destOrd="0" presId="urn:microsoft.com/office/officeart/2005/8/layout/cycle3"/>
    <dgm:cxn modelId="{4981BF7F-8929-493A-832D-27B4A3D5352C}" type="presParOf" srcId="{DDFA6748-D395-49C8-9B8B-8896CA432934}" destId="{972234C7-B36E-4BE6-80E5-49EDB0B559ED}" srcOrd="0" destOrd="0" presId="urn:microsoft.com/office/officeart/2005/8/layout/cycle3"/>
    <dgm:cxn modelId="{511C7825-EF5E-4DB1-A156-996F5B5E7FD0}" type="presParOf" srcId="{DDFA6748-D395-49C8-9B8B-8896CA432934}" destId="{309E8771-5EA6-4475-A061-6C2C06BBC770}" srcOrd="1" destOrd="0" presId="urn:microsoft.com/office/officeart/2005/8/layout/cycle3"/>
    <dgm:cxn modelId="{9801C3C5-9460-484A-AB90-AF2C21FD1917}" type="presParOf" srcId="{DDFA6748-D395-49C8-9B8B-8896CA432934}" destId="{B6221829-ABD4-42E9-8509-F65670AC3E3A}" srcOrd="2" destOrd="0" presId="urn:microsoft.com/office/officeart/2005/8/layout/cycle3"/>
    <dgm:cxn modelId="{63F89E5E-3D53-4758-9F4D-B8F2E2B1332D}" type="presParOf" srcId="{DDFA6748-D395-49C8-9B8B-8896CA432934}" destId="{58D5AA71-3640-4AA7-B4E5-EC1EBD23338B}" srcOrd="3" destOrd="0" presId="urn:microsoft.com/office/officeart/2005/8/layout/cycle3"/>
    <dgm:cxn modelId="{5AAE7F4A-48D0-43DD-98E1-66536E07D977}" type="presParOf" srcId="{DDFA6748-D395-49C8-9B8B-8896CA432934}" destId="{41B059D0-73A5-459C-9C21-3E799D6069B7}" srcOrd="4" destOrd="0" presId="urn:microsoft.com/office/officeart/2005/8/layout/cycle3"/>
    <dgm:cxn modelId="{19E26E6C-B25C-430B-81A4-CD529C3AABF7}" type="presParOf" srcId="{DDFA6748-D395-49C8-9B8B-8896CA432934}" destId="{627AB106-D290-43EB-A195-98B30B0037AF}"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064479-D754-464E-9DCE-5806D578887D}" type="datetimeFigureOut">
              <a:rPr lang="en-US" smtClean="0"/>
              <a:t>27-Oct-20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D8CAEC-70C7-487F-8E69-48088C091E21}" type="slidenum">
              <a:rPr lang="en-US" smtClean="0"/>
              <a:t>‹#›</a:t>
            </a:fld>
            <a:endParaRPr lang="en-US"/>
          </a:p>
        </p:txBody>
      </p:sp>
    </p:spTree>
    <p:extLst>
      <p:ext uri="{BB962C8B-B14F-4D97-AF65-F5344CB8AC3E}">
        <p14:creationId xmlns:p14="http://schemas.microsoft.com/office/powerpoint/2010/main" val="3863588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A7302C-B3DA-4798-AC4F-51213FCCF4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A1566E0E-4046-409C-B5FA-B19730DE25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F841719-F1EF-4135-98B9-9A3ACFA27E55}"/>
              </a:ext>
            </a:extLst>
          </p:cNvPr>
          <p:cNvSpPr>
            <a:spLocks noGrp="1"/>
          </p:cNvSpPr>
          <p:nvPr>
            <p:ph type="dt" sz="half" idx="10"/>
          </p:nvPr>
        </p:nvSpPr>
        <p:spPr/>
        <p:txBody>
          <a:bodyPr/>
          <a:lstStyle/>
          <a:p>
            <a:fld id="{0961BA6B-ED71-4925-9581-0CA673EFE15A}" type="datetime1">
              <a:rPr lang="en-US" smtClean="0"/>
              <a:t>27-Oct-20</a:t>
            </a:fld>
            <a:endParaRPr lang="en-US"/>
          </a:p>
        </p:txBody>
      </p:sp>
      <p:sp>
        <p:nvSpPr>
          <p:cNvPr id="5" name="Footer Placeholder 4">
            <a:extLst>
              <a:ext uri="{FF2B5EF4-FFF2-40B4-BE49-F238E27FC236}">
                <a16:creationId xmlns:a16="http://schemas.microsoft.com/office/drawing/2014/main" xmlns="" id="{E819458D-2E62-4DC4-846B-A16C4CE92C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1D2A344-AFCF-43DD-8841-D3C6390E0C04}"/>
              </a:ext>
            </a:extLst>
          </p:cNvPr>
          <p:cNvSpPr>
            <a:spLocks noGrp="1"/>
          </p:cNvSpPr>
          <p:nvPr>
            <p:ph type="sldNum" sz="quarter" idx="12"/>
          </p:nvPr>
        </p:nvSpPr>
        <p:spPr/>
        <p:txBody>
          <a:bodyPr/>
          <a:lstStyle/>
          <a:p>
            <a:fld id="{20CEDC01-34F0-4140-A74C-CA9ED28EB381}" type="slidenum">
              <a:rPr lang="en-US" smtClean="0"/>
              <a:t>‹#›</a:t>
            </a:fld>
            <a:endParaRPr lang="en-US"/>
          </a:p>
        </p:txBody>
      </p:sp>
    </p:spTree>
    <p:extLst>
      <p:ext uri="{BB962C8B-B14F-4D97-AF65-F5344CB8AC3E}">
        <p14:creationId xmlns:p14="http://schemas.microsoft.com/office/powerpoint/2010/main" val="383126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38FC23-9852-4BE0-8E88-2F999A8301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3959D93-6D8B-42DB-8257-B8D2AB7051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6BE8065-8B0D-4DE7-8936-3BCB27174CA5}"/>
              </a:ext>
            </a:extLst>
          </p:cNvPr>
          <p:cNvSpPr>
            <a:spLocks noGrp="1"/>
          </p:cNvSpPr>
          <p:nvPr>
            <p:ph type="dt" sz="half" idx="10"/>
          </p:nvPr>
        </p:nvSpPr>
        <p:spPr/>
        <p:txBody>
          <a:bodyPr/>
          <a:lstStyle/>
          <a:p>
            <a:fld id="{8CEA64BC-001C-435E-93FF-C5B290152260}" type="datetime1">
              <a:rPr lang="en-US" smtClean="0"/>
              <a:t>27-Oct-20</a:t>
            </a:fld>
            <a:endParaRPr lang="en-US"/>
          </a:p>
        </p:txBody>
      </p:sp>
      <p:sp>
        <p:nvSpPr>
          <p:cNvPr id="5" name="Footer Placeholder 4">
            <a:extLst>
              <a:ext uri="{FF2B5EF4-FFF2-40B4-BE49-F238E27FC236}">
                <a16:creationId xmlns:a16="http://schemas.microsoft.com/office/drawing/2014/main" xmlns="" id="{8D8BEAFB-67F5-4B20-8DEA-99C0A5219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7C0A6CA-3335-4100-B117-33E540BB699E}"/>
              </a:ext>
            </a:extLst>
          </p:cNvPr>
          <p:cNvSpPr>
            <a:spLocks noGrp="1"/>
          </p:cNvSpPr>
          <p:nvPr>
            <p:ph type="sldNum" sz="quarter" idx="12"/>
          </p:nvPr>
        </p:nvSpPr>
        <p:spPr/>
        <p:txBody>
          <a:bodyPr/>
          <a:lstStyle/>
          <a:p>
            <a:fld id="{20CEDC01-34F0-4140-A74C-CA9ED28EB381}" type="slidenum">
              <a:rPr lang="en-US" smtClean="0"/>
              <a:t>‹#›</a:t>
            </a:fld>
            <a:endParaRPr lang="en-US"/>
          </a:p>
        </p:txBody>
      </p:sp>
    </p:spTree>
    <p:extLst>
      <p:ext uri="{BB962C8B-B14F-4D97-AF65-F5344CB8AC3E}">
        <p14:creationId xmlns:p14="http://schemas.microsoft.com/office/powerpoint/2010/main" val="2434726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F84C48D-3CD5-4536-83E3-50493D1C62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B31EE07-D23C-4CAF-B745-A6FA4A4DFA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1D68BA6-76BC-41C0-9A45-1D92B6862924}"/>
              </a:ext>
            </a:extLst>
          </p:cNvPr>
          <p:cNvSpPr>
            <a:spLocks noGrp="1"/>
          </p:cNvSpPr>
          <p:nvPr>
            <p:ph type="dt" sz="half" idx="10"/>
          </p:nvPr>
        </p:nvSpPr>
        <p:spPr/>
        <p:txBody>
          <a:bodyPr/>
          <a:lstStyle/>
          <a:p>
            <a:fld id="{BD9A87F9-8A88-46B1-9C2E-4B4E617DF51B}" type="datetime1">
              <a:rPr lang="en-US" smtClean="0"/>
              <a:t>27-Oct-20</a:t>
            </a:fld>
            <a:endParaRPr lang="en-US"/>
          </a:p>
        </p:txBody>
      </p:sp>
      <p:sp>
        <p:nvSpPr>
          <p:cNvPr id="5" name="Footer Placeholder 4">
            <a:extLst>
              <a:ext uri="{FF2B5EF4-FFF2-40B4-BE49-F238E27FC236}">
                <a16:creationId xmlns:a16="http://schemas.microsoft.com/office/drawing/2014/main" xmlns="" id="{19BA009F-4153-4662-8461-5B589EB4D1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51E9E00-4A80-4652-B5AF-2BD76EDBEC02}"/>
              </a:ext>
            </a:extLst>
          </p:cNvPr>
          <p:cNvSpPr>
            <a:spLocks noGrp="1"/>
          </p:cNvSpPr>
          <p:nvPr>
            <p:ph type="sldNum" sz="quarter" idx="12"/>
          </p:nvPr>
        </p:nvSpPr>
        <p:spPr/>
        <p:txBody>
          <a:bodyPr/>
          <a:lstStyle/>
          <a:p>
            <a:fld id="{20CEDC01-34F0-4140-A74C-CA9ED28EB381}" type="slidenum">
              <a:rPr lang="en-US" smtClean="0"/>
              <a:t>‹#›</a:t>
            </a:fld>
            <a:endParaRPr lang="en-US"/>
          </a:p>
        </p:txBody>
      </p:sp>
    </p:spTree>
    <p:extLst>
      <p:ext uri="{BB962C8B-B14F-4D97-AF65-F5344CB8AC3E}">
        <p14:creationId xmlns:p14="http://schemas.microsoft.com/office/powerpoint/2010/main" val="2695469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F72DFD-B133-4F15-B2A0-3360E65045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478CDE0-CA2F-44B6-A494-D595405252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48ACEAF-35C0-4558-B6CE-8AA5D2D8A4DA}"/>
              </a:ext>
            </a:extLst>
          </p:cNvPr>
          <p:cNvSpPr>
            <a:spLocks noGrp="1"/>
          </p:cNvSpPr>
          <p:nvPr>
            <p:ph type="dt" sz="half" idx="10"/>
          </p:nvPr>
        </p:nvSpPr>
        <p:spPr/>
        <p:txBody>
          <a:bodyPr/>
          <a:lstStyle/>
          <a:p>
            <a:fld id="{724A57F0-EBF2-4A4C-939E-006FBA542FAC}" type="datetime1">
              <a:rPr lang="en-US" smtClean="0"/>
              <a:t>27-Oct-20</a:t>
            </a:fld>
            <a:endParaRPr lang="en-US"/>
          </a:p>
        </p:txBody>
      </p:sp>
      <p:sp>
        <p:nvSpPr>
          <p:cNvPr id="5" name="Footer Placeholder 4">
            <a:extLst>
              <a:ext uri="{FF2B5EF4-FFF2-40B4-BE49-F238E27FC236}">
                <a16:creationId xmlns:a16="http://schemas.microsoft.com/office/drawing/2014/main" xmlns="" id="{B8BE92B7-B35B-460D-AF02-97E6C0E264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BF5BC51-BD59-4D09-8D6A-C2E1644325B7}"/>
              </a:ext>
            </a:extLst>
          </p:cNvPr>
          <p:cNvSpPr>
            <a:spLocks noGrp="1"/>
          </p:cNvSpPr>
          <p:nvPr>
            <p:ph type="sldNum" sz="quarter" idx="12"/>
          </p:nvPr>
        </p:nvSpPr>
        <p:spPr/>
        <p:txBody>
          <a:bodyPr/>
          <a:lstStyle/>
          <a:p>
            <a:fld id="{20CEDC01-34F0-4140-A74C-CA9ED28EB381}" type="slidenum">
              <a:rPr lang="en-US" smtClean="0"/>
              <a:t>‹#›</a:t>
            </a:fld>
            <a:endParaRPr lang="en-US"/>
          </a:p>
        </p:txBody>
      </p:sp>
    </p:spTree>
    <p:extLst>
      <p:ext uri="{BB962C8B-B14F-4D97-AF65-F5344CB8AC3E}">
        <p14:creationId xmlns:p14="http://schemas.microsoft.com/office/powerpoint/2010/main" val="270048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0E30FE-B306-4747-B79B-07CB43D5B0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6389C84-9657-4CD2-A932-C5165855F6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FEF73EE-B200-41C3-A1B8-DC99E9F31D3B}"/>
              </a:ext>
            </a:extLst>
          </p:cNvPr>
          <p:cNvSpPr>
            <a:spLocks noGrp="1"/>
          </p:cNvSpPr>
          <p:nvPr>
            <p:ph type="dt" sz="half" idx="10"/>
          </p:nvPr>
        </p:nvSpPr>
        <p:spPr/>
        <p:txBody>
          <a:bodyPr/>
          <a:lstStyle/>
          <a:p>
            <a:fld id="{878179A9-4119-4B9E-BF12-F6F9401EC003}" type="datetime1">
              <a:rPr lang="en-US" smtClean="0"/>
              <a:t>27-Oct-20</a:t>
            </a:fld>
            <a:endParaRPr lang="en-US"/>
          </a:p>
        </p:txBody>
      </p:sp>
      <p:sp>
        <p:nvSpPr>
          <p:cNvPr id="5" name="Footer Placeholder 4">
            <a:extLst>
              <a:ext uri="{FF2B5EF4-FFF2-40B4-BE49-F238E27FC236}">
                <a16:creationId xmlns:a16="http://schemas.microsoft.com/office/drawing/2014/main" xmlns="" id="{EBD2D701-D101-45D4-84F7-7B02820365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1F01A26-FDFE-4F30-8241-7C0EFF208E29}"/>
              </a:ext>
            </a:extLst>
          </p:cNvPr>
          <p:cNvSpPr>
            <a:spLocks noGrp="1"/>
          </p:cNvSpPr>
          <p:nvPr>
            <p:ph type="sldNum" sz="quarter" idx="12"/>
          </p:nvPr>
        </p:nvSpPr>
        <p:spPr/>
        <p:txBody>
          <a:bodyPr/>
          <a:lstStyle/>
          <a:p>
            <a:fld id="{20CEDC01-34F0-4140-A74C-CA9ED28EB381}" type="slidenum">
              <a:rPr lang="en-US" smtClean="0"/>
              <a:t>‹#›</a:t>
            </a:fld>
            <a:endParaRPr lang="en-US"/>
          </a:p>
        </p:txBody>
      </p:sp>
    </p:spTree>
    <p:extLst>
      <p:ext uri="{BB962C8B-B14F-4D97-AF65-F5344CB8AC3E}">
        <p14:creationId xmlns:p14="http://schemas.microsoft.com/office/powerpoint/2010/main" val="1491887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8D0D21-0ED5-466B-8674-A3C56EEFF1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81340CF-6D45-47EC-8D7A-E280B6CE9B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B51277C-EB91-4DD7-A96A-0C775D0C8E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767FB97-96EB-4CD4-9C9E-B8A7EADD62E1}"/>
              </a:ext>
            </a:extLst>
          </p:cNvPr>
          <p:cNvSpPr>
            <a:spLocks noGrp="1"/>
          </p:cNvSpPr>
          <p:nvPr>
            <p:ph type="dt" sz="half" idx="10"/>
          </p:nvPr>
        </p:nvSpPr>
        <p:spPr/>
        <p:txBody>
          <a:bodyPr/>
          <a:lstStyle/>
          <a:p>
            <a:fld id="{6C6C447F-48E3-4E33-AAFA-7A6761C20A12}" type="datetime1">
              <a:rPr lang="en-US" smtClean="0"/>
              <a:t>27-Oct-20</a:t>
            </a:fld>
            <a:endParaRPr lang="en-US"/>
          </a:p>
        </p:txBody>
      </p:sp>
      <p:sp>
        <p:nvSpPr>
          <p:cNvPr id="6" name="Footer Placeholder 5">
            <a:extLst>
              <a:ext uri="{FF2B5EF4-FFF2-40B4-BE49-F238E27FC236}">
                <a16:creationId xmlns:a16="http://schemas.microsoft.com/office/drawing/2014/main" xmlns="" id="{EF1976AF-DD9E-4AE4-9A58-3F06E20DB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28180D2-4C93-46D2-820A-1A93B12C9BF9}"/>
              </a:ext>
            </a:extLst>
          </p:cNvPr>
          <p:cNvSpPr>
            <a:spLocks noGrp="1"/>
          </p:cNvSpPr>
          <p:nvPr>
            <p:ph type="sldNum" sz="quarter" idx="12"/>
          </p:nvPr>
        </p:nvSpPr>
        <p:spPr/>
        <p:txBody>
          <a:bodyPr/>
          <a:lstStyle/>
          <a:p>
            <a:fld id="{20CEDC01-34F0-4140-A74C-CA9ED28EB381}" type="slidenum">
              <a:rPr lang="en-US" smtClean="0"/>
              <a:t>‹#›</a:t>
            </a:fld>
            <a:endParaRPr lang="en-US"/>
          </a:p>
        </p:txBody>
      </p:sp>
    </p:spTree>
    <p:extLst>
      <p:ext uri="{BB962C8B-B14F-4D97-AF65-F5344CB8AC3E}">
        <p14:creationId xmlns:p14="http://schemas.microsoft.com/office/powerpoint/2010/main" val="3497908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8C53FD-867E-4BD3-8E30-3C021DC5925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4A9A026-52AD-4451-9646-2AF3B4FFC2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E017C2E-D841-408B-8619-60230C0AB3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E54A28A5-08AF-4EB7-A50E-49A82BB28B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0C8BA3B-DE5D-4149-8B75-2E461B6F61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49CAD28-D61A-426C-97C4-BED092539C12}"/>
              </a:ext>
            </a:extLst>
          </p:cNvPr>
          <p:cNvSpPr>
            <a:spLocks noGrp="1"/>
          </p:cNvSpPr>
          <p:nvPr>
            <p:ph type="dt" sz="half" idx="10"/>
          </p:nvPr>
        </p:nvSpPr>
        <p:spPr/>
        <p:txBody>
          <a:bodyPr/>
          <a:lstStyle/>
          <a:p>
            <a:fld id="{3FE5C690-6ADD-4D2F-ADA1-C9940DBA72D1}" type="datetime1">
              <a:rPr lang="en-US" smtClean="0"/>
              <a:t>27-Oct-20</a:t>
            </a:fld>
            <a:endParaRPr lang="en-US"/>
          </a:p>
        </p:txBody>
      </p:sp>
      <p:sp>
        <p:nvSpPr>
          <p:cNvPr id="8" name="Footer Placeholder 7">
            <a:extLst>
              <a:ext uri="{FF2B5EF4-FFF2-40B4-BE49-F238E27FC236}">
                <a16:creationId xmlns:a16="http://schemas.microsoft.com/office/drawing/2014/main" xmlns="" id="{CA46EE7A-2122-454A-88C4-1692A56BF1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EAE33F87-D204-461A-8837-9BCD8898BAD1}"/>
              </a:ext>
            </a:extLst>
          </p:cNvPr>
          <p:cNvSpPr>
            <a:spLocks noGrp="1"/>
          </p:cNvSpPr>
          <p:nvPr>
            <p:ph type="sldNum" sz="quarter" idx="12"/>
          </p:nvPr>
        </p:nvSpPr>
        <p:spPr/>
        <p:txBody>
          <a:bodyPr/>
          <a:lstStyle/>
          <a:p>
            <a:fld id="{20CEDC01-34F0-4140-A74C-CA9ED28EB381}" type="slidenum">
              <a:rPr lang="en-US" smtClean="0"/>
              <a:t>‹#›</a:t>
            </a:fld>
            <a:endParaRPr lang="en-US"/>
          </a:p>
        </p:txBody>
      </p:sp>
    </p:spTree>
    <p:extLst>
      <p:ext uri="{BB962C8B-B14F-4D97-AF65-F5344CB8AC3E}">
        <p14:creationId xmlns:p14="http://schemas.microsoft.com/office/powerpoint/2010/main" val="3598792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955D69-4961-4943-8679-9902B72E50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5161780-22DD-414F-BE4E-F8400D1A5E42}"/>
              </a:ext>
            </a:extLst>
          </p:cNvPr>
          <p:cNvSpPr>
            <a:spLocks noGrp="1"/>
          </p:cNvSpPr>
          <p:nvPr>
            <p:ph type="dt" sz="half" idx="10"/>
          </p:nvPr>
        </p:nvSpPr>
        <p:spPr/>
        <p:txBody>
          <a:bodyPr/>
          <a:lstStyle/>
          <a:p>
            <a:fld id="{41367375-9D5A-4E60-88A4-B7811D76AB19}" type="datetime1">
              <a:rPr lang="en-US" smtClean="0"/>
              <a:t>27-Oct-20</a:t>
            </a:fld>
            <a:endParaRPr lang="en-US"/>
          </a:p>
        </p:txBody>
      </p:sp>
      <p:sp>
        <p:nvSpPr>
          <p:cNvPr id="4" name="Footer Placeholder 3">
            <a:extLst>
              <a:ext uri="{FF2B5EF4-FFF2-40B4-BE49-F238E27FC236}">
                <a16:creationId xmlns:a16="http://schemas.microsoft.com/office/drawing/2014/main" xmlns="" id="{408B978A-2A5E-410D-9FA1-6DC47D588C3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9F95C0E-2F87-473F-B3DC-6B7FC7A47D22}"/>
              </a:ext>
            </a:extLst>
          </p:cNvPr>
          <p:cNvSpPr>
            <a:spLocks noGrp="1"/>
          </p:cNvSpPr>
          <p:nvPr>
            <p:ph type="sldNum" sz="quarter" idx="12"/>
          </p:nvPr>
        </p:nvSpPr>
        <p:spPr/>
        <p:txBody>
          <a:bodyPr/>
          <a:lstStyle/>
          <a:p>
            <a:fld id="{20CEDC01-34F0-4140-A74C-CA9ED28EB381}" type="slidenum">
              <a:rPr lang="en-US" smtClean="0"/>
              <a:t>‹#›</a:t>
            </a:fld>
            <a:endParaRPr lang="en-US"/>
          </a:p>
        </p:txBody>
      </p:sp>
    </p:spTree>
    <p:extLst>
      <p:ext uri="{BB962C8B-B14F-4D97-AF65-F5344CB8AC3E}">
        <p14:creationId xmlns:p14="http://schemas.microsoft.com/office/powerpoint/2010/main" val="554088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8C7EC1C-D030-43A7-85C3-863D933FB37A}"/>
              </a:ext>
            </a:extLst>
          </p:cNvPr>
          <p:cNvSpPr>
            <a:spLocks noGrp="1"/>
          </p:cNvSpPr>
          <p:nvPr>
            <p:ph type="dt" sz="half" idx="10"/>
          </p:nvPr>
        </p:nvSpPr>
        <p:spPr/>
        <p:txBody>
          <a:bodyPr/>
          <a:lstStyle/>
          <a:p>
            <a:fld id="{651A4F8C-08E1-4E47-AA55-E221020C950A}" type="datetime1">
              <a:rPr lang="en-US" smtClean="0"/>
              <a:t>27-Oct-20</a:t>
            </a:fld>
            <a:endParaRPr lang="en-US"/>
          </a:p>
        </p:txBody>
      </p:sp>
      <p:sp>
        <p:nvSpPr>
          <p:cNvPr id="3" name="Footer Placeholder 2">
            <a:extLst>
              <a:ext uri="{FF2B5EF4-FFF2-40B4-BE49-F238E27FC236}">
                <a16:creationId xmlns:a16="http://schemas.microsoft.com/office/drawing/2014/main" xmlns="" id="{E62877B5-9F3D-402C-8B08-42C4577F72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D1D4D98-9FBE-40AD-AA86-0CEE8FE0C13A}"/>
              </a:ext>
            </a:extLst>
          </p:cNvPr>
          <p:cNvSpPr>
            <a:spLocks noGrp="1"/>
          </p:cNvSpPr>
          <p:nvPr>
            <p:ph type="sldNum" sz="quarter" idx="12"/>
          </p:nvPr>
        </p:nvSpPr>
        <p:spPr/>
        <p:txBody>
          <a:bodyPr/>
          <a:lstStyle/>
          <a:p>
            <a:fld id="{20CEDC01-34F0-4140-A74C-CA9ED28EB381}" type="slidenum">
              <a:rPr lang="en-US" smtClean="0"/>
              <a:t>‹#›</a:t>
            </a:fld>
            <a:endParaRPr lang="en-US"/>
          </a:p>
        </p:txBody>
      </p:sp>
    </p:spTree>
    <p:extLst>
      <p:ext uri="{BB962C8B-B14F-4D97-AF65-F5344CB8AC3E}">
        <p14:creationId xmlns:p14="http://schemas.microsoft.com/office/powerpoint/2010/main" val="1750081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C4C019-23D7-4EFD-8712-82335534EA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64469FA-C4BB-4E8C-9DFC-8663DABB6B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C4477C6C-9300-463A-A7D1-DDE4B86B3C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2428BB5-BA38-4A9B-B81F-03FF0CB6ED27}"/>
              </a:ext>
            </a:extLst>
          </p:cNvPr>
          <p:cNvSpPr>
            <a:spLocks noGrp="1"/>
          </p:cNvSpPr>
          <p:nvPr>
            <p:ph type="dt" sz="half" idx="10"/>
          </p:nvPr>
        </p:nvSpPr>
        <p:spPr/>
        <p:txBody>
          <a:bodyPr/>
          <a:lstStyle/>
          <a:p>
            <a:fld id="{9FBDD9FD-FED5-4E27-8606-E083BBF66BB2}" type="datetime1">
              <a:rPr lang="en-US" smtClean="0"/>
              <a:t>27-Oct-20</a:t>
            </a:fld>
            <a:endParaRPr lang="en-US"/>
          </a:p>
        </p:txBody>
      </p:sp>
      <p:sp>
        <p:nvSpPr>
          <p:cNvPr id="6" name="Footer Placeholder 5">
            <a:extLst>
              <a:ext uri="{FF2B5EF4-FFF2-40B4-BE49-F238E27FC236}">
                <a16:creationId xmlns:a16="http://schemas.microsoft.com/office/drawing/2014/main" xmlns="" id="{3819ED91-1D5B-45D2-8C40-248F2C6245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6A36455-A9FF-47D3-A24A-F5F621B6CE56}"/>
              </a:ext>
            </a:extLst>
          </p:cNvPr>
          <p:cNvSpPr>
            <a:spLocks noGrp="1"/>
          </p:cNvSpPr>
          <p:nvPr>
            <p:ph type="sldNum" sz="quarter" idx="12"/>
          </p:nvPr>
        </p:nvSpPr>
        <p:spPr/>
        <p:txBody>
          <a:bodyPr/>
          <a:lstStyle/>
          <a:p>
            <a:fld id="{20CEDC01-34F0-4140-A74C-CA9ED28EB381}" type="slidenum">
              <a:rPr lang="en-US" smtClean="0"/>
              <a:t>‹#›</a:t>
            </a:fld>
            <a:endParaRPr lang="en-US"/>
          </a:p>
        </p:txBody>
      </p:sp>
    </p:spTree>
    <p:extLst>
      <p:ext uri="{BB962C8B-B14F-4D97-AF65-F5344CB8AC3E}">
        <p14:creationId xmlns:p14="http://schemas.microsoft.com/office/powerpoint/2010/main" val="3293635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F0E8D4-6E54-46D7-89A3-907382ED43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F482D7D0-EC0E-43C0-8F4F-8DDC735347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7B4A4A52-B5F0-4FD6-99D3-E7ECE866D5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D8E0138-AAED-4638-B76B-2399B95B89D6}"/>
              </a:ext>
            </a:extLst>
          </p:cNvPr>
          <p:cNvSpPr>
            <a:spLocks noGrp="1"/>
          </p:cNvSpPr>
          <p:nvPr>
            <p:ph type="dt" sz="half" idx="10"/>
          </p:nvPr>
        </p:nvSpPr>
        <p:spPr/>
        <p:txBody>
          <a:bodyPr/>
          <a:lstStyle/>
          <a:p>
            <a:fld id="{A8120A5E-EBEE-43ED-8CD5-EE956620BDE6}" type="datetime1">
              <a:rPr lang="en-US" smtClean="0"/>
              <a:t>27-Oct-20</a:t>
            </a:fld>
            <a:endParaRPr lang="en-US"/>
          </a:p>
        </p:txBody>
      </p:sp>
      <p:sp>
        <p:nvSpPr>
          <p:cNvPr id="6" name="Footer Placeholder 5">
            <a:extLst>
              <a:ext uri="{FF2B5EF4-FFF2-40B4-BE49-F238E27FC236}">
                <a16:creationId xmlns:a16="http://schemas.microsoft.com/office/drawing/2014/main" xmlns="" id="{CD369AA2-FA8E-4F70-9528-096DE04826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EFB1BC9-1EA3-46DD-AA6D-598D11A35BF2}"/>
              </a:ext>
            </a:extLst>
          </p:cNvPr>
          <p:cNvSpPr>
            <a:spLocks noGrp="1"/>
          </p:cNvSpPr>
          <p:nvPr>
            <p:ph type="sldNum" sz="quarter" idx="12"/>
          </p:nvPr>
        </p:nvSpPr>
        <p:spPr/>
        <p:txBody>
          <a:bodyPr/>
          <a:lstStyle/>
          <a:p>
            <a:fld id="{20CEDC01-34F0-4140-A74C-CA9ED28EB381}" type="slidenum">
              <a:rPr lang="en-US" smtClean="0"/>
              <a:t>‹#›</a:t>
            </a:fld>
            <a:endParaRPr lang="en-US"/>
          </a:p>
        </p:txBody>
      </p:sp>
    </p:spTree>
    <p:extLst>
      <p:ext uri="{BB962C8B-B14F-4D97-AF65-F5344CB8AC3E}">
        <p14:creationId xmlns:p14="http://schemas.microsoft.com/office/powerpoint/2010/main" val="3622881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6B37087-DCAD-4078-A68E-64E314C5D0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597FFF4-62CC-4133-9930-1745EF6141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F5D5673-276F-4229-9FAF-AC372AEEE9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A80598-005F-4336-8D05-21EAB6A1B8B7}" type="datetime1">
              <a:rPr lang="en-US" smtClean="0"/>
              <a:t>27-Oct-20</a:t>
            </a:fld>
            <a:endParaRPr lang="en-US"/>
          </a:p>
        </p:txBody>
      </p:sp>
      <p:sp>
        <p:nvSpPr>
          <p:cNvPr id="5" name="Footer Placeholder 4">
            <a:extLst>
              <a:ext uri="{FF2B5EF4-FFF2-40B4-BE49-F238E27FC236}">
                <a16:creationId xmlns:a16="http://schemas.microsoft.com/office/drawing/2014/main" xmlns="" id="{0D3860F1-A57F-48DA-A712-AA21DE22B6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301C2000-C65E-4FA0-92EE-957B21F981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EDC01-34F0-4140-A74C-CA9ED28EB381}" type="slidenum">
              <a:rPr lang="en-US" smtClean="0"/>
              <a:t>‹#›</a:t>
            </a:fld>
            <a:endParaRPr lang="en-US"/>
          </a:p>
        </p:txBody>
      </p:sp>
    </p:spTree>
    <p:extLst>
      <p:ext uri="{BB962C8B-B14F-4D97-AF65-F5344CB8AC3E}">
        <p14:creationId xmlns:p14="http://schemas.microsoft.com/office/powerpoint/2010/main" val="368792487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BCD8B0-5D97-453C-A60F-65E318909C83}"/>
              </a:ext>
            </a:extLst>
          </p:cNvPr>
          <p:cNvSpPr>
            <a:spLocks noGrp="1"/>
          </p:cNvSpPr>
          <p:nvPr>
            <p:ph type="ctrTitle"/>
          </p:nvPr>
        </p:nvSpPr>
        <p:spPr>
          <a:xfrm>
            <a:off x="462844" y="1600200"/>
            <a:ext cx="10701867" cy="1071563"/>
          </a:xfrm>
        </p:spPr>
        <p:txBody>
          <a:bodyPr>
            <a:normAutofit/>
          </a:bodyPr>
          <a:lstStyle/>
          <a:p>
            <a:r>
              <a:rPr lang="en-US" sz="3200" b="1" dirty="0">
                <a:solidFill>
                  <a:srgbClr val="002060"/>
                </a:solidFill>
                <a:latin typeface="Times New Roman" panose="02020603050405020304" pitchFamily="18" charset="0"/>
                <a:cs typeface="Times New Roman" panose="02020603050405020304" pitchFamily="18" charset="0"/>
              </a:rPr>
              <a:t>CONCEPT AND COMPETENCY REQUIREMENT FOR ADVANCE CLINICAL PHARMACY PRACTICE</a:t>
            </a:r>
          </a:p>
        </p:txBody>
      </p:sp>
      <p:sp>
        <p:nvSpPr>
          <p:cNvPr id="3" name="Subtitle 2">
            <a:extLst>
              <a:ext uri="{FF2B5EF4-FFF2-40B4-BE49-F238E27FC236}">
                <a16:creationId xmlns:a16="http://schemas.microsoft.com/office/drawing/2014/main" xmlns="" id="{C5F68AE1-8DD2-45E5-B9BB-5F0005411B42}"/>
              </a:ext>
            </a:extLst>
          </p:cNvPr>
          <p:cNvSpPr>
            <a:spLocks noGrp="1"/>
          </p:cNvSpPr>
          <p:nvPr>
            <p:ph type="subTitle" idx="1"/>
          </p:nvPr>
        </p:nvSpPr>
        <p:spPr>
          <a:xfrm>
            <a:off x="4617156" y="3602038"/>
            <a:ext cx="7078132" cy="1655762"/>
          </a:xfrm>
        </p:spPr>
        <p:txBody>
          <a:bodyPr>
            <a:noAutofit/>
          </a:bodyPr>
          <a:lstStyle/>
          <a:p>
            <a:pPr algn="r"/>
            <a:r>
              <a:rPr lang="en-US" dirty="0">
                <a:solidFill>
                  <a:srgbClr val="002060"/>
                </a:solidFill>
                <a:latin typeface="Times New Roman" panose="02020603050405020304" pitchFamily="18" charset="0"/>
                <a:cs typeface="Times New Roman" panose="02020603050405020304" pitchFamily="18" charset="0"/>
              </a:rPr>
              <a:t>Presented by: Muhammad Sajjad Hussain</a:t>
            </a:r>
          </a:p>
          <a:p>
            <a:pPr algn="r"/>
            <a:r>
              <a:rPr lang="en-US" dirty="0">
                <a:solidFill>
                  <a:srgbClr val="002060"/>
                </a:solidFill>
                <a:latin typeface="Times New Roman" panose="02020603050405020304" pitchFamily="18" charset="0"/>
                <a:cs typeface="Times New Roman" panose="02020603050405020304" pitchFamily="18" charset="0"/>
              </a:rPr>
              <a:t>M.Phil. Pharmacy Practice</a:t>
            </a:r>
          </a:p>
          <a:p>
            <a:pPr algn="r"/>
            <a:r>
              <a:rPr lang="en-US" dirty="0">
                <a:solidFill>
                  <a:srgbClr val="002060"/>
                </a:solidFill>
                <a:latin typeface="Times New Roman" panose="02020603050405020304" pitchFamily="18" charset="0"/>
                <a:cs typeface="Times New Roman" panose="02020603050405020304" pitchFamily="18" charset="0"/>
              </a:rPr>
              <a:t>College Of Pharmacy UOS</a:t>
            </a:r>
          </a:p>
        </p:txBody>
      </p:sp>
      <p:sp>
        <p:nvSpPr>
          <p:cNvPr id="4" name="Slide Number Placeholder 3">
            <a:extLst>
              <a:ext uri="{FF2B5EF4-FFF2-40B4-BE49-F238E27FC236}">
                <a16:creationId xmlns:a16="http://schemas.microsoft.com/office/drawing/2014/main" xmlns="" id="{7FDE0516-7342-49C9-8F08-0FF2FB7A5225}"/>
              </a:ext>
            </a:extLst>
          </p:cNvPr>
          <p:cNvSpPr>
            <a:spLocks noGrp="1"/>
          </p:cNvSpPr>
          <p:nvPr>
            <p:ph type="sldNum" sz="quarter" idx="12"/>
          </p:nvPr>
        </p:nvSpPr>
        <p:spPr/>
        <p:txBody>
          <a:bodyPr/>
          <a:lstStyle/>
          <a:p>
            <a:fld id="{20CEDC01-34F0-4140-A74C-CA9ED28EB381}" type="slidenum">
              <a:rPr lang="en-US" smtClean="0"/>
              <a:t>1</a:t>
            </a:fld>
            <a:endParaRPr lang="en-US"/>
          </a:p>
        </p:txBody>
      </p:sp>
    </p:spTree>
    <p:extLst>
      <p:ext uri="{BB962C8B-B14F-4D97-AF65-F5344CB8AC3E}">
        <p14:creationId xmlns:p14="http://schemas.microsoft.com/office/powerpoint/2010/main" val="1522265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FAFA62-D3DC-4CB1-98B6-544F1CF4E8E2}"/>
              </a:ext>
            </a:extLst>
          </p:cNvPr>
          <p:cNvSpPr>
            <a:spLocks noGrp="1"/>
          </p:cNvSpPr>
          <p:nvPr>
            <p:ph type="ctrTitle"/>
          </p:nvPr>
        </p:nvSpPr>
        <p:spPr>
          <a:xfrm>
            <a:off x="282222" y="170855"/>
            <a:ext cx="8489245" cy="640423"/>
          </a:xfrm>
        </p:spPr>
        <p:txBody>
          <a:bodyPr>
            <a:normAutofit fontScale="90000"/>
          </a:bodyPr>
          <a:lstStyle/>
          <a:p>
            <a:pPr algn="just"/>
            <a:r>
              <a:rPr lang="en-US" sz="4000" b="1" dirty="0">
                <a:latin typeface="Times New Roman" panose="02020603050405020304" pitchFamily="18" charset="0"/>
                <a:cs typeface="Times New Roman" panose="02020603050405020304" pitchFamily="18" charset="0"/>
              </a:rPr>
              <a:t>Competencies of a Clinical Pharmacist:</a:t>
            </a:r>
            <a:endParaRPr lang="en-US" sz="4000" b="1" dirty="0"/>
          </a:p>
        </p:txBody>
      </p:sp>
      <p:sp>
        <p:nvSpPr>
          <p:cNvPr id="3" name="Subtitle 2">
            <a:extLst>
              <a:ext uri="{FF2B5EF4-FFF2-40B4-BE49-F238E27FC236}">
                <a16:creationId xmlns:a16="http://schemas.microsoft.com/office/drawing/2014/main" xmlns="" id="{D5D84BC1-58B8-4B15-90D8-C1905211D8F4}"/>
              </a:ext>
            </a:extLst>
          </p:cNvPr>
          <p:cNvSpPr>
            <a:spLocks noGrp="1"/>
          </p:cNvSpPr>
          <p:nvPr>
            <p:ph type="subTitle" idx="1"/>
          </p:nvPr>
        </p:nvSpPr>
        <p:spPr>
          <a:xfrm>
            <a:off x="671689" y="1355548"/>
            <a:ext cx="10848622" cy="4469519"/>
          </a:xfrm>
        </p:spPr>
        <p:txBody>
          <a:bodyPr>
            <a:normAutofit/>
          </a:bodyPr>
          <a:lstStyle/>
          <a:p>
            <a:pPr marL="457200" indent="-457200" algn="just">
              <a:buFont typeface="+mj-lt"/>
              <a:buAutoNum type="arabicPeriod" startAt="3"/>
            </a:pPr>
            <a:r>
              <a:rPr lang="en-US" sz="2000" b="1" dirty="0">
                <a:latin typeface="Times New Roman" panose="02020603050405020304" pitchFamily="18" charset="0"/>
                <a:cs typeface="Times New Roman" panose="02020603050405020304" pitchFamily="18" charset="0"/>
              </a:rPr>
              <a:t>Systems-based Care and Population Health:</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contributions to public health, global health, and population health directly and indirectly affect </a:t>
            </a:r>
            <a:r>
              <a:rPr lang="en-US" sz="2000" b="1" dirty="0">
                <a:latin typeface="Times New Roman" panose="02020603050405020304" pitchFamily="18" charset="0"/>
                <a:cs typeface="Times New Roman" panose="02020603050405020304" pitchFamily="18" charset="0"/>
              </a:rPr>
              <a:t>medication management</a:t>
            </a:r>
            <a:r>
              <a:rPr lang="en-US" sz="2000" dirty="0">
                <a:latin typeface="Times New Roman" panose="02020603050405020304" pitchFamily="18" charset="0"/>
                <a:cs typeface="Times New Roman" panose="02020603050405020304" pitchFamily="18" charset="0"/>
              </a:rPr>
              <a:t>, including chronic disease prevention and treatment.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This has been facilitated by the expansion of </a:t>
            </a:r>
            <a:r>
              <a:rPr lang="en-US" sz="2000" b="1" dirty="0">
                <a:latin typeface="Times New Roman" panose="02020603050405020304" pitchFamily="18" charset="0"/>
                <a:cs typeface="Times New Roman" panose="02020603050405020304" pitchFamily="18" charset="0"/>
              </a:rPr>
              <a:t>health informatics</a:t>
            </a:r>
            <a:r>
              <a:rPr lang="en-US" sz="2000" dirty="0">
                <a:latin typeface="Times New Roman" panose="02020603050405020304" pitchFamily="18" charset="0"/>
                <a:cs typeface="Times New Roman" panose="02020603050405020304" pitchFamily="18" charset="0"/>
              </a:rPr>
              <a:t>, which has become an important, multidimensional health care tool.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use health informatics to </a:t>
            </a:r>
            <a:r>
              <a:rPr lang="en-US" sz="2000" b="1" dirty="0">
                <a:latin typeface="Times New Roman" panose="02020603050405020304" pitchFamily="18" charset="0"/>
                <a:cs typeface="Times New Roman" panose="02020603050405020304" pitchFamily="18" charset="0"/>
              </a:rPr>
              <a:t>optimize patient care</a:t>
            </a:r>
            <a:r>
              <a:rPr lang="en-US" sz="2000" dirty="0">
                <a:latin typeface="Times New Roman" panose="02020603050405020304" pitchFamily="18" charset="0"/>
                <a:cs typeface="Times New Roman" panose="02020603050405020304" pitchFamily="18" charset="0"/>
              </a:rPr>
              <a:t> at both the health system and population levels by engaging in developing, implementing, and disseminating system-wide protocols, clinical pathways, and clinical decision support systems.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Health informatics data allow opportunities to improve health care metrics/outcomes and reduce costs.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should be able to conduct </a:t>
            </a:r>
            <a:r>
              <a:rPr lang="en-US" sz="2000" b="1" dirty="0">
                <a:latin typeface="Times New Roman" panose="02020603050405020304" pitchFamily="18" charset="0"/>
                <a:cs typeface="Times New Roman" panose="02020603050405020304" pitchFamily="18" charset="0"/>
              </a:rPr>
              <a:t>pharmacotherapy-related evaluations </a:t>
            </a:r>
            <a:r>
              <a:rPr lang="en-US" sz="2000" dirty="0">
                <a:latin typeface="Times New Roman" panose="02020603050405020304" pitchFamily="18" charset="0"/>
                <a:cs typeface="Times New Roman" panose="02020603050405020304" pitchFamily="18" charset="0"/>
              </a:rPr>
              <a:t>and critically interpret data to improve health within a population[3].</a:t>
            </a:r>
          </a:p>
        </p:txBody>
      </p:sp>
      <p:sp>
        <p:nvSpPr>
          <p:cNvPr id="4" name="Slide Number Placeholder 3">
            <a:extLst>
              <a:ext uri="{FF2B5EF4-FFF2-40B4-BE49-F238E27FC236}">
                <a16:creationId xmlns:a16="http://schemas.microsoft.com/office/drawing/2014/main" xmlns="" id="{245B7F7B-D420-4036-B571-0153B5E0F26A}"/>
              </a:ext>
            </a:extLst>
          </p:cNvPr>
          <p:cNvSpPr>
            <a:spLocks noGrp="1"/>
          </p:cNvSpPr>
          <p:nvPr>
            <p:ph type="sldNum" sz="quarter" idx="12"/>
          </p:nvPr>
        </p:nvSpPr>
        <p:spPr/>
        <p:txBody>
          <a:bodyPr/>
          <a:lstStyle/>
          <a:p>
            <a:fld id="{20CEDC01-34F0-4140-A74C-CA9ED28EB381}" type="slidenum">
              <a:rPr lang="en-US" smtClean="0"/>
              <a:t>10</a:t>
            </a:fld>
            <a:endParaRPr lang="en-US"/>
          </a:p>
        </p:txBody>
      </p:sp>
    </p:spTree>
    <p:extLst>
      <p:ext uri="{BB962C8B-B14F-4D97-AF65-F5344CB8AC3E}">
        <p14:creationId xmlns:p14="http://schemas.microsoft.com/office/powerpoint/2010/main" val="17287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F58D7D-98BE-4974-ACB2-5AFEE23F610F}"/>
              </a:ext>
            </a:extLst>
          </p:cNvPr>
          <p:cNvSpPr>
            <a:spLocks noGrp="1"/>
          </p:cNvSpPr>
          <p:nvPr>
            <p:ph type="ctrTitle"/>
          </p:nvPr>
        </p:nvSpPr>
        <p:spPr>
          <a:xfrm>
            <a:off x="417095" y="240632"/>
            <a:ext cx="8546431" cy="628612"/>
          </a:xfrm>
        </p:spPr>
        <p:txBody>
          <a:bodyPr>
            <a:normAutofit fontScale="90000"/>
          </a:bodyPr>
          <a:lstStyle/>
          <a:p>
            <a:pPr algn="just"/>
            <a:r>
              <a:rPr lang="en-US" sz="4000" b="1" dirty="0">
                <a:latin typeface="Times New Roman" panose="02020603050405020304" pitchFamily="18" charset="0"/>
                <a:cs typeface="Times New Roman" panose="02020603050405020304" pitchFamily="18" charset="0"/>
              </a:rPr>
              <a:t>Competencies of a Clinical Pharmacist:</a:t>
            </a:r>
            <a:endParaRPr lang="en-US" sz="4000" b="1" dirty="0"/>
          </a:p>
        </p:txBody>
      </p:sp>
      <p:sp>
        <p:nvSpPr>
          <p:cNvPr id="3" name="Subtitle 2">
            <a:extLst>
              <a:ext uri="{FF2B5EF4-FFF2-40B4-BE49-F238E27FC236}">
                <a16:creationId xmlns:a16="http://schemas.microsoft.com/office/drawing/2014/main" xmlns="" id="{9715F19A-8218-4D85-9E25-1C5D878294F3}"/>
              </a:ext>
            </a:extLst>
          </p:cNvPr>
          <p:cNvSpPr>
            <a:spLocks noGrp="1"/>
          </p:cNvSpPr>
          <p:nvPr>
            <p:ph type="subTitle" idx="1"/>
          </p:nvPr>
        </p:nvSpPr>
        <p:spPr>
          <a:xfrm>
            <a:off x="697832" y="1552075"/>
            <a:ext cx="10861990" cy="3832726"/>
          </a:xfrm>
        </p:spPr>
        <p:txBody>
          <a:bodyPr>
            <a:normAutofit/>
          </a:bodyPr>
          <a:lstStyle/>
          <a:p>
            <a:pPr marL="457200" indent="-457200" algn="just">
              <a:buFont typeface="+mj-lt"/>
              <a:buAutoNum type="arabicPeriod" startAt="4"/>
            </a:pPr>
            <a:r>
              <a:rPr lang="en-US" sz="2000" b="1" dirty="0">
                <a:latin typeface="Times New Roman" panose="02020603050405020304" pitchFamily="18" charset="0"/>
                <a:cs typeface="Times New Roman" panose="02020603050405020304" pitchFamily="18" charset="0"/>
              </a:rPr>
              <a:t>Communication.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must </a:t>
            </a:r>
            <a:r>
              <a:rPr lang="en-US" sz="2000" b="1" dirty="0">
                <a:latin typeface="Times New Roman" panose="02020603050405020304" pitchFamily="18" charset="0"/>
                <a:cs typeface="Times New Roman" panose="02020603050405020304" pitchFamily="18" charset="0"/>
              </a:rPr>
              <a:t>communicate</a:t>
            </a:r>
            <a:r>
              <a:rPr lang="en-US" sz="2000" dirty="0">
                <a:latin typeface="Times New Roman" panose="02020603050405020304" pitchFamily="18" charset="0"/>
                <a:cs typeface="Times New Roman" panose="02020603050405020304" pitchFamily="18" charset="0"/>
              </a:rPr>
              <a:t> effectively with patients, caregivers, families, and laypersons of diverse backgrounds; other health professionals; staff of health-related agencies; and other stakeholders.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must be able to develop </a:t>
            </a:r>
            <a:r>
              <a:rPr lang="en-US" sz="2000" b="1" dirty="0">
                <a:latin typeface="Times New Roman" panose="02020603050405020304" pitchFamily="18" charset="0"/>
                <a:cs typeface="Times New Roman" panose="02020603050405020304" pitchFamily="18" charset="0"/>
              </a:rPr>
              <a:t>professional written communications </a:t>
            </a:r>
            <a:r>
              <a:rPr lang="en-US" sz="2000" dirty="0">
                <a:latin typeface="Times New Roman" panose="02020603050405020304" pitchFamily="18" charset="0"/>
                <a:cs typeface="Times New Roman" panose="02020603050405020304" pitchFamily="18" charset="0"/>
              </a:rPr>
              <a:t>in professional settings. </a:t>
            </a:r>
            <a:r>
              <a:rPr lang="en-US" sz="2000" b="1" dirty="0">
                <a:latin typeface="Times New Roman" panose="02020603050405020304" pitchFamily="18" charset="0"/>
                <a:cs typeface="Times New Roman" panose="02020603050405020304" pitchFamily="18" charset="0"/>
              </a:rPr>
              <a:t>Documenting</a:t>
            </a:r>
            <a:r>
              <a:rPr lang="en-US" sz="2000" dirty="0">
                <a:latin typeface="Times New Roman" panose="02020603050405020304" pitchFamily="18" charset="0"/>
                <a:cs typeface="Times New Roman" panose="02020603050405020304" pitchFamily="18" charset="0"/>
              </a:rPr>
              <a:t> direct patient care activities appropriately in the medical record is an essential expectation.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are required to use </a:t>
            </a:r>
            <a:r>
              <a:rPr lang="en-US" sz="2000" b="1" dirty="0">
                <a:latin typeface="Times New Roman" panose="02020603050405020304" pitchFamily="18" charset="0"/>
                <a:cs typeface="Times New Roman" panose="02020603050405020304" pitchFamily="18" charset="0"/>
              </a:rPr>
              <a:t>writing styles</a:t>
            </a:r>
            <a:r>
              <a:rPr lang="en-US" sz="2000" dirty="0">
                <a:latin typeface="Times New Roman" panose="02020603050405020304" pitchFamily="18" charset="0"/>
                <a:cs typeface="Times New Roman" panose="02020603050405020304" pitchFamily="18" charset="0"/>
              </a:rPr>
              <a:t> appropriate to the context of the communication. For example, </a:t>
            </a:r>
            <a:r>
              <a:rPr lang="en-US" sz="2000" b="1" dirty="0">
                <a:latin typeface="Times New Roman" panose="02020603050405020304" pitchFamily="18" charset="0"/>
                <a:cs typeface="Times New Roman" panose="02020603050405020304" pitchFamily="18" charset="0"/>
              </a:rPr>
              <a:t>accurate, clear, and concise </a:t>
            </a:r>
            <a:r>
              <a:rPr lang="en-US" sz="2000" dirty="0">
                <a:latin typeface="Times New Roman" panose="02020603050405020304" pitchFamily="18" charset="0"/>
                <a:cs typeface="Times New Roman" panose="02020603050405020304" pitchFamily="18" charset="0"/>
              </a:rPr>
              <a:t>messages are necessary for follow-up medical record notations and e-mail communications; more detailed and extensive writing may be required for consultative, admission, or discharge medical record entries. </a:t>
            </a:r>
          </a:p>
        </p:txBody>
      </p:sp>
      <p:sp>
        <p:nvSpPr>
          <p:cNvPr id="4" name="Slide Number Placeholder 3">
            <a:extLst>
              <a:ext uri="{FF2B5EF4-FFF2-40B4-BE49-F238E27FC236}">
                <a16:creationId xmlns:a16="http://schemas.microsoft.com/office/drawing/2014/main" xmlns="" id="{B51A98E3-AD6F-4882-B836-FB605D535BAC}"/>
              </a:ext>
            </a:extLst>
          </p:cNvPr>
          <p:cNvSpPr>
            <a:spLocks noGrp="1"/>
          </p:cNvSpPr>
          <p:nvPr>
            <p:ph type="sldNum" sz="quarter" idx="12"/>
          </p:nvPr>
        </p:nvSpPr>
        <p:spPr/>
        <p:txBody>
          <a:bodyPr/>
          <a:lstStyle/>
          <a:p>
            <a:fld id="{20CEDC01-34F0-4140-A74C-CA9ED28EB381}" type="slidenum">
              <a:rPr lang="en-US" smtClean="0"/>
              <a:t>11</a:t>
            </a:fld>
            <a:endParaRPr lang="en-US"/>
          </a:p>
        </p:txBody>
      </p:sp>
    </p:spTree>
    <p:extLst>
      <p:ext uri="{BB962C8B-B14F-4D97-AF65-F5344CB8AC3E}">
        <p14:creationId xmlns:p14="http://schemas.microsoft.com/office/powerpoint/2010/main" val="4125534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672CFD-139A-4250-8EF3-5A6085A6383F}"/>
              </a:ext>
            </a:extLst>
          </p:cNvPr>
          <p:cNvSpPr>
            <a:spLocks noGrp="1"/>
          </p:cNvSpPr>
          <p:nvPr>
            <p:ph type="ctrTitle"/>
          </p:nvPr>
        </p:nvSpPr>
        <p:spPr>
          <a:xfrm>
            <a:off x="212558" y="219996"/>
            <a:ext cx="8486273" cy="626672"/>
          </a:xfrm>
        </p:spPr>
        <p:txBody>
          <a:bodyPr>
            <a:normAutofit fontScale="90000"/>
          </a:bodyPr>
          <a:lstStyle/>
          <a:p>
            <a:pPr algn="just"/>
            <a:r>
              <a:rPr lang="en-US" sz="4000" b="1" dirty="0">
                <a:latin typeface="Times New Roman" panose="02020603050405020304" pitchFamily="18" charset="0"/>
                <a:cs typeface="Times New Roman" panose="02020603050405020304" pitchFamily="18" charset="0"/>
              </a:rPr>
              <a:t>Competencies of a Clinical Pharmacist:</a:t>
            </a:r>
            <a:endParaRPr lang="en-US" sz="4000" b="1" dirty="0"/>
          </a:p>
        </p:txBody>
      </p:sp>
      <p:sp>
        <p:nvSpPr>
          <p:cNvPr id="3" name="Subtitle 2">
            <a:extLst>
              <a:ext uri="{FF2B5EF4-FFF2-40B4-BE49-F238E27FC236}">
                <a16:creationId xmlns:a16="http://schemas.microsoft.com/office/drawing/2014/main" xmlns="" id="{0D1FF0A5-6673-408C-BE47-F2C2E6AACCFD}"/>
              </a:ext>
            </a:extLst>
          </p:cNvPr>
          <p:cNvSpPr>
            <a:spLocks noGrp="1"/>
          </p:cNvSpPr>
          <p:nvPr>
            <p:ph type="subTitle" idx="1"/>
          </p:nvPr>
        </p:nvSpPr>
        <p:spPr>
          <a:xfrm>
            <a:off x="533400" y="1443037"/>
            <a:ext cx="11125200" cy="4246563"/>
          </a:xfrm>
        </p:spPr>
        <p:txBody>
          <a:bodyPr>
            <a:noAutofit/>
          </a:bodyPr>
          <a:lstStyle/>
          <a:p>
            <a:pPr marL="457200" indent="-457200" algn="just">
              <a:buFont typeface="+mj-lt"/>
              <a:buAutoNum type="arabicPeriod" startAt="4"/>
            </a:pPr>
            <a:r>
              <a:rPr lang="en-US" sz="2000" b="1" dirty="0">
                <a:latin typeface="Times New Roman" panose="02020603050405020304" pitchFamily="18" charset="0"/>
                <a:cs typeface="Times New Roman" panose="02020603050405020304" pitchFamily="18" charset="0"/>
              </a:rPr>
              <a:t>Communication:</a:t>
            </a:r>
          </a:p>
          <a:p>
            <a:pPr marL="514350" indent="-514350" algn="just">
              <a:buFont typeface="+mj-lt"/>
              <a:buAutoNum type="romanLcPeriod"/>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Patient Focused Communication:</a:t>
            </a:r>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Patient focused communication involves the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relationship</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between the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practitioner and patient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Such communication will create an environment where patient feel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comfortable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with the practitioner and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share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his medical history with the practitioner.</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Objectives:</a:t>
            </a:r>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ea typeface="Times New Roman" panose="02020603050405020304" pitchFamily="18" charset="0"/>
                <a:cs typeface="Times New Roman" panose="02020603050405020304" pitchFamily="18" charset="0"/>
              </a:rPr>
              <a:t>Clinical pharmacist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have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three objectives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to communicate with the patient:</a:t>
            </a:r>
          </a:p>
          <a:p>
            <a:pPr marL="342900" marR="0" lvl="0" indent="-342900" algn="just">
              <a:lnSpc>
                <a:spcPct val="150000"/>
              </a:lnSpc>
              <a:spcBef>
                <a:spcPts val="0"/>
              </a:spcBef>
              <a:spcAft>
                <a:spcPts val="800"/>
              </a:spcAft>
              <a:buFont typeface="Wingdings" panose="05000000000000000000" pitchFamily="2" charset="2"/>
              <a:buChar char="Ø"/>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elicit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necessary information from the patient to make the decision.</a:t>
            </a:r>
          </a:p>
          <a:p>
            <a:pPr marL="342900" marR="0" lvl="0" indent="-342900" algn="just">
              <a:lnSpc>
                <a:spcPct val="150000"/>
              </a:lnSpc>
              <a:spcBef>
                <a:spcPts val="0"/>
              </a:spcBef>
              <a:spcAft>
                <a:spcPts val="800"/>
              </a:spcAft>
              <a:buFont typeface="Wingdings" panose="05000000000000000000" pitchFamily="2" charset="2"/>
              <a:buChar char="Ø"/>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negotiate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the terms of goal of therapy and the patient role in achieving them.</a:t>
            </a:r>
          </a:p>
          <a:p>
            <a:pPr marL="342900" marR="0" lvl="0" indent="-342900" algn="just">
              <a:lnSpc>
                <a:spcPct val="150000"/>
              </a:lnSpc>
              <a:spcBef>
                <a:spcPts val="0"/>
              </a:spcBef>
              <a:spcAft>
                <a:spcPts val="800"/>
              </a:spcAft>
              <a:buFont typeface="Wingdings" panose="05000000000000000000" pitchFamily="2" charset="2"/>
              <a:buChar char="Ø"/>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To educate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patient about drug therapy he/she is receiving.</a:t>
            </a:r>
          </a:p>
          <a:p>
            <a:pPr algn="just"/>
            <a:endParaRPr lang="en-US"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6CA6786C-2A77-43CA-BE1F-4BC118F5D8A6}"/>
              </a:ext>
            </a:extLst>
          </p:cNvPr>
          <p:cNvSpPr>
            <a:spLocks noGrp="1"/>
          </p:cNvSpPr>
          <p:nvPr>
            <p:ph type="sldNum" sz="quarter" idx="12"/>
          </p:nvPr>
        </p:nvSpPr>
        <p:spPr/>
        <p:txBody>
          <a:bodyPr/>
          <a:lstStyle/>
          <a:p>
            <a:fld id="{20CEDC01-34F0-4140-A74C-CA9ED28EB381}" type="slidenum">
              <a:rPr lang="en-US" smtClean="0"/>
              <a:t>12</a:t>
            </a:fld>
            <a:endParaRPr lang="en-US"/>
          </a:p>
        </p:txBody>
      </p:sp>
    </p:spTree>
    <p:extLst>
      <p:ext uri="{BB962C8B-B14F-4D97-AF65-F5344CB8AC3E}">
        <p14:creationId xmlns:p14="http://schemas.microsoft.com/office/powerpoint/2010/main" val="3215226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7C014F-D72A-4035-8CEE-3110FBE8E292}"/>
              </a:ext>
            </a:extLst>
          </p:cNvPr>
          <p:cNvSpPr>
            <a:spLocks noGrp="1"/>
          </p:cNvSpPr>
          <p:nvPr>
            <p:ph type="ctrTitle"/>
          </p:nvPr>
        </p:nvSpPr>
        <p:spPr>
          <a:xfrm>
            <a:off x="304800" y="216568"/>
            <a:ext cx="8594558" cy="687154"/>
          </a:xfrm>
        </p:spPr>
        <p:txBody>
          <a:bodyPr>
            <a:normAutofit fontScale="90000"/>
          </a:bodyPr>
          <a:lstStyle/>
          <a:p>
            <a:pPr algn="just"/>
            <a:r>
              <a:rPr lang="en-US" sz="4000" b="1" dirty="0">
                <a:latin typeface="Times New Roman" panose="02020603050405020304" pitchFamily="18" charset="0"/>
                <a:cs typeface="Times New Roman" panose="02020603050405020304" pitchFamily="18" charset="0"/>
              </a:rPr>
              <a:t>Competencies of a Clinical Pharmacist:</a:t>
            </a:r>
            <a:endParaRPr lang="en-US" sz="4000" b="1" dirty="0"/>
          </a:p>
        </p:txBody>
      </p:sp>
      <p:sp>
        <p:nvSpPr>
          <p:cNvPr id="3" name="Subtitle 2">
            <a:extLst>
              <a:ext uri="{FF2B5EF4-FFF2-40B4-BE49-F238E27FC236}">
                <a16:creationId xmlns:a16="http://schemas.microsoft.com/office/drawing/2014/main" xmlns="" id="{AC1D420E-5532-40E0-B38C-D19FCED314FB}"/>
              </a:ext>
            </a:extLst>
          </p:cNvPr>
          <p:cNvSpPr>
            <a:spLocks noGrp="1"/>
          </p:cNvSpPr>
          <p:nvPr>
            <p:ph type="subTitle" idx="1"/>
          </p:nvPr>
        </p:nvSpPr>
        <p:spPr>
          <a:xfrm>
            <a:off x="474727" y="1123552"/>
            <a:ext cx="11242545" cy="5130494"/>
          </a:xfrm>
        </p:spPr>
        <p:txBody>
          <a:bodyPr>
            <a:noAutofit/>
          </a:bodyPr>
          <a:lstStyle/>
          <a:p>
            <a:pPr marL="342900" indent="-342900" algn="just">
              <a:lnSpc>
                <a:spcPct val="150000"/>
              </a:lnSpc>
              <a:spcBef>
                <a:spcPts val="0"/>
              </a:spcBef>
              <a:spcAft>
                <a:spcPts val="800"/>
              </a:spcAft>
              <a:buFont typeface="+mj-lt"/>
              <a:buAutoNum type="arabicPeriod" startAt="4"/>
            </a:pPr>
            <a:r>
              <a:rPr lang="en-US" sz="2000" b="1" dirty="0">
                <a:latin typeface="Times New Roman" panose="02020603050405020304" pitchFamily="18" charset="0"/>
                <a:cs typeface="Times New Roman" panose="02020603050405020304" pitchFamily="18" charset="0"/>
              </a:rPr>
              <a:t>Communication:</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800"/>
              </a:spcAft>
              <a:buFont typeface="Wingdings" panose="05000000000000000000" pitchFamily="2" charset="2"/>
              <a:buChar char=""/>
            </a:pPr>
            <a:r>
              <a:rPr lang="en-US" sz="1800" b="1" dirty="0">
                <a:latin typeface="Times New Roman" panose="02020603050405020304" pitchFamily="18" charset="0"/>
                <a:ea typeface="Times New Roman" panose="02020603050405020304" pitchFamily="18" charset="0"/>
                <a:cs typeface="Times New Roman" panose="02020603050405020304" pitchFamily="18" charset="0"/>
              </a:rPr>
              <a:t>Clinical pharmacist</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shall provide following information to the patient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algn="just">
              <a:lnSpc>
                <a:spcPct val="150000"/>
              </a:lnSpc>
              <a:spcBef>
                <a:spcPts val="0"/>
              </a:spcBef>
              <a:spcAft>
                <a:spcPts val="80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reason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the patient taking each medication.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(Indication)</a:t>
            </a:r>
          </a:p>
          <a:p>
            <a:pPr marL="342900" marR="0" lvl="0" indent="-342900" algn="just">
              <a:lnSpc>
                <a:spcPct val="150000"/>
              </a:lnSpc>
              <a:spcBef>
                <a:spcPts val="0"/>
              </a:spcBef>
              <a:spcAft>
                <a:spcPts val="80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specific instruction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of how to take the medication explained in a manner the patient can understand.</a:t>
            </a:r>
          </a:p>
          <a:p>
            <a:pPr marL="342900" marR="0" lvl="0" indent="-342900" algn="just">
              <a:lnSpc>
                <a:spcPct val="150000"/>
              </a:lnSpc>
              <a:spcBef>
                <a:spcPts val="0"/>
              </a:spcBef>
              <a:spcAft>
                <a:spcPts val="80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description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of how the patient will know that the medication I am taking working well.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(Effectiveness)</a:t>
            </a:r>
          </a:p>
          <a:p>
            <a:pPr marL="342900" marR="0" lvl="0" indent="-342900" algn="just">
              <a:lnSpc>
                <a:spcPct val="150000"/>
              </a:lnSpc>
              <a:spcBef>
                <a:spcPts val="0"/>
              </a:spcBef>
              <a:spcAft>
                <a:spcPts val="80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Explain the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undesirable effects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that might be expected.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(safety)</a:t>
            </a:r>
          </a:p>
          <a:p>
            <a:pPr marL="342900" marR="0" lvl="0" indent="-342900" algn="just">
              <a:lnSpc>
                <a:spcPct val="150000"/>
              </a:lnSpc>
              <a:spcBef>
                <a:spcPts val="0"/>
              </a:spcBef>
              <a:spcAft>
                <a:spcPts val="80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Be clear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about what the patient should do if the dose of the medication is missed or taken an extra dose of the medication.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(Compliance)</a:t>
            </a:r>
          </a:p>
          <a:p>
            <a:pPr marL="342900" marR="0" lvl="0" indent="-342900" algn="just">
              <a:lnSpc>
                <a:spcPct val="150000"/>
              </a:lnSpc>
              <a:spcBef>
                <a:spcPts val="0"/>
              </a:spcBef>
              <a:spcAft>
                <a:spcPts val="80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Inform</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the patient of when and how you intend to follow up to evaluate the effectiveness and safety of medication.</a:t>
            </a:r>
          </a:p>
          <a:p>
            <a:pPr marL="342900" marR="0" lvl="0" indent="-342900" algn="just">
              <a:lnSpc>
                <a:spcPct val="150000"/>
              </a:lnSpc>
              <a:spcBef>
                <a:spcPts val="0"/>
              </a:spcBef>
              <a:spcAft>
                <a:spcPts val="80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Provide the patient with a way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to contact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you if the medication is not working within a given timeframe.</a:t>
            </a:r>
          </a:p>
          <a:p>
            <a:endParaRPr lang="en-US" sz="1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34E96B82-24A0-46F0-820C-C888CA6F01A5}"/>
              </a:ext>
            </a:extLst>
          </p:cNvPr>
          <p:cNvSpPr>
            <a:spLocks noGrp="1"/>
          </p:cNvSpPr>
          <p:nvPr>
            <p:ph type="sldNum" sz="quarter" idx="12"/>
          </p:nvPr>
        </p:nvSpPr>
        <p:spPr/>
        <p:txBody>
          <a:bodyPr/>
          <a:lstStyle/>
          <a:p>
            <a:fld id="{20CEDC01-34F0-4140-A74C-CA9ED28EB381}" type="slidenum">
              <a:rPr lang="en-US" smtClean="0"/>
              <a:t>13</a:t>
            </a:fld>
            <a:endParaRPr lang="en-US"/>
          </a:p>
        </p:txBody>
      </p:sp>
    </p:spTree>
    <p:extLst>
      <p:ext uri="{BB962C8B-B14F-4D97-AF65-F5344CB8AC3E}">
        <p14:creationId xmlns:p14="http://schemas.microsoft.com/office/powerpoint/2010/main" val="3420325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35B5C9-28F6-4818-9142-2780195032F0}"/>
              </a:ext>
            </a:extLst>
          </p:cNvPr>
          <p:cNvSpPr>
            <a:spLocks noGrp="1"/>
          </p:cNvSpPr>
          <p:nvPr>
            <p:ph type="ctrTitle"/>
          </p:nvPr>
        </p:nvSpPr>
        <p:spPr>
          <a:xfrm>
            <a:off x="268705" y="288759"/>
            <a:ext cx="8714874" cy="601578"/>
          </a:xfrm>
        </p:spPr>
        <p:txBody>
          <a:bodyPr>
            <a:noAutofit/>
          </a:bodyPr>
          <a:lstStyle/>
          <a:p>
            <a:pPr algn="just"/>
            <a:r>
              <a:rPr lang="en-US" sz="3600" b="1" dirty="0">
                <a:latin typeface="Times New Roman" panose="02020603050405020304" pitchFamily="18" charset="0"/>
                <a:cs typeface="Times New Roman" panose="02020603050405020304" pitchFamily="18" charset="0"/>
              </a:rPr>
              <a:t>Competencies of a Clinical Pharmacist:</a:t>
            </a:r>
            <a:endParaRPr lang="en-US" sz="3600" b="1" dirty="0"/>
          </a:p>
        </p:txBody>
      </p:sp>
      <p:sp>
        <p:nvSpPr>
          <p:cNvPr id="3" name="Subtitle 2">
            <a:extLst>
              <a:ext uri="{FF2B5EF4-FFF2-40B4-BE49-F238E27FC236}">
                <a16:creationId xmlns:a16="http://schemas.microsoft.com/office/drawing/2014/main" xmlns="" id="{6ADB66EC-F65E-4EE4-B9FA-F439CDFB1C69}"/>
              </a:ext>
            </a:extLst>
          </p:cNvPr>
          <p:cNvSpPr>
            <a:spLocks noGrp="1"/>
          </p:cNvSpPr>
          <p:nvPr>
            <p:ph type="subTitle" idx="1"/>
          </p:nvPr>
        </p:nvSpPr>
        <p:spPr>
          <a:xfrm>
            <a:off x="397042" y="890338"/>
            <a:ext cx="11411135" cy="5678903"/>
          </a:xfrm>
        </p:spPr>
        <p:txBody>
          <a:bodyPr>
            <a:normAutofit fontScale="62500" lnSpcReduction="20000"/>
          </a:bodyPr>
          <a:lstStyle/>
          <a:p>
            <a:pPr marL="342900" indent="-342900" algn="just">
              <a:lnSpc>
                <a:spcPct val="150000"/>
              </a:lnSpc>
              <a:spcBef>
                <a:spcPts val="0"/>
              </a:spcBef>
              <a:spcAft>
                <a:spcPts val="800"/>
              </a:spcAft>
              <a:buFont typeface="+mj-lt"/>
              <a:buAutoNum type="arabicPeriod" startAt="4"/>
            </a:pPr>
            <a:r>
              <a:rPr lang="en-US" sz="3200" b="1" dirty="0">
                <a:latin typeface="Times New Roman" panose="02020603050405020304" pitchFamily="18" charset="0"/>
                <a:cs typeface="Times New Roman" panose="02020603050405020304" pitchFamily="18" charset="0"/>
              </a:rPr>
              <a:t>Communication:</a:t>
            </a:r>
            <a:endPar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800"/>
              </a:spcAft>
              <a:buFont typeface="Wingdings" panose="05000000000000000000" pitchFamily="2" charset="2"/>
              <a:buChar char=""/>
            </a:pP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Written correspondence with the patient:</a:t>
            </a:r>
            <a:endParaRPr lang="en-US" sz="2900"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800"/>
              </a:spcAft>
              <a:buFont typeface="Wingdings" panose="05000000000000000000" pitchFamily="2" charset="2"/>
              <a:buChar char="Ø"/>
            </a:pP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Practitioner also shall provide information regarding drug therapy in </a:t>
            </a: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written form </a:t>
            </a: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to the patient. </a:t>
            </a:r>
          </a:p>
          <a:p>
            <a:pPr marL="342900" marR="0" lvl="0" indent="-342900" algn="just">
              <a:lnSpc>
                <a:spcPct val="150000"/>
              </a:lnSpc>
              <a:spcBef>
                <a:spcPts val="0"/>
              </a:spcBef>
              <a:spcAft>
                <a:spcPts val="800"/>
              </a:spcAft>
              <a:buFont typeface="Wingdings" panose="05000000000000000000" pitchFamily="2" charset="2"/>
              <a:buChar char="Ø"/>
            </a:pP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It should be written in </a:t>
            </a: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easily readable </a:t>
            </a: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form. </a:t>
            </a:r>
          </a:p>
          <a:p>
            <a:pPr marL="342900" marR="0" lvl="0" indent="-342900" algn="just">
              <a:lnSpc>
                <a:spcPct val="150000"/>
              </a:lnSpc>
              <a:spcBef>
                <a:spcPts val="0"/>
              </a:spcBef>
              <a:spcAft>
                <a:spcPts val="800"/>
              </a:spcAft>
              <a:buFont typeface="Wingdings" panose="05000000000000000000" pitchFamily="2" charset="2"/>
              <a:buChar char="Ø"/>
            </a:pP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Practitioner shall not provide </a:t>
            </a: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excessive information </a:t>
            </a: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to the patient. </a:t>
            </a:r>
          </a:p>
          <a:p>
            <a:pPr marL="342900" marR="0" lvl="0" indent="-342900" algn="just">
              <a:lnSpc>
                <a:spcPct val="150000"/>
              </a:lnSpc>
              <a:spcBef>
                <a:spcPts val="0"/>
              </a:spcBef>
              <a:spcAft>
                <a:spcPts val="800"/>
              </a:spcAft>
              <a:buFont typeface="Wingdings" panose="05000000000000000000" pitchFamily="2" charset="2"/>
              <a:buChar char="Ø"/>
            </a:pP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It should include </a:t>
            </a: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all the elements </a:t>
            </a: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that are being discussed in verbal communication.</a:t>
            </a:r>
          </a:p>
          <a:p>
            <a:pPr marL="514350" marR="0" lvl="0" indent="-514350" algn="just">
              <a:lnSpc>
                <a:spcPct val="150000"/>
              </a:lnSpc>
              <a:spcBef>
                <a:spcPts val="0"/>
              </a:spcBef>
              <a:spcAft>
                <a:spcPts val="800"/>
              </a:spcAft>
              <a:buFont typeface="+mj-lt"/>
              <a:buAutoNum type="romanLcPeriod" startAt="2"/>
            </a:pP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Practitioner Focused Communication:</a:t>
            </a:r>
          </a:p>
          <a:p>
            <a:pPr marL="342900" marR="0" lvl="0" indent="-342900" algn="just">
              <a:lnSpc>
                <a:spcPct val="150000"/>
              </a:lnSpc>
              <a:spcBef>
                <a:spcPts val="0"/>
              </a:spcBef>
              <a:spcAft>
                <a:spcPts val="800"/>
              </a:spcAft>
              <a:buFont typeface="Wingdings" panose="05000000000000000000" pitchFamily="2" charset="2"/>
              <a:buChar char="Ø"/>
            </a:pP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Practitioner shall communicate effectively with other health care provider and colleagues to ensure the optimum therapy of the patient. </a:t>
            </a:r>
          </a:p>
          <a:p>
            <a:pPr marL="342900" marR="0" lvl="0" indent="-342900" algn="just">
              <a:lnSpc>
                <a:spcPct val="150000"/>
              </a:lnSpc>
              <a:spcBef>
                <a:spcPts val="0"/>
              </a:spcBef>
              <a:spcAft>
                <a:spcPts val="800"/>
              </a:spcAft>
              <a:buFont typeface="Wingdings" panose="05000000000000000000" pitchFamily="2" charset="2"/>
              <a:buChar char="Ø"/>
            </a:pP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Communication must be </a:t>
            </a: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verbal</a:t>
            </a: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non-verbal.</a:t>
            </a: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marR="0" lvl="0" indent="-342900" algn="just">
              <a:lnSpc>
                <a:spcPct val="150000"/>
              </a:lnSpc>
              <a:spcBef>
                <a:spcPts val="0"/>
              </a:spcBef>
              <a:spcAft>
                <a:spcPts val="800"/>
              </a:spcAft>
              <a:buFont typeface="Wingdings" panose="05000000000000000000" pitchFamily="2" charset="2"/>
              <a:buChar char="Ø"/>
            </a:pP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Practitioner must use </a:t>
            </a: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standard terms </a:t>
            </a: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and </a:t>
            </a: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practice vocabulary </a:t>
            </a: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whenever to communicate. </a:t>
            </a:r>
          </a:p>
          <a:p>
            <a:pPr marL="342900" marR="0" lvl="0" indent="-342900" algn="just">
              <a:lnSpc>
                <a:spcPct val="150000"/>
              </a:lnSpc>
              <a:spcBef>
                <a:spcPts val="0"/>
              </a:spcBef>
              <a:spcAft>
                <a:spcPts val="800"/>
              </a:spcAft>
              <a:buFont typeface="Wingdings" panose="05000000000000000000" pitchFamily="2" charset="2"/>
              <a:buChar char="Ø"/>
            </a:pP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Communication must be </a:t>
            </a: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concise, precise </a:t>
            </a: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and </a:t>
            </a:r>
            <a:r>
              <a:rPr lang="en-US" sz="2900" b="1" dirty="0">
                <a:effectLst/>
                <a:latin typeface="Times New Roman" panose="02020603050405020304" pitchFamily="18" charset="0"/>
                <a:ea typeface="Times New Roman" panose="02020603050405020304" pitchFamily="18" charset="0"/>
                <a:cs typeface="Times New Roman" panose="02020603050405020304" pitchFamily="18" charset="0"/>
              </a:rPr>
              <a:t>patient oriented</a:t>
            </a:r>
            <a:r>
              <a:rPr lang="en-US" sz="2900" dirty="0">
                <a:effectLst/>
                <a:latin typeface="Times New Roman" panose="02020603050405020304" pitchFamily="18" charset="0"/>
                <a:ea typeface="Times New Roman" panose="02020603050405020304" pitchFamily="18" charset="0"/>
                <a:cs typeface="Times New Roman" panose="02020603050405020304" pitchFamily="18" charset="0"/>
              </a:rPr>
              <a:t>[4]. </a:t>
            </a:r>
          </a:p>
          <a:p>
            <a:endParaRPr lang="en-US" dirty="0"/>
          </a:p>
        </p:txBody>
      </p:sp>
      <p:sp>
        <p:nvSpPr>
          <p:cNvPr id="4" name="Slide Number Placeholder 3">
            <a:extLst>
              <a:ext uri="{FF2B5EF4-FFF2-40B4-BE49-F238E27FC236}">
                <a16:creationId xmlns:a16="http://schemas.microsoft.com/office/drawing/2014/main" xmlns="" id="{19803727-E6F3-4942-A02B-5A566A0B602C}"/>
              </a:ext>
            </a:extLst>
          </p:cNvPr>
          <p:cNvSpPr>
            <a:spLocks noGrp="1"/>
          </p:cNvSpPr>
          <p:nvPr>
            <p:ph type="sldNum" sz="quarter" idx="12"/>
          </p:nvPr>
        </p:nvSpPr>
        <p:spPr/>
        <p:txBody>
          <a:bodyPr/>
          <a:lstStyle/>
          <a:p>
            <a:fld id="{20CEDC01-34F0-4140-A74C-CA9ED28EB381}" type="slidenum">
              <a:rPr lang="en-US" smtClean="0"/>
              <a:t>14</a:t>
            </a:fld>
            <a:endParaRPr lang="en-US"/>
          </a:p>
        </p:txBody>
      </p:sp>
    </p:spTree>
    <p:extLst>
      <p:ext uri="{BB962C8B-B14F-4D97-AF65-F5344CB8AC3E}">
        <p14:creationId xmlns:p14="http://schemas.microsoft.com/office/powerpoint/2010/main" val="505141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65689B-D9AA-4C8A-8389-C6B9F86CD55F}"/>
              </a:ext>
            </a:extLst>
          </p:cNvPr>
          <p:cNvSpPr>
            <a:spLocks noGrp="1"/>
          </p:cNvSpPr>
          <p:nvPr>
            <p:ph type="ctrTitle"/>
          </p:nvPr>
        </p:nvSpPr>
        <p:spPr>
          <a:xfrm>
            <a:off x="347580" y="275093"/>
            <a:ext cx="8578516" cy="658311"/>
          </a:xfrm>
        </p:spPr>
        <p:txBody>
          <a:bodyPr>
            <a:normAutofit fontScale="90000"/>
          </a:bodyPr>
          <a:lstStyle/>
          <a:p>
            <a:pPr algn="just"/>
            <a:r>
              <a:rPr lang="en-US" sz="4000" b="1" dirty="0">
                <a:latin typeface="Times New Roman" panose="02020603050405020304" pitchFamily="18" charset="0"/>
                <a:cs typeface="Times New Roman" panose="02020603050405020304" pitchFamily="18" charset="0"/>
              </a:rPr>
              <a:t>Competencies of a Clinical Pharmacist:</a:t>
            </a:r>
            <a:endParaRPr lang="en-US" sz="4000" b="1" dirty="0"/>
          </a:p>
        </p:txBody>
      </p:sp>
      <p:sp>
        <p:nvSpPr>
          <p:cNvPr id="3" name="Subtitle 2">
            <a:extLst>
              <a:ext uri="{FF2B5EF4-FFF2-40B4-BE49-F238E27FC236}">
                <a16:creationId xmlns:a16="http://schemas.microsoft.com/office/drawing/2014/main" xmlns="" id="{586F3B85-3BE8-492C-99D7-AA124D383B3C}"/>
              </a:ext>
            </a:extLst>
          </p:cNvPr>
          <p:cNvSpPr>
            <a:spLocks noGrp="1"/>
          </p:cNvSpPr>
          <p:nvPr>
            <p:ph type="subTitle" idx="1"/>
          </p:nvPr>
        </p:nvSpPr>
        <p:spPr>
          <a:xfrm>
            <a:off x="517359" y="1287379"/>
            <a:ext cx="11234374" cy="4605421"/>
          </a:xfrm>
        </p:spPr>
        <p:txBody>
          <a:bodyPr>
            <a:normAutofit/>
          </a:bodyPr>
          <a:lstStyle/>
          <a:p>
            <a:pPr marL="457200" indent="-457200" algn="just">
              <a:buFont typeface="+mj-lt"/>
              <a:buAutoNum type="arabicPeriod" startAt="5"/>
            </a:pPr>
            <a:r>
              <a:rPr lang="en-US" sz="2000" b="1" dirty="0">
                <a:latin typeface="Times New Roman" panose="02020603050405020304" pitchFamily="18" charset="0"/>
                <a:cs typeface="Times New Roman" panose="02020603050405020304" pitchFamily="18" charset="0"/>
              </a:rPr>
              <a:t>Professionalism.</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oath of a pharmacist declares a </a:t>
            </a:r>
            <a:r>
              <a:rPr lang="en-US" sz="2000" b="1" dirty="0">
                <a:latin typeface="Times New Roman" panose="02020603050405020304" pitchFamily="18" charset="0"/>
                <a:cs typeface="Times New Roman" panose="02020603050405020304" pitchFamily="18" charset="0"/>
              </a:rPr>
              <a:t>commitment to serve patients</a:t>
            </a:r>
            <a:r>
              <a:rPr lang="en-US" sz="2000" dirty="0">
                <a:latin typeface="Times New Roman" panose="02020603050405020304" pitchFamily="18" charset="0"/>
                <a:cs typeface="Times New Roman" panose="02020603050405020304" pitchFamily="18" charset="0"/>
              </a:rPr>
              <a:t>, pursue optimal health outcomes and act according to the highest moral, ethical, and legal conduct.</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Professionalism is expected of all health care providers and should be central to pharmacists’ practices over their lifetime.</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As professionals, clinical pharmacists must make it their </a:t>
            </a:r>
            <a:r>
              <a:rPr lang="en-US" sz="2000" b="1" dirty="0">
                <a:latin typeface="Times New Roman" panose="02020603050405020304" pitchFamily="18" charset="0"/>
                <a:cs typeface="Times New Roman" panose="02020603050405020304" pitchFamily="18" charset="0"/>
              </a:rPr>
              <a:t>primary obligation </a:t>
            </a:r>
            <a:r>
              <a:rPr lang="en-US" sz="2000" dirty="0">
                <a:latin typeface="Times New Roman" panose="02020603050405020304" pitchFamily="18" charset="0"/>
                <a:cs typeface="Times New Roman" panose="02020603050405020304" pitchFamily="18" charset="0"/>
              </a:rPr>
              <a:t>to establish a “fiducial” relationship with those they serve. In exchange for this “gift of trust,” they promise to work in the patient’s best interests.</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This covenantal relationship lies at the core of the clinical pharmacist’s relationship with the patient.</a:t>
            </a:r>
          </a:p>
          <a:p>
            <a:pPr marL="342900" indent="-342900"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Teaching</a:t>
            </a:r>
            <a:r>
              <a:rPr lang="en-US" sz="2000" dirty="0">
                <a:latin typeface="Times New Roman" panose="02020603050405020304" pitchFamily="18" charset="0"/>
                <a:cs typeface="Times New Roman" panose="02020603050405020304" pitchFamily="18" charset="0"/>
              </a:rPr>
              <a:t> and </a:t>
            </a:r>
            <a:r>
              <a:rPr lang="en-US" sz="2000" b="1" dirty="0">
                <a:latin typeface="Times New Roman" panose="02020603050405020304" pitchFamily="18" charset="0"/>
                <a:cs typeface="Times New Roman" panose="02020603050405020304" pitchFamily="18" charset="0"/>
              </a:rPr>
              <a:t>demonstrating professionalism </a:t>
            </a:r>
            <a:r>
              <a:rPr lang="en-US" sz="2000" dirty="0">
                <a:latin typeface="Times New Roman" panose="02020603050405020304" pitchFamily="18" charset="0"/>
                <a:cs typeface="Times New Roman" panose="02020603050405020304" pitchFamily="18" charset="0"/>
              </a:rPr>
              <a:t>are essential components of the postgraduate training competency areas, goals, and objectives.</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must serve as credible </a:t>
            </a:r>
            <a:r>
              <a:rPr lang="en-US" sz="2000" b="1" dirty="0">
                <a:latin typeface="Times New Roman" panose="02020603050405020304" pitchFamily="18" charset="0"/>
                <a:cs typeface="Times New Roman" panose="02020603050405020304" pitchFamily="18" charset="0"/>
              </a:rPr>
              <a:t>role models </a:t>
            </a:r>
            <a:r>
              <a:rPr lang="en-US" sz="2000" dirty="0">
                <a:latin typeface="Times New Roman" panose="02020603050405020304" pitchFamily="18" charset="0"/>
                <a:cs typeface="Times New Roman" panose="02020603050405020304" pitchFamily="18" charset="0"/>
              </a:rPr>
              <a:t>for students and trainees by both exhibiting and providing guidance on the values and behaviors of a professional[3].</a:t>
            </a:r>
          </a:p>
          <a:p>
            <a:endParaRPr lang="en-US" dirty="0"/>
          </a:p>
        </p:txBody>
      </p:sp>
      <p:sp>
        <p:nvSpPr>
          <p:cNvPr id="4" name="Slide Number Placeholder 3">
            <a:extLst>
              <a:ext uri="{FF2B5EF4-FFF2-40B4-BE49-F238E27FC236}">
                <a16:creationId xmlns:a16="http://schemas.microsoft.com/office/drawing/2014/main" xmlns="" id="{242ED3E5-6DCD-4D5D-B3E0-9803044120D0}"/>
              </a:ext>
            </a:extLst>
          </p:cNvPr>
          <p:cNvSpPr>
            <a:spLocks noGrp="1"/>
          </p:cNvSpPr>
          <p:nvPr>
            <p:ph type="sldNum" sz="quarter" idx="12"/>
          </p:nvPr>
        </p:nvSpPr>
        <p:spPr/>
        <p:txBody>
          <a:bodyPr/>
          <a:lstStyle/>
          <a:p>
            <a:fld id="{20CEDC01-34F0-4140-A74C-CA9ED28EB381}" type="slidenum">
              <a:rPr lang="en-US" smtClean="0"/>
              <a:t>15</a:t>
            </a:fld>
            <a:endParaRPr lang="en-US"/>
          </a:p>
        </p:txBody>
      </p:sp>
    </p:spTree>
    <p:extLst>
      <p:ext uri="{BB962C8B-B14F-4D97-AF65-F5344CB8AC3E}">
        <p14:creationId xmlns:p14="http://schemas.microsoft.com/office/powerpoint/2010/main" val="3516495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2159F5-A6AF-4EE0-9B2B-90E294A5A2B7}"/>
              </a:ext>
            </a:extLst>
          </p:cNvPr>
          <p:cNvSpPr>
            <a:spLocks noGrp="1"/>
          </p:cNvSpPr>
          <p:nvPr>
            <p:ph type="ctrTitle"/>
          </p:nvPr>
        </p:nvSpPr>
        <p:spPr>
          <a:xfrm>
            <a:off x="350995" y="304800"/>
            <a:ext cx="8811128" cy="621632"/>
          </a:xfrm>
        </p:spPr>
        <p:txBody>
          <a:bodyPr>
            <a:normAutofit/>
          </a:bodyPr>
          <a:lstStyle/>
          <a:p>
            <a:pPr algn="just"/>
            <a:r>
              <a:rPr lang="en-US" sz="3600" b="1" dirty="0">
                <a:latin typeface="Times New Roman" panose="02020603050405020304" pitchFamily="18" charset="0"/>
                <a:cs typeface="Times New Roman" panose="02020603050405020304" pitchFamily="18" charset="0"/>
              </a:rPr>
              <a:t>Competencies of a Clinical Pharmacist:</a:t>
            </a:r>
            <a:endParaRPr lang="en-US" sz="3600" b="1" dirty="0"/>
          </a:p>
        </p:txBody>
      </p:sp>
      <p:sp>
        <p:nvSpPr>
          <p:cNvPr id="3" name="Subtitle 2">
            <a:extLst>
              <a:ext uri="{FF2B5EF4-FFF2-40B4-BE49-F238E27FC236}">
                <a16:creationId xmlns:a16="http://schemas.microsoft.com/office/drawing/2014/main" xmlns="" id="{C0BDC753-3856-438B-BDE5-0973CEAA37E3}"/>
              </a:ext>
            </a:extLst>
          </p:cNvPr>
          <p:cNvSpPr>
            <a:spLocks noGrp="1"/>
          </p:cNvSpPr>
          <p:nvPr>
            <p:ph type="subTitle" idx="1"/>
          </p:nvPr>
        </p:nvSpPr>
        <p:spPr>
          <a:xfrm>
            <a:off x="490361" y="1468289"/>
            <a:ext cx="11211278" cy="4221311"/>
          </a:xfrm>
        </p:spPr>
        <p:txBody>
          <a:bodyPr>
            <a:normAutofit/>
          </a:bodyPr>
          <a:lstStyle/>
          <a:p>
            <a:pPr marL="457200" indent="-457200" algn="just">
              <a:buFont typeface="+mj-lt"/>
              <a:buAutoNum type="arabicPeriod" startAt="6"/>
            </a:pPr>
            <a:r>
              <a:rPr lang="en-US" sz="2000" b="1" dirty="0">
                <a:latin typeface="Times New Roman" panose="02020603050405020304" pitchFamily="18" charset="0"/>
                <a:cs typeface="Times New Roman" panose="02020603050405020304" pitchFamily="18" charset="0"/>
              </a:rPr>
              <a:t>Continuing professional development.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Engaging in continuing professional development (CPD) is a core competency of any professional because it reflects a commitment to excellence and an awareness of the need for lifelong learning.</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are expected to possess the skills of </a:t>
            </a:r>
            <a:r>
              <a:rPr lang="en-US" sz="2000" b="1" dirty="0">
                <a:latin typeface="Times New Roman" panose="02020603050405020304" pitchFamily="18" charset="0"/>
                <a:cs typeface="Times New Roman" panose="02020603050405020304" pitchFamily="18" charset="0"/>
              </a:rPr>
              <a:t>self-awareness</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self-assessment</a:t>
            </a:r>
            <a:r>
              <a:rPr lang="en-US" sz="2000" dirty="0">
                <a:latin typeface="Times New Roman" panose="02020603050405020304" pitchFamily="18" charset="0"/>
                <a:cs typeface="Times New Roman" panose="02020603050405020304" pitchFamily="18" charset="0"/>
              </a:rPr>
              <a:t>, and </a:t>
            </a:r>
            <a:r>
              <a:rPr lang="en-US" sz="2000" b="1" dirty="0">
                <a:latin typeface="Times New Roman" panose="02020603050405020304" pitchFamily="18" charset="0"/>
                <a:cs typeface="Times New Roman" panose="02020603050405020304" pitchFamily="18" charset="0"/>
              </a:rPr>
              <a:t>self-development.</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These skills are often acquired through the evaluation and mentorship provided during their postgraduate training and then developed further throughout their careers. </a:t>
            </a:r>
          </a:p>
          <a:p>
            <a:pPr marL="342900" marR="0" lvl="0" indent="-342900" algn="just">
              <a:lnSpc>
                <a:spcPct val="150000"/>
              </a:lnSpc>
              <a:spcBef>
                <a:spcPts val="0"/>
              </a:spcBef>
              <a:spcAft>
                <a:spcPts val="800"/>
              </a:spcAft>
              <a:buFont typeface="Wingdings" panose="05000000000000000000" pitchFamily="2" charset="2"/>
              <a:buChar char=""/>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Clinical pharmacist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shall develop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two skills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to become actively engaged in self-improvement process. </a:t>
            </a:r>
          </a:p>
          <a:p>
            <a:pPr marL="285750" marR="0" lvl="0" indent="-285750" algn="just">
              <a:lnSpc>
                <a:spcPct val="150000"/>
              </a:lnSpc>
              <a:spcBef>
                <a:spcPts val="0"/>
              </a:spcBef>
              <a:spcAft>
                <a:spcPts val="800"/>
              </a:spcAft>
              <a:buFont typeface="Wingdings" panose="05000000000000000000" pitchFamily="2" charset="2"/>
              <a:buChar char="Ø"/>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Learn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how to be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reflective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in practice to learn the most you can from every patient experience</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t>
            </a:r>
          </a:p>
          <a:p>
            <a:pPr marL="285750" marR="0" lvl="0" indent="-285750" algn="just">
              <a:lnSpc>
                <a:spcPct val="150000"/>
              </a:lnSpc>
              <a:spcBef>
                <a:spcPts val="0"/>
              </a:spcBef>
              <a:spcAft>
                <a:spcPts val="800"/>
              </a:spcAft>
              <a:buFont typeface="Wingdings" panose="05000000000000000000" pitchFamily="2" charset="2"/>
              <a:buChar char="Ø"/>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Become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proficient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presenting patient cases so you can learn from your colleagues[5].</a:t>
            </a:r>
          </a:p>
        </p:txBody>
      </p:sp>
      <p:sp>
        <p:nvSpPr>
          <p:cNvPr id="4" name="Slide Number Placeholder 3">
            <a:extLst>
              <a:ext uri="{FF2B5EF4-FFF2-40B4-BE49-F238E27FC236}">
                <a16:creationId xmlns:a16="http://schemas.microsoft.com/office/drawing/2014/main" xmlns="" id="{4A0EFEF4-5859-427D-A077-B304774BDE95}"/>
              </a:ext>
            </a:extLst>
          </p:cNvPr>
          <p:cNvSpPr>
            <a:spLocks noGrp="1"/>
          </p:cNvSpPr>
          <p:nvPr>
            <p:ph type="sldNum" sz="quarter" idx="12"/>
          </p:nvPr>
        </p:nvSpPr>
        <p:spPr/>
        <p:txBody>
          <a:bodyPr/>
          <a:lstStyle/>
          <a:p>
            <a:fld id="{20CEDC01-34F0-4140-A74C-CA9ED28EB381}" type="slidenum">
              <a:rPr lang="en-US" smtClean="0"/>
              <a:t>16</a:t>
            </a:fld>
            <a:endParaRPr lang="en-US"/>
          </a:p>
        </p:txBody>
      </p:sp>
    </p:spTree>
    <p:extLst>
      <p:ext uri="{BB962C8B-B14F-4D97-AF65-F5344CB8AC3E}">
        <p14:creationId xmlns:p14="http://schemas.microsoft.com/office/powerpoint/2010/main" val="3834211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E37ED1-A386-4467-A0D8-A09B9E95DF02}"/>
              </a:ext>
            </a:extLst>
          </p:cNvPr>
          <p:cNvSpPr>
            <a:spLocks noGrp="1"/>
          </p:cNvSpPr>
          <p:nvPr>
            <p:ph type="ctrTitle"/>
          </p:nvPr>
        </p:nvSpPr>
        <p:spPr>
          <a:xfrm>
            <a:off x="371495" y="316090"/>
            <a:ext cx="8734927" cy="595192"/>
          </a:xfrm>
        </p:spPr>
        <p:txBody>
          <a:bodyPr>
            <a:normAutofit fontScale="90000"/>
          </a:bodyPr>
          <a:lstStyle/>
          <a:p>
            <a:pPr algn="just"/>
            <a:r>
              <a:rPr lang="en-US" sz="4000" b="1" dirty="0">
                <a:latin typeface="Times New Roman" panose="02020603050405020304" pitchFamily="18" charset="0"/>
                <a:cs typeface="Times New Roman" panose="02020603050405020304" pitchFamily="18" charset="0"/>
              </a:rPr>
              <a:t>Competencies of a Clinical Pharmacist:</a:t>
            </a:r>
            <a:endParaRPr lang="en-US" sz="4000" b="1" dirty="0"/>
          </a:p>
        </p:txBody>
      </p:sp>
      <p:sp>
        <p:nvSpPr>
          <p:cNvPr id="3" name="Subtitle 2">
            <a:extLst>
              <a:ext uri="{FF2B5EF4-FFF2-40B4-BE49-F238E27FC236}">
                <a16:creationId xmlns:a16="http://schemas.microsoft.com/office/drawing/2014/main" xmlns="" id="{4F8DA1DD-8B77-49D6-9D67-BBDC7FA7575D}"/>
              </a:ext>
            </a:extLst>
          </p:cNvPr>
          <p:cNvSpPr>
            <a:spLocks noGrp="1"/>
          </p:cNvSpPr>
          <p:nvPr>
            <p:ph type="subTitle" idx="1"/>
          </p:nvPr>
        </p:nvSpPr>
        <p:spPr>
          <a:xfrm>
            <a:off x="1524000" y="1335505"/>
            <a:ext cx="9144000" cy="3922295"/>
          </a:xfrm>
        </p:spPr>
        <p:txBody>
          <a:bodyPr/>
          <a:lstStyle/>
          <a:p>
            <a:pPr marL="457200" indent="-457200" algn="just">
              <a:buFont typeface="+mj-lt"/>
              <a:buAutoNum type="arabicPeriod" startAt="6"/>
            </a:pPr>
            <a:r>
              <a:rPr lang="en-US" sz="2400" b="1" dirty="0">
                <a:latin typeface="Times New Roman" panose="02020603050405020304" pitchFamily="18" charset="0"/>
                <a:cs typeface="Times New Roman" panose="02020603050405020304" pitchFamily="18" charset="0"/>
              </a:rPr>
              <a:t>Continuing professional development.  </a:t>
            </a:r>
          </a:p>
          <a:p>
            <a:pPr marL="342900" indent="-342900" algn="jus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Skills to promote reflexive learning</a:t>
            </a:r>
          </a:p>
          <a:p>
            <a:pPr algn="just"/>
            <a:endParaRPr lang="en-US" sz="2000" dirty="0">
              <a:latin typeface="Times New Roman" panose="02020603050405020304" pitchFamily="18" charset="0"/>
              <a:cs typeface="Times New Roman" panose="02020603050405020304" pitchFamily="18" charset="0"/>
            </a:endParaRPr>
          </a:p>
          <a:p>
            <a:endParaRPr lang="en-US" dirty="0"/>
          </a:p>
        </p:txBody>
      </p:sp>
      <p:graphicFrame>
        <p:nvGraphicFramePr>
          <p:cNvPr id="5" name="Diagram 4">
            <a:extLst>
              <a:ext uri="{FF2B5EF4-FFF2-40B4-BE49-F238E27FC236}">
                <a16:creationId xmlns:a16="http://schemas.microsoft.com/office/drawing/2014/main" xmlns="" id="{4BBADFC8-C4FF-4D01-9686-A15C9F96BCB5}"/>
              </a:ext>
            </a:extLst>
          </p:cNvPr>
          <p:cNvGraphicFramePr/>
          <p:nvPr>
            <p:extLst>
              <p:ext uri="{D42A27DB-BD31-4B8C-83A1-F6EECF244321}">
                <p14:modId xmlns:p14="http://schemas.microsoft.com/office/powerpoint/2010/main" val="366877610"/>
              </p:ext>
            </p:extLst>
          </p:nvPr>
        </p:nvGraphicFramePr>
        <p:xfrm>
          <a:off x="371495" y="2310063"/>
          <a:ext cx="11357661" cy="4379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xmlns="" id="{1D5D770D-802A-47D0-AA36-ABB236DC6712}"/>
              </a:ext>
            </a:extLst>
          </p:cNvPr>
          <p:cNvSpPr>
            <a:spLocks noGrp="1"/>
          </p:cNvSpPr>
          <p:nvPr>
            <p:ph type="sldNum" sz="quarter" idx="12"/>
          </p:nvPr>
        </p:nvSpPr>
        <p:spPr/>
        <p:txBody>
          <a:bodyPr/>
          <a:lstStyle/>
          <a:p>
            <a:fld id="{20CEDC01-34F0-4140-A74C-CA9ED28EB381}" type="slidenum">
              <a:rPr lang="en-US" smtClean="0"/>
              <a:t>17</a:t>
            </a:fld>
            <a:endParaRPr lang="en-US"/>
          </a:p>
        </p:txBody>
      </p:sp>
    </p:spTree>
    <p:extLst>
      <p:ext uri="{BB962C8B-B14F-4D97-AF65-F5344CB8AC3E}">
        <p14:creationId xmlns:p14="http://schemas.microsoft.com/office/powerpoint/2010/main" val="3253638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336A5C-7DE8-4A34-A2EE-A09FA0290062}"/>
              </a:ext>
            </a:extLst>
          </p:cNvPr>
          <p:cNvSpPr>
            <a:spLocks noGrp="1"/>
          </p:cNvSpPr>
          <p:nvPr>
            <p:ph type="ctrTitle"/>
          </p:nvPr>
        </p:nvSpPr>
        <p:spPr>
          <a:xfrm>
            <a:off x="474728" y="284301"/>
            <a:ext cx="6521116" cy="577516"/>
          </a:xfrm>
        </p:spPr>
        <p:txBody>
          <a:bodyPr>
            <a:noAutofit/>
          </a:bodyPr>
          <a:lstStyle/>
          <a:p>
            <a:pPr algn="just"/>
            <a:r>
              <a:rPr lang="en-US" sz="3600" b="1" dirty="0">
                <a:latin typeface="Times New Roman" panose="02020603050405020304" pitchFamily="18" charset="0"/>
                <a:cs typeface="Times New Roman" panose="02020603050405020304" pitchFamily="18" charset="0"/>
              </a:rPr>
              <a:t>Role of Clinical Pharmacist:</a:t>
            </a:r>
          </a:p>
        </p:txBody>
      </p:sp>
      <p:sp>
        <p:nvSpPr>
          <p:cNvPr id="3" name="Subtitle 2">
            <a:extLst>
              <a:ext uri="{FF2B5EF4-FFF2-40B4-BE49-F238E27FC236}">
                <a16:creationId xmlns:a16="http://schemas.microsoft.com/office/drawing/2014/main" xmlns="" id="{71595B44-9910-4809-89C9-51ADD9686B90}"/>
              </a:ext>
            </a:extLst>
          </p:cNvPr>
          <p:cNvSpPr>
            <a:spLocks noGrp="1"/>
          </p:cNvSpPr>
          <p:nvPr>
            <p:ph type="subTitle" idx="1"/>
          </p:nvPr>
        </p:nvSpPr>
        <p:spPr>
          <a:xfrm>
            <a:off x="553453" y="1155032"/>
            <a:ext cx="11165305" cy="5029200"/>
          </a:xfrm>
        </p:spPr>
        <p:txBody>
          <a:bodyPr/>
          <a:lstStyle/>
          <a:p>
            <a:pPr marL="457200" indent="-457200" algn="just">
              <a:buFont typeface="+mj-lt"/>
              <a:buAutoNum type="arabicPeriod"/>
            </a:pPr>
            <a:r>
              <a:rPr lang="en-US" sz="2000" b="1" dirty="0">
                <a:latin typeface="Times New Roman" panose="02020603050405020304" pitchFamily="18" charset="0"/>
                <a:cs typeface="Times New Roman" panose="02020603050405020304" pitchFamily="18" charset="0"/>
              </a:rPr>
              <a:t>Patient Medication History: </a:t>
            </a:r>
          </a:p>
          <a:p>
            <a:pPr algn="just"/>
            <a:r>
              <a:rPr lang="en-US" sz="2000" dirty="0">
                <a:latin typeface="Times New Roman" panose="02020603050405020304" pitchFamily="18" charset="0"/>
                <a:cs typeface="Times New Roman" panose="02020603050405020304" pitchFamily="18" charset="0"/>
              </a:rPr>
              <a:t>It involves gathering and recording of information regarding past and present medications used by the patient through interview and reviewing of past medical records.</a:t>
            </a:r>
          </a:p>
          <a:p>
            <a:endParaRPr lang="en-US" dirty="0"/>
          </a:p>
        </p:txBody>
      </p:sp>
      <p:graphicFrame>
        <p:nvGraphicFramePr>
          <p:cNvPr id="4" name="Table 4">
            <a:extLst>
              <a:ext uri="{FF2B5EF4-FFF2-40B4-BE49-F238E27FC236}">
                <a16:creationId xmlns:a16="http://schemas.microsoft.com/office/drawing/2014/main" xmlns="" id="{B5E96884-D9FE-4D67-89DC-225055CB35F6}"/>
              </a:ext>
            </a:extLst>
          </p:cNvPr>
          <p:cNvGraphicFramePr>
            <a:graphicFrameLocks noGrp="1"/>
          </p:cNvGraphicFramePr>
          <p:nvPr>
            <p:extLst>
              <p:ext uri="{D42A27DB-BD31-4B8C-83A1-F6EECF244321}">
                <p14:modId xmlns:p14="http://schemas.microsoft.com/office/powerpoint/2010/main" val="1398328398"/>
              </p:ext>
            </p:extLst>
          </p:nvPr>
        </p:nvGraphicFramePr>
        <p:xfrm>
          <a:off x="756355" y="2362468"/>
          <a:ext cx="10679289" cy="3821764"/>
        </p:xfrm>
        <a:graphic>
          <a:graphicData uri="http://schemas.openxmlformats.org/drawingml/2006/table">
            <a:tbl>
              <a:tblPr firstRow="1" bandRow="1">
                <a:tableStyleId>{5C22544A-7EE6-4342-B048-85BDC9FD1C3A}</a:tableStyleId>
              </a:tblPr>
              <a:tblGrid>
                <a:gridCol w="3152785">
                  <a:extLst>
                    <a:ext uri="{9D8B030D-6E8A-4147-A177-3AD203B41FA5}">
                      <a16:colId xmlns:a16="http://schemas.microsoft.com/office/drawing/2014/main" xmlns="" val="755153450"/>
                    </a:ext>
                  </a:extLst>
                </a:gridCol>
                <a:gridCol w="2573229">
                  <a:extLst>
                    <a:ext uri="{9D8B030D-6E8A-4147-A177-3AD203B41FA5}">
                      <a16:colId xmlns:a16="http://schemas.microsoft.com/office/drawing/2014/main" xmlns="" val="1848073322"/>
                    </a:ext>
                  </a:extLst>
                </a:gridCol>
                <a:gridCol w="4953275">
                  <a:extLst>
                    <a:ext uri="{9D8B030D-6E8A-4147-A177-3AD203B41FA5}">
                      <a16:colId xmlns:a16="http://schemas.microsoft.com/office/drawing/2014/main" xmlns="" val="2373250041"/>
                    </a:ext>
                  </a:extLst>
                </a:gridCol>
              </a:tblGrid>
              <a:tr h="454379">
                <a:tc>
                  <a:txBody>
                    <a:bodyPr/>
                    <a:lstStyle/>
                    <a:p>
                      <a:pPr algn="just"/>
                      <a:r>
                        <a:rPr lang="en-US" sz="1800" dirty="0">
                          <a:latin typeface="Times New Roman" panose="02020603050405020304" pitchFamily="18" charset="0"/>
                          <a:cs typeface="Times New Roman" panose="02020603050405020304" pitchFamily="18" charset="0"/>
                        </a:rPr>
                        <a:t>Stage</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Objective</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Procedure</a:t>
                      </a:r>
                    </a:p>
                  </a:txBody>
                  <a:tcPr>
                    <a:cell3D prstMaterial="dkEdge">
                      <a:bevel prst="cross"/>
                      <a:lightRig rig="flood" dir="t"/>
                    </a:cell3D>
                  </a:tcPr>
                </a:tc>
                <a:extLst>
                  <a:ext uri="{0D108BD9-81ED-4DB2-BD59-A6C34878D82A}">
                    <a16:rowId xmlns:a16="http://schemas.microsoft.com/office/drawing/2014/main" xmlns="" val="495370970"/>
                  </a:ext>
                </a:extLst>
              </a:tr>
              <a:tr h="1792619">
                <a:tc>
                  <a:txBody>
                    <a:bodyPr/>
                    <a:lstStyle/>
                    <a:p>
                      <a:pPr algn="just"/>
                      <a:r>
                        <a:rPr lang="en-US" sz="1800" dirty="0">
                          <a:latin typeface="Times New Roman" panose="02020603050405020304" pitchFamily="18" charset="0"/>
                          <a:cs typeface="Times New Roman" panose="02020603050405020304" pitchFamily="18" charset="0"/>
                        </a:rPr>
                        <a:t>Before  taking medication history </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Create rapport     (Gaining patient’s     confidence)</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Step 1: Confirm the patient’s identity. </a:t>
                      </a:r>
                    </a:p>
                    <a:p>
                      <a:pPr algn="just"/>
                      <a:r>
                        <a:rPr lang="en-US" sz="1800" dirty="0">
                          <a:latin typeface="Times New Roman" panose="02020603050405020304" pitchFamily="18" charset="0"/>
                          <a:cs typeface="Times New Roman" panose="02020603050405020304" pitchFamily="18" charset="0"/>
                        </a:rPr>
                        <a:t>Step 2: Pay regards.  </a:t>
                      </a:r>
                    </a:p>
                    <a:p>
                      <a:pPr algn="just"/>
                      <a:r>
                        <a:rPr lang="en-US" sz="1800" dirty="0">
                          <a:latin typeface="Times New Roman" panose="02020603050405020304" pitchFamily="18" charset="0"/>
                          <a:cs typeface="Times New Roman" panose="02020603050405020304" pitchFamily="18" charset="0"/>
                        </a:rPr>
                        <a:t>Step 3: Self introduction (Name, position). </a:t>
                      </a:r>
                    </a:p>
                    <a:p>
                      <a:pPr algn="just"/>
                      <a:r>
                        <a:rPr lang="en-US" sz="1800" dirty="0">
                          <a:latin typeface="Times New Roman" panose="02020603050405020304" pitchFamily="18" charset="0"/>
                          <a:cs typeface="Times New Roman" panose="02020603050405020304" pitchFamily="18" charset="0"/>
                        </a:rPr>
                        <a:t>Step 4: Reason of visit and time required. </a:t>
                      </a:r>
                    </a:p>
                    <a:p>
                      <a:pPr algn="just"/>
                      <a:r>
                        <a:rPr lang="en-US" sz="1800" dirty="0">
                          <a:latin typeface="Times New Roman" panose="02020603050405020304" pitchFamily="18" charset="0"/>
                          <a:cs typeface="Times New Roman" panose="02020603050405020304" pitchFamily="18" charset="0"/>
                        </a:rPr>
                        <a:t>Step 5: Start taking medication history of the patient.</a:t>
                      </a:r>
                    </a:p>
                  </a:txBody>
                  <a:tcPr>
                    <a:cell3D prstMaterial="dkEdge">
                      <a:bevel prst="cross"/>
                      <a:lightRig rig="flood" dir="t"/>
                    </a:cell3D>
                  </a:tcPr>
                </a:tc>
                <a:extLst>
                  <a:ext uri="{0D108BD9-81ED-4DB2-BD59-A6C34878D82A}">
                    <a16:rowId xmlns:a16="http://schemas.microsoft.com/office/drawing/2014/main" xmlns="" val="974458700"/>
                  </a:ext>
                </a:extLst>
              </a:tr>
              <a:tr h="454379">
                <a:tc>
                  <a:txBody>
                    <a:bodyPr/>
                    <a:lstStyle/>
                    <a:p>
                      <a:pPr algn="just"/>
                      <a:r>
                        <a:rPr lang="en-US" sz="1800" dirty="0">
                          <a:latin typeface="Times New Roman" panose="02020603050405020304" pitchFamily="18" charset="0"/>
                          <a:cs typeface="Times New Roman" panose="02020603050405020304" pitchFamily="18" charset="0"/>
                        </a:rPr>
                        <a:t>During history taking </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Gather information </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Step 6: Ask question with respect to form format. </a:t>
                      </a:r>
                    </a:p>
                  </a:txBody>
                  <a:tcPr>
                    <a:cell3D prstMaterial="dkEdge">
                      <a:bevel prst="cross"/>
                      <a:lightRig rig="flood" dir="t"/>
                    </a:cell3D>
                  </a:tcPr>
                </a:tc>
                <a:extLst>
                  <a:ext uri="{0D108BD9-81ED-4DB2-BD59-A6C34878D82A}">
                    <a16:rowId xmlns:a16="http://schemas.microsoft.com/office/drawing/2014/main" xmlns="" val="1289636850"/>
                  </a:ext>
                </a:extLst>
              </a:tr>
              <a:tr h="1120387">
                <a:tc>
                  <a:txBody>
                    <a:bodyPr/>
                    <a:lstStyle/>
                    <a:p>
                      <a:pPr algn="just"/>
                      <a:r>
                        <a:rPr lang="en-US" sz="1800" dirty="0">
                          <a:latin typeface="Times New Roman" panose="02020603050405020304" pitchFamily="18" charset="0"/>
                          <a:cs typeface="Times New Roman" panose="02020603050405020304" pitchFamily="18" charset="0"/>
                        </a:rPr>
                        <a:t>After history taking </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Documentation &amp; analysis </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Step 7: Express gratitude </a:t>
                      </a:r>
                    </a:p>
                    <a:p>
                      <a:pPr algn="just"/>
                      <a:r>
                        <a:rPr lang="en-US" sz="1800" dirty="0">
                          <a:latin typeface="Times New Roman" panose="02020603050405020304" pitchFamily="18" charset="0"/>
                          <a:cs typeface="Times New Roman" panose="02020603050405020304" pitchFamily="18" charset="0"/>
                        </a:rPr>
                        <a:t>Step 8: Collect and review past medical record.  </a:t>
                      </a:r>
                    </a:p>
                    <a:p>
                      <a:pPr algn="just"/>
                      <a:r>
                        <a:rPr lang="en-US" sz="1800" dirty="0">
                          <a:latin typeface="Times New Roman" panose="02020603050405020304" pitchFamily="18" charset="0"/>
                          <a:cs typeface="Times New Roman" panose="02020603050405020304" pitchFamily="18" charset="0"/>
                        </a:rPr>
                        <a:t>Step 9: Document essential data.</a:t>
                      </a:r>
                    </a:p>
                  </a:txBody>
                  <a:tcPr>
                    <a:cell3D prstMaterial="dkEdge">
                      <a:bevel prst="cross"/>
                      <a:lightRig rig="flood" dir="t"/>
                    </a:cell3D>
                  </a:tcPr>
                </a:tc>
                <a:extLst>
                  <a:ext uri="{0D108BD9-81ED-4DB2-BD59-A6C34878D82A}">
                    <a16:rowId xmlns:a16="http://schemas.microsoft.com/office/drawing/2014/main" xmlns="" val="2051675494"/>
                  </a:ext>
                </a:extLst>
              </a:tr>
            </a:tbl>
          </a:graphicData>
        </a:graphic>
      </p:graphicFrame>
      <p:sp>
        <p:nvSpPr>
          <p:cNvPr id="5" name="Slide Number Placeholder 4">
            <a:extLst>
              <a:ext uri="{FF2B5EF4-FFF2-40B4-BE49-F238E27FC236}">
                <a16:creationId xmlns:a16="http://schemas.microsoft.com/office/drawing/2014/main" xmlns="" id="{E4BEE690-0AF9-4DA3-A363-B2018EC30618}"/>
              </a:ext>
            </a:extLst>
          </p:cNvPr>
          <p:cNvSpPr>
            <a:spLocks noGrp="1"/>
          </p:cNvSpPr>
          <p:nvPr>
            <p:ph type="sldNum" sz="quarter" idx="12"/>
          </p:nvPr>
        </p:nvSpPr>
        <p:spPr/>
        <p:txBody>
          <a:bodyPr/>
          <a:lstStyle/>
          <a:p>
            <a:fld id="{20CEDC01-34F0-4140-A74C-CA9ED28EB381}" type="slidenum">
              <a:rPr lang="en-US" smtClean="0"/>
              <a:t>18</a:t>
            </a:fld>
            <a:endParaRPr lang="en-US"/>
          </a:p>
        </p:txBody>
      </p:sp>
    </p:spTree>
    <p:extLst>
      <p:ext uri="{BB962C8B-B14F-4D97-AF65-F5344CB8AC3E}">
        <p14:creationId xmlns:p14="http://schemas.microsoft.com/office/powerpoint/2010/main" val="289189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E9BE66-45C8-4DB9-8267-4551A5D7CACC}"/>
              </a:ext>
            </a:extLst>
          </p:cNvPr>
          <p:cNvSpPr>
            <a:spLocks noGrp="1"/>
          </p:cNvSpPr>
          <p:nvPr>
            <p:ph type="ctrTitle"/>
          </p:nvPr>
        </p:nvSpPr>
        <p:spPr>
          <a:xfrm>
            <a:off x="442050" y="383822"/>
            <a:ext cx="6104021" cy="614800"/>
          </a:xfrm>
        </p:spPr>
        <p:txBody>
          <a:bodyPr>
            <a:normAutofit fontScale="90000"/>
          </a:bodyPr>
          <a:lstStyle/>
          <a:p>
            <a:pPr algn="just"/>
            <a:r>
              <a:rPr lang="en-US" sz="4000" b="1" dirty="0">
                <a:latin typeface="Times New Roman" panose="02020603050405020304" pitchFamily="18" charset="0"/>
                <a:cs typeface="Times New Roman" panose="02020603050405020304" pitchFamily="18" charset="0"/>
              </a:rPr>
              <a:t>Role of Clinical Pharmacist:</a:t>
            </a:r>
            <a:endParaRPr lang="en-US" sz="4000" b="1" dirty="0"/>
          </a:p>
        </p:txBody>
      </p:sp>
      <p:sp>
        <p:nvSpPr>
          <p:cNvPr id="3" name="Subtitle 2">
            <a:extLst>
              <a:ext uri="{FF2B5EF4-FFF2-40B4-BE49-F238E27FC236}">
                <a16:creationId xmlns:a16="http://schemas.microsoft.com/office/drawing/2014/main" xmlns="" id="{72C3FE36-7CF3-404B-8E57-5BCA010F6C4D}"/>
              </a:ext>
            </a:extLst>
          </p:cNvPr>
          <p:cNvSpPr>
            <a:spLocks noGrp="1"/>
          </p:cNvSpPr>
          <p:nvPr>
            <p:ph type="subTitle" idx="1"/>
          </p:nvPr>
        </p:nvSpPr>
        <p:spPr>
          <a:xfrm>
            <a:off x="591551" y="1203157"/>
            <a:ext cx="11008895" cy="5271021"/>
          </a:xfrm>
        </p:spPr>
        <p:txBody>
          <a:bodyPr/>
          <a:lstStyle/>
          <a:p>
            <a:pPr marL="457200" indent="-457200" algn="just">
              <a:buFont typeface="+mj-lt"/>
              <a:buAutoNum type="arabicPeriod" startAt="2"/>
            </a:pPr>
            <a:r>
              <a:rPr lang="en-US" sz="2000" b="1" dirty="0">
                <a:latin typeface="Times New Roman" panose="02020603050405020304" pitchFamily="18" charset="0"/>
                <a:cs typeface="Times New Roman" panose="02020603050405020304" pitchFamily="18" charset="0"/>
              </a:rPr>
              <a:t>Profile Patient Review: </a:t>
            </a:r>
          </a:p>
          <a:p>
            <a:pPr algn="just"/>
            <a:r>
              <a:rPr lang="en-US" sz="2000" dirty="0">
                <a:latin typeface="Times New Roman" panose="02020603050405020304" pitchFamily="18" charset="0"/>
                <a:cs typeface="Times New Roman" panose="02020603050405020304" pitchFamily="18" charset="0"/>
              </a:rPr>
              <a:t>It involves evaluation of patient and its medical chart by the clinical pharmacist. It is often considered that medication review is a clinical activity; however, it is not unless conducted along with the patients. Patient involvement is mandatory for the provision of pharmaceutical care.</a:t>
            </a:r>
          </a:p>
          <a:p>
            <a:r>
              <a:rPr lang="en-US" sz="2000" b="1" dirty="0">
                <a:latin typeface="Times New Roman" panose="02020603050405020304" pitchFamily="18" charset="0"/>
                <a:cs typeface="Times New Roman" panose="02020603050405020304" pitchFamily="18" charset="0"/>
              </a:rPr>
              <a:t>Table Objective and methodology for patient profile review</a:t>
            </a:r>
          </a:p>
        </p:txBody>
      </p:sp>
      <p:graphicFrame>
        <p:nvGraphicFramePr>
          <p:cNvPr id="4" name="Table 4">
            <a:extLst>
              <a:ext uri="{FF2B5EF4-FFF2-40B4-BE49-F238E27FC236}">
                <a16:creationId xmlns:a16="http://schemas.microsoft.com/office/drawing/2014/main" xmlns="" id="{D7EDDBB1-6242-480F-9D6D-BD280633B343}"/>
              </a:ext>
            </a:extLst>
          </p:cNvPr>
          <p:cNvGraphicFramePr>
            <a:graphicFrameLocks noGrp="1"/>
          </p:cNvGraphicFramePr>
          <p:nvPr>
            <p:extLst>
              <p:ext uri="{D42A27DB-BD31-4B8C-83A1-F6EECF244321}">
                <p14:modId xmlns:p14="http://schemas.microsoft.com/office/powerpoint/2010/main" val="3951034736"/>
              </p:ext>
            </p:extLst>
          </p:nvPr>
        </p:nvGraphicFramePr>
        <p:xfrm>
          <a:off x="591551" y="2971527"/>
          <a:ext cx="10744200" cy="3369112"/>
        </p:xfrm>
        <a:graphic>
          <a:graphicData uri="http://schemas.openxmlformats.org/drawingml/2006/table">
            <a:tbl>
              <a:tblPr firstRow="1" bandRow="1">
                <a:tableStyleId>{5C22544A-7EE6-4342-B048-85BDC9FD1C3A}</a:tableStyleId>
              </a:tblPr>
              <a:tblGrid>
                <a:gridCol w="1213186">
                  <a:extLst>
                    <a:ext uri="{9D8B030D-6E8A-4147-A177-3AD203B41FA5}">
                      <a16:colId xmlns:a16="http://schemas.microsoft.com/office/drawing/2014/main" xmlns="" val="413283974"/>
                    </a:ext>
                  </a:extLst>
                </a:gridCol>
                <a:gridCol w="2370221">
                  <a:extLst>
                    <a:ext uri="{9D8B030D-6E8A-4147-A177-3AD203B41FA5}">
                      <a16:colId xmlns:a16="http://schemas.microsoft.com/office/drawing/2014/main" xmlns="" val="1153381344"/>
                    </a:ext>
                  </a:extLst>
                </a:gridCol>
                <a:gridCol w="7160793">
                  <a:extLst>
                    <a:ext uri="{9D8B030D-6E8A-4147-A177-3AD203B41FA5}">
                      <a16:colId xmlns:a16="http://schemas.microsoft.com/office/drawing/2014/main" xmlns="" val="1242090823"/>
                    </a:ext>
                  </a:extLst>
                </a:gridCol>
              </a:tblGrid>
              <a:tr h="426248">
                <a:tc>
                  <a:txBody>
                    <a:bodyPr/>
                    <a:lstStyle/>
                    <a:p>
                      <a:pPr algn="just"/>
                      <a:r>
                        <a:rPr lang="en-US" sz="1800" dirty="0">
                          <a:latin typeface="Times New Roman" panose="02020603050405020304" pitchFamily="18" charset="0"/>
                          <a:cs typeface="Times New Roman" panose="02020603050405020304" pitchFamily="18" charset="0"/>
                        </a:rPr>
                        <a:t>Stage</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Review</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Objective</a:t>
                      </a:r>
                    </a:p>
                  </a:txBody>
                  <a:tcPr>
                    <a:cell3D prstMaterial="dkEdge">
                      <a:bevel prst="cross"/>
                      <a:lightRig rig="flood" dir="t"/>
                    </a:cell3D>
                  </a:tcPr>
                </a:tc>
                <a:extLst>
                  <a:ext uri="{0D108BD9-81ED-4DB2-BD59-A6C34878D82A}">
                    <a16:rowId xmlns:a16="http://schemas.microsoft.com/office/drawing/2014/main" xmlns="" val="3768575739"/>
                  </a:ext>
                </a:extLst>
              </a:tr>
              <a:tr h="735716">
                <a:tc>
                  <a:txBody>
                    <a:bodyPr/>
                    <a:lstStyle/>
                    <a:p>
                      <a:pPr algn="just"/>
                      <a:r>
                        <a:rPr lang="en-US" sz="1800" dirty="0">
                          <a:latin typeface="Times New Roman" panose="02020603050405020304" pitchFamily="18" charset="0"/>
                          <a:cs typeface="Times New Roman" panose="02020603050405020304" pitchFamily="18" charset="0"/>
                        </a:rPr>
                        <a:t>1</a:t>
                      </a:r>
                      <a:r>
                        <a:rPr lang="en-US" sz="1800" baseline="30000" dirty="0">
                          <a:latin typeface="Times New Roman" panose="02020603050405020304" pitchFamily="18" charset="0"/>
                          <a:cs typeface="Times New Roman" panose="02020603050405020304" pitchFamily="18" charset="0"/>
                        </a:rPr>
                        <a:t>st</a:t>
                      </a:r>
                      <a:r>
                        <a:rPr lang="en-US" sz="1800" dirty="0">
                          <a:latin typeface="Times New Roman" panose="02020603050405020304" pitchFamily="18" charset="0"/>
                          <a:cs typeface="Times New Roman" panose="02020603050405020304" pitchFamily="18" charset="0"/>
                        </a:rPr>
                        <a:t> step</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Patient history review</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To check patient medical history, present condition, allergies and past medications.</a:t>
                      </a:r>
                    </a:p>
                  </a:txBody>
                  <a:tcPr>
                    <a:cell3D prstMaterial="dkEdge">
                      <a:bevel prst="cross"/>
                      <a:lightRig rig="flood" dir="t"/>
                    </a:cell3D>
                  </a:tcPr>
                </a:tc>
                <a:extLst>
                  <a:ext uri="{0D108BD9-81ED-4DB2-BD59-A6C34878D82A}">
                    <a16:rowId xmlns:a16="http://schemas.microsoft.com/office/drawing/2014/main" xmlns="" val="910672641"/>
                  </a:ext>
                </a:extLst>
              </a:tr>
              <a:tr h="735716">
                <a:tc>
                  <a:txBody>
                    <a:bodyPr/>
                    <a:lstStyle/>
                    <a:p>
                      <a:pPr algn="just"/>
                      <a:r>
                        <a:rPr lang="en-US" sz="1800" dirty="0">
                          <a:latin typeface="Times New Roman" panose="02020603050405020304" pitchFamily="18" charset="0"/>
                          <a:cs typeface="Times New Roman" panose="02020603050405020304" pitchFamily="18" charset="0"/>
                        </a:rPr>
                        <a:t>2</a:t>
                      </a:r>
                      <a:r>
                        <a:rPr lang="en-US" sz="1800" baseline="30000" dirty="0">
                          <a:latin typeface="Times New Roman" panose="02020603050405020304" pitchFamily="18" charset="0"/>
                          <a:cs typeface="Times New Roman" panose="02020603050405020304" pitchFamily="18" charset="0"/>
                        </a:rPr>
                        <a:t>nd</a:t>
                      </a:r>
                      <a:r>
                        <a:rPr lang="en-US" sz="1800" dirty="0">
                          <a:latin typeface="Times New Roman" panose="02020603050405020304" pitchFamily="18" charset="0"/>
                          <a:cs typeface="Times New Roman" panose="02020603050405020304" pitchFamily="18" charset="0"/>
                        </a:rPr>
                        <a:t> step</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Medication review </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To evaluate medication in terms of prescribing error and clinical outcome</a:t>
                      </a:r>
                    </a:p>
                  </a:txBody>
                  <a:tcPr>
                    <a:cell3D prstMaterial="dkEdge">
                      <a:bevel prst="cross"/>
                      <a:lightRig rig="flood" dir="t"/>
                    </a:cell3D>
                  </a:tcPr>
                </a:tc>
                <a:extLst>
                  <a:ext uri="{0D108BD9-81ED-4DB2-BD59-A6C34878D82A}">
                    <a16:rowId xmlns:a16="http://schemas.microsoft.com/office/drawing/2014/main" xmlns="" val="1066045878"/>
                  </a:ext>
                </a:extLst>
              </a:tr>
              <a:tr h="735716">
                <a:tc>
                  <a:txBody>
                    <a:bodyPr/>
                    <a:lstStyle/>
                    <a:p>
                      <a:pPr algn="just"/>
                      <a:r>
                        <a:rPr lang="en-US" sz="1800" dirty="0">
                          <a:latin typeface="Times New Roman" panose="02020603050405020304" pitchFamily="18" charset="0"/>
                          <a:cs typeface="Times New Roman" panose="02020603050405020304" pitchFamily="18" charset="0"/>
                        </a:rPr>
                        <a:t>3</a:t>
                      </a:r>
                      <a:r>
                        <a:rPr lang="en-US" sz="1800" baseline="30000" dirty="0">
                          <a:latin typeface="Times New Roman" panose="02020603050405020304" pitchFamily="18" charset="0"/>
                          <a:cs typeface="Times New Roman" panose="02020603050405020304" pitchFamily="18" charset="0"/>
                        </a:rPr>
                        <a:t>rd</a:t>
                      </a:r>
                      <a:r>
                        <a:rPr lang="en-US" sz="1800" dirty="0">
                          <a:latin typeface="Times New Roman" panose="02020603050405020304" pitchFamily="18" charset="0"/>
                          <a:cs typeface="Times New Roman" panose="02020603050405020304" pitchFamily="18" charset="0"/>
                        </a:rPr>
                        <a:t> step</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Laboratory test review </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To recommend lab test to monitor drug toxicity. To correlates abnormal lab test result with drug prescribed</a:t>
                      </a:r>
                    </a:p>
                  </a:txBody>
                  <a:tcPr>
                    <a:cell3D prstMaterial="dkEdge">
                      <a:bevel prst="cross"/>
                      <a:lightRig rig="flood" dir="t"/>
                    </a:cell3D>
                  </a:tcPr>
                </a:tc>
                <a:extLst>
                  <a:ext uri="{0D108BD9-81ED-4DB2-BD59-A6C34878D82A}">
                    <a16:rowId xmlns:a16="http://schemas.microsoft.com/office/drawing/2014/main" xmlns="" val="3431771987"/>
                  </a:ext>
                </a:extLst>
              </a:tr>
              <a:tr h="735716">
                <a:tc>
                  <a:txBody>
                    <a:bodyPr/>
                    <a:lstStyle/>
                    <a:p>
                      <a:pPr algn="just"/>
                      <a:r>
                        <a:rPr lang="en-US" sz="1800" dirty="0">
                          <a:latin typeface="Times New Roman" panose="02020603050405020304" pitchFamily="18" charset="0"/>
                          <a:cs typeface="Times New Roman" panose="02020603050405020304" pitchFamily="18" charset="0"/>
                        </a:rPr>
                        <a:t>4</a:t>
                      </a:r>
                      <a:r>
                        <a:rPr lang="en-US" sz="1800" baseline="30000" dirty="0">
                          <a:latin typeface="Times New Roman" panose="02020603050405020304" pitchFamily="18" charset="0"/>
                          <a:cs typeface="Times New Roman" panose="02020603050405020304" pitchFamily="18" charset="0"/>
                        </a:rPr>
                        <a:t>th</a:t>
                      </a:r>
                      <a:r>
                        <a:rPr lang="en-US" sz="1800" dirty="0">
                          <a:latin typeface="Times New Roman" panose="02020603050405020304" pitchFamily="18" charset="0"/>
                          <a:cs typeface="Times New Roman" panose="02020603050405020304" pitchFamily="18" charset="0"/>
                        </a:rPr>
                        <a:t> step</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Nursing chart review </a:t>
                      </a:r>
                    </a:p>
                  </a:txBody>
                  <a:tcPr>
                    <a:cell3D prstMaterial="dkEdge">
                      <a:bevel prst="cross"/>
                      <a:lightRig rig="flood" dir="t"/>
                    </a:cell3D>
                  </a:tcPr>
                </a:tc>
                <a:tc>
                  <a:txBody>
                    <a:bodyPr/>
                    <a:lstStyle/>
                    <a:p>
                      <a:pPr algn="just"/>
                      <a:r>
                        <a:rPr lang="en-US" sz="1800" dirty="0">
                          <a:latin typeface="Times New Roman" panose="02020603050405020304" pitchFamily="18" charset="0"/>
                          <a:cs typeface="Times New Roman" panose="02020603050405020304" pitchFamily="18" charset="0"/>
                        </a:rPr>
                        <a:t>To check whether the drug prescribed is administered at right time, way and dose. </a:t>
                      </a:r>
                    </a:p>
                  </a:txBody>
                  <a:tcPr>
                    <a:cell3D prstMaterial="dkEdge">
                      <a:bevel prst="cross"/>
                      <a:lightRig rig="flood" dir="t"/>
                    </a:cell3D>
                  </a:tcPr>
                </a:tc>
                <a:extLst>
                  <a:ext uri="{0D108BD9-81ED-4DB2-BD59-A6C34878D82A}">
                    <a16:rowId xmlns:a16="http://schemas.microsoft.com/office/drawing/2014/main" xmlns="" val="3868851348"/>
                  </a:ext>
                </a:extLst>
              </a:tr>
            </a:tbl>
          </a:graphicData>
        </a:graphic>
      </p:graphicFrame>
      <p:sp>
        <p:nvSpPr>
          <p:cNvPr id="5" name="Slide Number Placeholder 4">
            <a:extLst>
              <a:ext uri="{FF2B5EF4-FFF2-40B4-BE49-F238E27FC236}">
                <a16:creationId xmlns:a16="http://schemas.microsoft.com/office/drawing/2014/main" xmlns="" id="{5B50BA51-4D2A-4231-9262-B43EBBBB5CC0}"/>
              </a:ext>
            </a:extLst>
          </p:cNvPr>
          <p:cNvSpPr>
            <a:spLocks noGrp="1"/>
          </p:cNvSpPr>
          <p:nvPr>
            <p:ph type="sldNum" sz="quarter" idx="12"/>
          </p:nvPr>
        </p:nvSpPr>
        <p:spPr/>
        <p:txBody>
          <a:bodyPr/>
          <a:lstStyle/>
          <a:p>
            <a:fld id="{20CEDC01-34F0-4140-A74C-CA9ED28EB381}" type="slidenum">
              <a:rPr lang="en-US" smtClean="0"/>
              <a:t>19</a:t>
            </a:fld>
            <a:endParaRPr lang="en-US"/>
          </a:p>
        </p:txBody>
      </p:sp>
    </p:spTree>
    <p:extLst>
      <p:ext uri="{BB962C8B-B14F-4D97-AF65-F5344CB8AC3E}">
        <p14:creationId xmlns:p14="http://schemas.microsoft.com/office/powerpoint/2010/main" val="4252162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069FCA-31A8-43BE-8B71-150D23BB5618}"/>
              </a:ext>
            </a:extLst>
          </p:cNvPr>
          <p:cNvSpPr>
            <a:spLocks noGrp="1"/>
          </p:cNvSpPr>
          <p:nvPr>
            <p:ph type="ctrTitle"/>
          </p:nvPr>
        </p:nvSpPr>
        <p:spPr>
          <a:xfrm>
            <a:off x="293511" y="184329"/>
            <a:ext cx="4041422" cy="786516"/>
          </a:xfrm>
        </p:spPr>
        <p:txBody>
          <a:bodyPr>
            <a:normAutofit/>
          </a:bodyPr>
          <a:lstStyle/>
          <a:p>
            <a:pPr algn="just"/>
            <a:r>
              <a:rPr lang="en-US" sz="4000" b="1" dirty="0">
                <a:latin typeface="Times New Roman" panose="02020603050405020304" pitchFamily="18" charset="0"/>
                <a:cs typeface="Times New Roman" panose="02020603050405020304" pitchFamily="18" charset="0"/>
              </a:rPr>
              <a:t>Definition:</a:t>
            </a:r>
          </a:p>
        </p:txBody>
      </p:sp>
      <p:sp>
        <p:nvSpPr>
          <p:cNvPr id="3" name="Subtitle 2">
            <a:extLst>
              <a:ext uri="{FF2B5EF4-FFF2-40B4-BE49-F238E27FC236}">
                <a16:creationId xmlns:a16="http://schemas.microsoft.com/office/drawing/2014/main" xmlns="" id="{7A9FEB4C-E91A-4631-A3A5-860B5B4CC4AC}"/>
              </a:ext>
            </a:extLst>
          </p:cNvPr>
          <p:cNvSpPr>
            <a:spLocks noGrp="1"/>
          </p:cNvSpPr>
          <p:nvPr>
            <p:ph type="subTitle" idx="1"/>
          </p:nvPr>
        </p:nvSpPr>
        <p:spPr>
          <a:xfrm>
            <a:off x="505326" y="1167063"/>
            <a:ext cx="11213432" cy="5390147"/>
          </a:xfrm>
        </p:spPr>
        <p:txBody>
          <a:bodyPr>
            <a:noAutofit/>
          </a:bodyPr>
          <a:lstStyle/>
          <a:p>
            <a:pPr algn="just">
              <a:lnSpc>
                <a:spcPct val="100000"/>
              </a:lnSpc>
            </a:pPr>
            <a:r>
              <a:rPr lang="en-US" sz="2000" b="1" dirty="0">
                <a:latin typeface="Times New Roman" panose="02020603050405020304" pitchFamily="18" charset="0"/>
                <a:cs typeface="Times New Roman" panose="02020603050405020304" pitchFamily="18" charset="0"/>
              </a:rPr>
              <a:t>Clinical Pharmacy:</a:t>
            </a:r>
          </a:p>
          <a:p>
            <a:pPr marL="342900" indent="-342900" algn="just">
              <a:lnSpc>
                <a:spcPct val="1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pharmacy is relatively a new discipline in pharmacy practice in which emphasis is transferred from product oriented to patient oriented practice.</a:t>
            </a:r>
          </a:p>
          <a:p>
            <a:pPr marL="342900" indent="-342900" algn="just">
              <a:lnSpc>
                <a:spcPct val="1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However definition of clinical pharmacy and clinical pharmacy practice has not been universally standardized. </a:t>
            </a:r>
          </a:p>
          <a:p>
            <a:pPr marL="342900" indent="-342900" algn="just">
              <a:lnSpc>
                <a:spcPct val="10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American College Of Clinical Pharmacy (ACCP) defined Clinical pharmacy/ clinical pharmacy practice as:</a:t>
            </a:r>
          </a:p>
          <a:p>
            <a:pPr marL="342900" indent="-342900" algn="just">
              <a:lnSpc>
                <a:spcPct val="100000"/>
              </a:lnSpc>
              <a:buFont typeface="Wingdings" panose="05000000000000000000" pitchFamily="2" charset="2"/>
              <a:buChar char="q"/>
            </a:pPr>
            <a:r>
              <a:rPr lang="en-US" sz="2000" b="1" dirty="0">
                <a:latin typeface="Times New Roman" panose="02020603050405020304" pitchFamily="18" charset="0"/>
                <a:cs typeface="Times New Roman" panose="02020603050405020304" pitchFamily="18" charset="0"/>
              </a:rPr>
              <a:t>Clinical pharmacy </a:t>
            </a:r>
            <a:r>
              <a:rPr lang="en-US" sz="2000" dirty="0">
                <a:latin typeface="Times New Roman" panose="02020603050405020304" pitchFamily="18" charset="0"/>
                <a:cs typeface="Times New Roman" panose="02020603050405020304" pitchFamily="18" charset="0"/>
              </a:rPr>
              <a:t>is a health science discipline in which pharmacist provide patient care that optimize medication therapy and promote health, wellness and disease prevention.</a:t>
            </a:r>
          </a:p>
          <a:p>
            <a:pPr marL="342900" indent="-342900" algn="just">
              <a:lnSpc>
                <a:spcPct val="10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Clinical pharmacy/ clinical pharmacy practice can also be defined as:</a:t>
            </a:r>
          </a:p>
          <a:p>
            <a:pPr marL="342900" indent="-342900" algn="just">
              <a:lnSpc>
                <a:spcPct val="100000"/>
              </a:lnSpc>
              <a:buFont typeface="Wingdings" panose="05000000000000000000" pitchFamily="2" charset="2"/>
              <a:buChar char="q"/>
            </a:pPr>
            <a:r>
              <a:rPr lang="en-US" sz="2000" b="1" dirty="0">
                <a:latin typeface="Times New Roman" panose="02020603050405020304" pitchFamily="18" charset="0"/>
                <a:cs typeface="Times New Roman" panose="02020603050405020304" pitchFamily="18" charset="0"/>
              </a:rPr>
              <a:t>A specialized pharmacy practice </a:t>
            </a:r>
            <a:r>
              <a:rPr lang="en-US" sz="2000" dirty="0">
                <a:latin typeface="Times New Roman" panose="02020603050405020304" pitchFamily="18" charset="0"/>
                <a:cs typeface="Times New Roman" panose="02020603050405020304" pitchFamily="18" charset="0"/>
              </a:rPr>
              <a:t>which involves in providing </a:t>
            </a:r>
            <a:r>
              <a:rPr lang="en-US" sz="2000" b="1" dirty="0">
                <a:latin typeface="Times New Roman" panose="02020603050405020304" pitchFamily="18" charset="0"/>
                <a:cs typeface="Times New Roman" panose="02020603050405020304" pitchFamily="18" charset="0"/>
              </a:rPr>
              <a:t>pharmaceutical care </a:t>
            </a:r>
            <a:r>
              <a:rPr lang="en-US" sz="2000" dirty="0">
                <a:latin typeface="Times New Roman" panose="02020603050405020304" pitchFamily="18" charset="0"/>
                <a:cs typeface="Times New Roman" panose="02020603050405020304" pitchFamily="18" charset="0"/>
              </a:rPr>
              <a:t>through patient medication history, patient profile review, adverse drug management, drug information management and discharge patient counseling.</a:t>
            </a:r>
          </a:p>
        </p:txBody>
      </p:sp>
      <p:sp>
        <p:nvSpPr>
          <p:cNvPr id="4" name="Slide Number Placeholder 3">
            <a:extLst>
              <a:ext uri="{FF2B5EF4-FFF2-40B4-BE49-F238E27FC236}">
                <a16:creationId xmlns:a16="http://schemas.microsoft.com/office/drawing/2014/main" xmlns="" id="{2A5D00D4-81FE-4634-93DD-67DB0D91E35E}"/>
              </a:ext>
            </a:extLst>
          </p:cNvPr>
          <p:cNvSpPr>
            <a:spLocks noGrp="1"/>
          </p:cNvSpPr>
          <p:nvPr>
            <p:ph type="sldNum" sz="quarter" idx="12"/>
          </p:nvPr>
        </p:nvSpPr>
        <p:spPr/>
        <p:txBody>
          <a:bodyPr/>
          <a:lstStyle/>
          <a:p>
            <a:fld id="{20CEDC01-34F0-4140-A74C-CA9ED28EB381}" type="slidenum">
              <a:rPr lang="en-US" smtClean="0"/>
              <a:t>2</a:t>
            </a:fld>
            <a:endParaRPr lang="en-US"/>
          </a:p>
        </p:txBody>
      </p:sp>
    </p:spTree>
    <p:extLst>
      <p:ext uri="{BB962C8B-B14F-4D97-AF65-F5344CB8AC3E}">
        <p14:creationId xmlns:p14="http://schemas.microsoft.com/office/powerpoint/2010/main" val="2788150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7D4E9-0FE9-4721-99B0-4D2F7BB7401B}"/>
              </a:ext>
            </a:extLst>
          </p:cNvPr>
          <p:cNvSpPr>
            <a:spLocks noGrp="1"/>
          </p:cNvSpPr>
          <p:nvPr>
            <p:ph type="ctrTitle"/>
          </p:nvPr>
        </p:nvSpPr>
        <p:spPr>
          <a:xfrm>
            <a:off x="426304" y="407891"/>
            <a:ext cx="6284495" cy="586121"/>
          </a:xfrm>
        </p:spPr>
        <p:txBody>
          <a:bodyPr>
            <a:noAutofit/>
          </a:bodyPr>
          <a:lstStyle/>
          <a:p>
            <a:pPr algn="just"/>
            <a:r>
              <a:rPr lang="en-US" sz="3600" b="1" dirty="0">
                <a:latin typeface="Times New Roman" panose="02020603050405020304" pitchFamily="18" charset="0"/>
                <a:cs typeface="Times New Roman" panose="02020603050405020304" pitchFamily="18" charset="0"/>
              </a:rPr>
              <a:t>Role of clinical pharmacist:</a:t>
            </a:r>
            <a:endParaRPr lang="en-US" sz="3600" b="1" dirty="0"/>
          </a:p>
        </p:txBody>
      </p:sp>
      <p:sp>
        <p:nvSpPr>
          <p:cNvPr id="3" name="Subtitle 2">
            <a:extLst>
              <a:ext uri="{FF2B5EF4-FFF2-40B4-BE49-F238E27FC236}">
                <a16:creationId xmlns:a16="http://schemas.microsoft.com/office/drawing/2014/main" xmlns="" id="{0CDAA586-F029-46EA-AC0F-4CF59737D99C}"/>
              </a:ext>
            </a:extLst>
          </p:cNvPr>
          <p:cNvSpPr>
            <a:spLocks noGrp="1"/>
          </p:cNvSpPr>
          <p:nvPr>
            <p:ph type="subTitle" idx="1"/>
          </p:nvPr>
        </p:nvSpPr>
        <p:spPr>
          <a:xfrm>
            <a:off x="866274" y="1588169"/>
            <a:ext cx="10738704" cy="2317788"/>
          </a:xfrm>
        </p:spPr>
        <p:txBody>
          <a:bodyPr>
            <a:normAutofit/>
          </a:bodyPr>
          <a:lstStyle/>
          <a:p>
            <a:pPr marL="457200" indent="-457200" algn="just">
              <a:buFont typeface="+mj-lt"/>
              <a:buAutoNum type="arabicPeriod" startAt="3"/>
            </a:pPr>
            <a:r>
              <a:rPr lang="en-US" sz="2000" b="1" dirty="0">
                <a:latin typeface="Times New Roman" panose="02020603050405020304" pitchFamily="18" charset="0"/>
                <a:cs typeface="Times New Roman" panose="02020603050405020304" pitchFamily="18" charset="0"/>
              </a:rPr>
              <a:t>Adverse Drug Reaction Management:</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It involves prevention, detection, management and documentation (reporting) of Adverse Drug Reactions (ADRs).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 carries out adverse drug reactions (ADRs) management through patient counseling, profile patient review and patient medication history.</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ADRs treatment is mainly a concern of physicians.</a:t>
            </a:r>
          </a:p>
        </p:txBody>
      </p:sp>
      <p:sp>
        <p:nvSpPr>
          <p:cNvPr id="4" name="Slide Number Placeholder 3">
            <a:extLst>
              <a:ext uri="{FF2B5EF4-FFF2-40B4-BE49-F238E27FC236}">
                <a16:creationId xmlns:a16="http://schemas.microsoft.com/office/drawing/2014/main" xmlns="" id="{C25A7BD5-2052-4535-82DC-08A5C6EF944E}"/>
              </a:ext>
            </a:extLst>
          </p:cNvPr>
          <p:cNvSpPr>
            <a:spLocks noGrp="1"/>
          </p:cNvSpPr>
          <p:nvPr>
            <p:ph type="sldNum" sz="quarter" idx="12"/>
          </p:nvPr>
        </p:nvSpPr>
        <p:spPr/>
        <p:txBody>
          <a:bodyPr/>
          <a:lstStyle/>
          <a:p>
            <a:fld id="{20CEDC01-34F0-4140-A74C-CA9ED28EB381}" type="slidenum">
              <a:rPr lang="en-US" smtClean="0"/>
              <a:t>20</a:t>
            </a:fld>
            <a:endParaRPr lang="en-US"/>
          </a:p>
        </p:txBody>
      </p:sp>
    </p:spTree>
    <p:extLst>
      <p:ext uri="{BB962C8B-B14F-4D97-AF65-F5344CB8AC3E}">
        <p14:creationId xmlns:p14="http://schemas.microsoft.com/office/powerpoint/2010/main" val="2584315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CCEFED-EA7F-4370-B7F3-D833B22F556A}"/>
              </a:ext>
            </a:extLst>
          </p:cNvPr>
          <p:cNvSpPr>
            <a:spLocks noGrp="1"/>
          </p:cNvSpPr>
          <p:nvPr>
            <p:ph type="ctrTitle"/>
          </p:nvPr>
        </p:nvSpPr>
        <p:spPr>
          <a:xfrm>
            <a:off x="401794" y="291297"/>
            <a:ext cx="6188242" cy="685800"/>
          </a:xfrm>
        </p:spPr>
        <p:txBody>
          <a:bodyPr>
            <a:normAutofit/>
          </a:bodyPr>
          <a:lstStyle/>
          <a:p>
            <a:pPr algn="just"/>
            <a:r>
              <a:rPr lang="en-US" sz="3600" b="1" dirty="0">
                <a:latin typeface="Times New Roman" panose="02020603050405020304" pitchFamily="18" charset="0"/>
                <a:cs typeface="Times New Roman" panose="02020603050405020304" pitchFamily="18" charset="0"/>
              </a:rPr>
              <a:t>Role of Clinical Pharmacist:</a:t>
            </a:r>
            <a:endParaRPr lang="en-US" sz="3600" b="1" dirty="0"/>
          </a:p>
        </p:txBody>
      </p:sp>
      <p:sp>
        <p:nvSpPr>
          <p:cNvPr id="3" name="Subtitle 2">
            <a:extLst>
              <a:ext uri="{FF2B5EF4-FFF2-40B4-BE49-F238E27FC236}">
                <a16:creationId xmlns:a16="http://schemas.microsoft.com/office/drawing/2014/main" xmlns="" id="{790375C7-461E-420E-91C9-7F2F80D3305C}"/>
              </a:ext>
            </a:extLst>
          </p:cNvPr>
          <p:cNvSpPr>
            <a:spLocks noGrp="1"/>
          </p:cNvSpPr>
          <p:nvPr>
            <p:ph type="subTitle" idx="1"/>
          </p:nvPr>
        </p:nvSpPr>
        <p:spPr>
          <a:xfrm>
            <a:off x="445168" y="1251284"/>
            <a:ext cx="11169317" cy="5125453"/>
          </a:xfrm>
        </p:spPr>
        <p:txBody>
          <a:bodyPr>
            <a:normAutofit/>
          </a:bodyPr>
          <a:lstStyle/>
          <a:p>
            <a:pPr marL="457200" indent="-457200" algn="just">
              <a:buFont typeface="+mj-lt"/>
              <a:buAutoNum type="arabicPeriod" startAt="3"/>
            </a:pPr>
            <a:r>
              <a:rPr lang="en-US" sz="2000" b="1" dirty="0">
                <a:latin typeface="Times New Roman" panose="02020603050405020304" pitchFamily="18" charset="0"/>
                <a:cs typeface="Times New Roman" panose="02020603050405020304" pitchFamily="18" charset="0"/>
              </a:rPr>
              <a:t>Adverse drug reaction management:</a:t>
            </a:r>
          </a:p>
        </p:txBody>
      </p:sp>
      <p:graphicFrame>
        <p:nvGraphicFramePr>
          <p:cNvPr id="4" name="Table 4">
            <a:extLst>
              <a:ext uri="{FF2B5EF4-FFF2-40B4-BE49-F238E27FC236}">
                <a16:creationId xmlns:a16="http://schemas.microsoft.com/office/drawing/2014/main" xmlns="" id="{75CF6177-3C1C-4BC7-94DC-3CD0B3DB3D3F}"/>
              </a:ext>
            </a:extLst>
          </p:cNvPr>
          <p:cNvGraphicFramePr>
            <a:graphicFrameLocks noGrp="1"/>
          </p:cNvGraphicFramePr>
          <p:nvPr>
            <p:extLst>
              <p:ext uri="{D42A27DB-BD31-4B8C-83A1-F6EECF244321}">
                <p14:modId xmlns:p14="http://schemas.microsoft.com/office/powerpoint/2010/main" val="3449085562"/>
              </p:ext>
            </p:extLst>
          </p:nvPr>
        </p:nvGraphicFramePr>
        <p:xfrm>
          <a:off x="650002" y="1686769"/>
          <a:ext cx="10891996" cy="4609676"/>
        </p:xfrm>
        <a:graphic>
          <a:graphicData uri="http://schemas.openxmlformats.org/drawingml/2006/table">
            <a:tbl>
              <a:tblPr firstRow="1" bandRow="1">
                <a:tableStyleId>{5C22544A-7EE6-4342-B048-85BDC9FD1C3A}</a:tableStyleId>
              </a:tblPr>
              <a:tblGrid>
                <a:gridCol w="3313939">
                  <a:extLst>
                    <a:ext uri="{9D8B030D-6E8A-4147-A177-3AD203B41FA5}">
                      <a16:colId xmlns:a16="http://schemas.microsoft.com/office/drawing/2014/main" xmlns="" val="356287821"/>
                    </a:ext>
                  </a:extLst>
                </a:gridCol>
                <a:gridCol w="2748508">
                  <a:extLst>
                    <a:ext uri="{9D8B030D-6E8A-4147-A177-3AD203B41FA5}">
                      <a16:colId xmlns:a16="http://schemas.microsoft.com/office/drawing/2014/main" xmlns="" val="3240609218"/>
                    </a:ext>
                  </a:extLst>
                </a:gridCol>
                <a:gridCol w="1843245">
                  <a:extLst>
                    <a:ext uri="{9D8B030D-6E8A-4147-A177-3AD203B41FA5}">
                      <a16:colId xmlns:a16="http://schemas.microsoft.com/office/drawing/2014/main" xmlns="" val="1605340570"/>
                    </a:ext>
                  </a:extLst>
                </a:gridCol>
                <a:gridCol w="2986304">
                  <a:extLst>
                    <a:ext uri="{9D8B030D-6E8A-4147-A177-3AD203B41FA5}">
                      <a16:colId xmlns:a16="http://schemas.microsoft.com/office/drawing/2014/main" xmlns="" val="103435945"/>
                    </a:ext>
                  </a:extLst>
                </a:gridCol>
              </a:tblGrid>
              <a:tr h="607484">
                <a:tc>
                  <a:txBody>
                    <a:bodyPr/>
                    <a:lstStyle/>
                    <a:p>
                      <a:pPr algn="just"/>
                      <a:r>
                        <a:rPr lang="en-US" dirty="0">
                          <a:latin typeface="Times New Roman" panose="02020603050405020304" pitchFamily="18" charset="0"/>
                          <a:cs typeface="Times New Roman" panose="02020603050405020304" pitchFamily="18" charset="0"/>
                        </a:rPr>
                        <a:t>Prevention of ADRs</a:t>
                      </a:r>
                    </a:p>
                  </a:txBody>
                  <a:tcPr>
                    <a:cell3D prstMaterial="dkEdge">
                      <a:bevel prst="cross"/>
                      <a:lightRig rig="flood" dir="t"/>
                    </a:cell3D>
                  </a:tcPr>
                </a:tc>
                <a:tc>
                  <a:txBody>
                    <a:bodyPr/>
                    <a:lstStyle/>
                    <a:p>
                      <a:pPr algn="just"/>
                      <a:r>
                        <a:rPr lang="en-US" dirty="0">
                          <a:latin typeface="Times New Roman" panose="02020603050405020304" pitchFamily="18" charset="0"/>
                          <a:cs typeface="Times New Roman" panose="02020603050405020304" pitchFamily="18" charset="0"/>
                        </a:rPr>
                        <a:t>Detection of ADRs</a:t>
                      </a:r>
                    </a:p>
                  </a:txBody>
                  <a:tcPr>
                    <a:cell3D prstMaterial="dkEdge">
                      <a:bevel prst="cross"/>
                      <a:lightRig rig="flood" dir="t"/>
                    </a:cell3D>
                  </a:tcPr>
                </a:tc>
                <a:tc>
                  <a:txBody>
                    <a:bodyPr/>
                    <a:lstStyle/>
                    <a:p>
                      <a:pPr algn="just"/>
                      <a:r>
                        <a:rPr lang="en-US" dirty="0">
                          <a:latin typeface="Times New Roman" panose="02020603050405020304" pitchFamily="18" charset="0"/>
                          <a:cs typeface="Times New Roman" panose="02020603050405020304" pitchFamily="18" charset="0"/>
                        </a:rPr>
                        <a:t>Treatment of ADRs</a:t>
                      </a:r>
                    </a:p>
                  </a:txBody>
                  <a:tcPr>
                    <a:cell3D prstMaterial="dkEdge">
                      <a:bevel prst="cross"/>
                      <a:lightRig rig="flood" dir="t"/>
                    </a:cell3D>
                  </a:tcPr>
                </a:tc>
                <a:tc>
                  <a:txBody>
                    <a:bodyPr/>
                    <a:lstStyle/>
                    <a:p>
                      <a:pPr algn="just"/>
                      <a:r>
                        <a:rPr lang="en-US" dirty="0">
                          <a:latin typeface="Times New Roman" panose="02020603050405020304" pitchFamily="18" charset="0"/>
                          <a:cs typeface="Times New Roman" panose="02020603050405020304" pitchFamily="18" charset="0"/>
                        </a:rPr>
                        <a:t>Reporting of ADRs</a:t>
                      </a:r>
                    </a:p>
                  </a:txBody>
                  <a:tcPr>
                    <a:cell3D prstMaterial="dkEdge">
                      <a:bevel prst="cross"/>
                      <a:lightRig rig="flood" dir="t"/>
                    </a:cell3D>
                  </a:tcPr>
                </a:tc>
                <a:extLst>
                  <a:ext uri="{0D108BD9-81ED-4DB2-BD59-A6C34878D82A}">
                    <a16:rowId xmlns:a16="http://schemas.microsoft.com/office/drawing/2014/main" xmlns="" val="316932268"/>
                  </a:ext>
                </a:extLst>
              </a:tr>
              <a:tr h="3969596">
                <a:tc>
                  <a:txBody>
                    <a:bodyPr/>
                    <a:lstStyle/>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Clinical pharmacist play vital role in prevention of ADRs through </a:t>
                      </a:r>
                      <a:r>
                        <a:rPr lang="en-US" b="1" dirty="0">
                          <a:latin typeface="Times New Roman" panose="02020603050405020304" pitchFamily="18" charset="0"/>
                          <a:cs typeface="Times New Roman" panose="02020603050405020304" pitchFamily="18" charset="0"/>
                        </a:rPr>
                        <a:t>history taking, monitoring and counseling.</a:t>
                      </a:r>
                    </a:p>
                    <a:p>
                      <a:pPr marL="285750" indent="-285750" algn="just">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History taking</a:t>
                      </a:r>
                      <a:r>
                        <a:rPr lang="en-US" dirty="0">
                          <a:latin typeface="Times New Roman" panose="02020603050405020304" pitchFamily="18" charset="0"/>
                          <a:cs typeface="Times New Roman" panose="02020603050405020304" pitchFamily="18" charset="0"/>
                        </a:rPr>
                        <a:t> can reveals potential allergies, symptoms, suspected drugs etc.</a:t>
                      </a:r>
                    </a:p>
                    <a:p>
                      <a:pPr marL="285750" indent="-285750" algn="just">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Monitoring</a:t>
                      </a:r>
                      <a:r>
                        <a:rPr lang="en-US" dirty="0">
                          <a:latin typeface="Times New Roman" panose="02020603050405020304" pitchFamily="18" charset="0"/>
                          <a:cs typeface="Times New Roman" panose="02020603050405020304" pitchFamily="18" charset="0"/>
                        </a:rPr>
                        <a:t> of ADRs is carried out through lab review and clinical review.</a:t>
                      </a:r>
                    </a:p>
                    <a:p>
                      <a:pPr marL="285750" indent="-285750" algn="just">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Counseling</a:t>
                      </a:r>
                      <a:r>
                        <a:rPr lang="en-US" dirty="0">
                          <a:latin typeface="Times New Roman" panose="02020603050405020304" pitchFamily="18" charset="0"/>
                          <a:cs typeface="Times New Roman" panose="02020603050405020304" pitchFamily="18" charset="0"/>
                        </a:rPr>
                        <a:t> could help to increase compliance, avoid drug interaction, and polypharmacy practice. </a:t>
                      </a:r>
                    </a:p>
                  </a:txBody>
                  <a:tcPr>
                    <a:cell3D prstMaterial="dkEdge">
                      <a:bevel prst="cross"/>
                      <a:lightRig rig="flood" dir="t"/>
                    </a:cell3D>
                  </a:tcPr>
                </a:tc>
                <a:tc>
                  <a:txBody>
                    <a:bodyPr/>
                    <a:lstStyle/>
                    <a:p>
                      <a:pPr marL="285750" indent="-285750" algn="just">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Detection</a:t>
                      </a:r>
                      <a:r>
                        <a:rPr lang="en-US" dirty="0">
                          <a:latin typeface="Times New Roman" panose="02020603050405020304" pitchFamily="18" charset="0"/>
                          <a:cs typeface="Times New Roman" panose="02020603050405020304" pitchFamily="18" charset="0"/>
                        </a:rPr>
                        <a:t> or identification of ADRs is challenging especially when co-morbid exist.</a:t>
                      </a:r>
                    </a:p>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Number of </a:t>
                      </a:r>
                      <a:r>
                        <a:rPr lang="en-US" b="1" dirty="0">
                          <a:latin typeface="Times New Roman" panose="02020603050405020304" pitchFamily="18" charset="0"/>
                          <a:cs typeface="Times New Roman" panose="02020603050405020304" pitchFamily="18" charset="0"/>
                        </a:rPr>
                        <a:t>protocols</a:t>
                      </a:r>
                      <a:r>
                        <a:rPr lang="en-US" dirty="0">
                          <a:latin typeface="Times New Roman" panose="02020603050405020304" pitchFamily="18" charset="0"/>
                          <a:cs typeface="Times New Roman" panose="02020603050405020304" pitchFamily="18" charset="0"/>
                        </a:rPr>
                        <a:t> had being suggested for ADR identifications.</a:t>
                      </a:r>
                    </a:p>
                    <a:p>
                      <a:pPr marL="285750" indent="-285750" algn="just">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Examples</a:t>
                      </a:r>
                      <a:r>
                        <a:rPr lang="en-US" dirty="0">
                          <a:latin typeface="Times New Roman" panose="02020603050405020304" pitchFamily="18" charset="0"/>
                          <a:cs typeface="Times New Roman" panose="02020603050405020304" pitchFamily="18" charset="0"/>
                        </a:rPr>
                        <a:t> of such protocols are: WHO, </a:t>
                      </a:r>
                      <a:r>
                        <a:rPr lang="en-US" dirty="0" err="1">
                          <a:latin typeface="Times New Roman" panose="02020603050405020304" pitchFamily="18" charset="0"/>
                          <a:cs typeface="Times New Roman" panose="02020603050405020304" pitchFamily="18" charset="0"/>
                        </a:rPr>
                        <a:t>Narangos</a:t>
                      </a:r>
                      <a:r>
                        <a:rPr lang="en-US" dirty="0">
                          <a:latin typeface="Times New Roman" panose="02020603050405020304" pitchFamily="18" charset="0"/>
                          <a:cs typeface="Times New Roman" panose="02020603050405020304" pitchFamily="18" charset="0"/>
                        </a:rPr>
                        <a:t>, European ABO system etc.</a:t>
                      </a:r>
                    </a:p>
                  </a:txBody>
                  <a:tcPr>
                    <a:cell3D prstMaterial="dkEdge">
                      <a:bevel prst="cross"/>
                      <a:lightRig rig="flood" dir="t"/>
                    </a:cell3D>
                  </a:tcPr>
                </a:tc>
                <a:tc>
                  <a:txBody>
                    <a:bodyPr/>
                    <a:lstStyle/>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The role of clinical pharmacist in treatment of ADRs is very </a:t>
                      </a:r>
                      <a:r>
                        <a:rPr lang="en-US" b="1" dirty="0">
                          <a:latin typeface="Times New Roman" panose="02020603050405020304" pitchFamily="18" charset="0"/>
                          <a:cs typeface="Times New Roman" panose="02020603050405020304" pitchFamily="18" charset="0"/>
                        </a:rPr>
                        <a:t>limited</a:t>
                      </a:r>
                      <a:r>
                        <a:rPr lang="en-US" dirty="0">
                          <a:latin typeface="Times New Roman" panose="02020603050405020304" pitchFamily="18" charset="0"/>
                          <a:cs typeface="Times New Roman" panose="02020603050405020304" pitchFamily="18" charset="0"/>
                        </a:rPr>
                        <a:t>.</a:t>
                      </a:r>
                    </a:p>
                  </a:txBody>
                  <a:tcPr>
                    <a:cell3D prstMaterial="dkEdge">
                      <a:bevel prst="cross"/>
                      <a:lightRig rig="flood" dir="t"/>
                    </a:cell3D>
                  </a:tcPr>
                </a:tc>
                <a:tc>
                  <a:txBody>
                    <a:bodyPr/>
                    <a:lstStyle/>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ADRs are reported to related agencies such as FDA, CSM, etc.</a:t>
                      </a:r>
                    </a:p>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The report should comprise of </a:t>
                      </a:r>
                      <a:r>
                        <a:rPr lang="en-US" b="1" dirty="0">
                          <a:latin typeface="Times New Roman" panose="02020603050405020304" pitchFamily="18" charset="0"/>
                          <a:cs typeface="Times New Roman" panose="02020603050405020304" pitchFamily="18" charset="0"/>
                        </a:rPr>
                        <a:t>name</a:t>
                      </a:r>
                      <a:r>
                        <a:rPr lang="en-US" dirty="0">
                          <a:latin typeface="Times New Roman" panose="02020603050405020304" pitchFamily="18" charset="0"/>
                          <a:cs typeface="Times New Roman" panose="02020603050405020304" pitchFamily="18" charset="0"/>
                        </a:rPr>
                        <a:t> of the reporter, an </a:t>
                      </a:r>
                      <a:r>
                        <a:rPr lang="en-US" b="1" dirty="0">
                          <a:latin typeface="Times New Roman" panose="02020603050405020304" pitchFamily="18" charset="0"/>
                          <a:cs typeface="Times New Roman" panose="02020603050405020304" pitchFamily="18" charset="0"/>
                        </a:rPr>
                        <a:t>adverse</a:t>
                      </a:r>
                      <a:r>
                        <a:rPr lang="en-US" dirty="0">
                          <a:latin typeface="Times New Roman" panose="02020603050405020304" pitchFamily="18" charset="0"/>
                          <a:cs typeface="Times New Roman" panose="02020603050405020304" pitchFamily="18" charset="0"/>
                        </a:rPr>
                        <a:t> event, an identifiable </a:t>
                      </a:r>
                      <a:r>
                        <a:rPr lang="en-US" b="1" dirty="0">
                          <a:latin typeface="Times New Roman" panose="02020603050405020304" pitchFamily="18" charset="0"/>
                          <a:cs typeface="Times New Roman" panose="02020603050405020304" pitchFamily="18" charset="0"/>
                        </a:rPr>
                        <a:t>patient</a:t>
                      </a:r>
                      <a:r>
                        <a:rPr lang="en-US" dirty="0">
                          <a:latin typeface="Times New Roman" panose="02020603050405020304" pitchFamily="18" charset="0"/>
                          <a:cs typeface="Times New Roman" panose="02020603050405020304" pitchFamily="18" charset="0"/>
                        </a:rPr>
                        <a:t> and a suspect </a:t>
                      </a:r>
                      <a:r>
                        <a:rPr lang="en-US" b="1" dirty="0">
                          <a:latin typeface="Times New Roman" panose="02020603050405020304" pitchFamily="18" charset="0"/>
                          <a:cs typeface="Times New Roman" panose="02020603050405020304" pitchFamily="18" charset="0"/>
                        </a:rPr>
                        <a:t>drug. </a:t>
                      </a:r>
                    </a:p>
                    <a:p>
                      <a:pPr algn="just"/>
                      <a:r>
                        <a:rPr lang="en-US" dirty="0">
                          <a:latin typeface="Times New Roman" panose="02020603050405020304" pitchFamily="18" charset="0"/>
                          <a:cs typeface="Times New Roman" panose="02020603050405020304" pitchFamily="18" charset="0"/>
                        </a:rPr>
                        <a:t> </a:t>
                      </a:r>
                    </a:p>
                  </a:txBody>
                  <a:tcPr>
                    <a:cell3D prstMaterial="dkEdge">
                      <a:bevel prst="cross"/>
                      <a:lightRig rig="flood" dir="t"/>
                    </a:cell3D>
                  </a:tcPr>
                </a:tc>
                <a:extLst>
                  <a:ext uri="{0D108BD9-81ED-4DB2-BD59-A6C34878D82A}">
                    <a16:rowId xmlns:a16="http://schemas.microsoft.com/office/drawing/2014/main" xmlns="" val="1001606759"/>
                  </a:ext>
                </a:extLst>
              </a:tr>
            </a:tbl>
          </a:graphicData>
        </a:graphic>
      </p:graphicFrame>
      <p:sp>
        <p:nvSpPr>
          <p:cNvPr id="5" name="Slide Number Placeholder 4">
            <a:extLst>
              <a:ext uri="{FF2B5EF4-FFF2-40B4-BE49-F238E27FC236}">
                <a16:creationId xmlns:a16="http://schemas.microsoft.com/office/drawing/2014/main" xmlns="" id="{CEDF216D-A6C0-4EA3-8488-312BBF263AE1}"/>
              </a:ext>
            </a:extLst>
          </p:cNvPr>
          <p:cNvSpPr>
            <a:spLocks noGrp="1"/>
          </p:cNvSpPr>
          <p:nvPr>
            <p:ph type="sldNum" sz="quarter" idx="12"/>
          </p:nvPr>
        </p:nvSpPr>
        <p:spPr/>
        <p:txBody>
          <a:bodyPr/>
          <a:lstStyle/>
          <a:p>
            <a:fld id="{20CEDC01-34F0-4140-A74C-CA9ED28EB381}" type="slidenum">
              <a:rPr lang="en-US" smtClean="0"/>
              <a:t>21</a:t>
            </a:fld>
            <a:endParaRPr lang="en-US"/>
          </a:p>
        </p:txBody>
      </p:sp>
    </p:spTree>
    <p:extLst>
      <p:ext uri="{BB962C8B-B14F-4D97-AF65-F5344CB8AC3E}">
        <p14:creationId xmlns:p14="http://schemas.microsoft.com/office/powerpoint/2010/main" val="1057814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69F05-1EC8-4F24-8F28-C078C1F99575}"/>
              </a:ext>
            </a:extLst>
          </p:cNvPr>
          <p:cNvSpPr>
            <a:spLocks noGrp="1"/>
          </p:cNvSpPr>
          <p:nvPr>
            <p:ph type="ctrTitle"/>
          </p:nvPr>
        </p:nvSpPr>
        <p:spPr>
          <a:xfrm>
            <a:off x="409075" y="304216"/>
            <a:ext cx="6176211" cy="646279"/>
          </a:xfrm>
        </p:spPr>
        <p:txBody>
          <a:bodyPr>
            <a:normAutofit/>
          </a:bodyPr>
          <a:lstStyle/>
          <a:p>
            <a:pPr algn="just"/>
            <a:r>
              <a:rPr lang="en-US" sz="3600" b="1" dirty="0">
                <a:latin typeface="Times New Roman" panose="02020603050405020304" pitchFamily="18" charset="0"/>
                <a:cs typeface="Times New Roman" panose="02020603050405020304" pitchFamily="18" charset="0"/>
              </a:rPr>
              <a:t>Role of Clinical Pharmacist:</a:t>
            </a:r>
            <a:endParaRPr lang="en-US" sz="3600" b="1" dirty="0"/>
          </a:p>
        </p:txBody>
      </p:sp>
      <p:sp>
        <p:nvSpPr>
          <p:cNvPr id="3" name="Subtitle 2">
            <a:extLst>
              <a:ext uri="{FF2B5EF4-FFF2-40B4-BE49-F238E27FC236}">
                <a16:creationId xmlns:a16="http://schemas.microsoft.com/office/drawing/2014/main" xmlns="" id="{644B981C-1E97-40CC-A1FD-C6C7857DFFBD}"/>
              </a:ext>
            </a:extLst>
          </p:cNvPr>
          <p:cNvSpPr>
            <a:spLocks noGrp="1"/>
          </p:cNvSpPr>
          <p:nvPr>
            <p:ph type="subTitle" idx="1"/>
          </p:nvPr>
        </p:nvSpPr>
        <p:spPr>
          <a:xfrm>
            <a:off x="481115" y="1248304"/>
            <a:ext cx="11229769" cy="4960585"/>
          </a:xfrm>
        </p:spPr>
        <p:txBody>
          <a:bodyPr>
            <a:normAutofit/>
          </a:bodyPr>
          <a:lstStyle/>
          <a:p>
            <a:pPr marL="457200" indent="-457200" algn="just">
              <a:buFont typeface="+mj-lt"/>
              <a:buAutoNum type="arabicPeriod" startAt="4"/>
            </a:pPr>
            <a:r>
              <a:rPr lang="en-US" sz="2000" b="1" dirty="0">
                <a:latin typeface="Times New Roman" panose="02020603050405020304" pitchFamily="18" charset="0"/>
                <a:cs typeface="Times New Roman" panose="02020603050405020304" pitchFamily="18" charset="0"/>
              </a:rPr>
              <a:t>Therapeutic Drug Monitoring (TDM):</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It involves application of </a:t>
            </a:r>
            <a:r>
              <a:rPr lang="en-US" sz="2000" b="1" dirty="0">
                <a:latin typeface="Times New Roman" panose="02020603050405020304" pitchFamily="18" charset="0"/>
                <a:cs typeface="Times New Roman" panose="02020603050405020304" pitchFamily="18" charset="0"/>
              </a:rPr>
              <a:t>clinical pharmacokinetic </a:t>
            </a:r>
            <a:r>
              <a:rPr lang="en-US" sz="2000" dirty="0">
                <a:latin typeface="Times New Roman" panose="02020603050405020304" pitchFamily="18" charset="0"/>
                <a:cs typeface="Times New Roman" panose="02020603050405020304" pitchFamily="18" charset="0"/>
              </a:rPr>
              <a:t>for monitoring drug </a:t>
            </a:r>
            <a:r>
              <a:rPr lang="en-US" sz="2000" b="1" dirty="0">
                <a:latin typeface="Times New Roman" panose="02020603050405020304" pitchFamily="18" charset="0"/>
                <a:cs typeface="Times New Roman" panose="02020603050405020304" pitchFamily="18" charset="0"/>
              </a:rPr>
              <a:t>efficacy</a:t>
            </a:r>
            <a:r>
              <a:rPr lang="en-US" sz="2000" dirty="0">
                <a:latin typeface="Times New Roman" panose="02020603050405020304" pitchFamily="18" charset="0"/>
                <a:cs typeface="Times New Roman" panose="02020603050405020304" pitchFamily="18" charset="0"/>
              </a:rPr>
              <a:t> and </a:t>
            </a:r>
            <a:r>
              <a:rPr lang="en-US" sz="2000" b="1" dirty="0">
                <a:latin typeface="Times New Roman" panose="02020603050405020304" pitchFamily="18" charset="0"/>
                <a:cs typeface="Times New Roman" panose="02020603050405020304" pitchFamily="18" charset="0"/>
              </a:rPr>
              <a:t>toxicities.</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drugs that are commonly monitored are gentamicin, amikacin, tobramycin, vancomycin, carbamazepine, phenytoin, valproic acid, lithium, theophylline, cyclosporine, digoxin, lidocaine, amitriptyline, nortriptyline and imipramine.</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procedure of TDM comprises of six steps which are: </a:t>
            </a:r>
          </a:p>
          <a:p>
            <a:pPr marL="514350" indent="-514350" algn="just">
              <a:buFont typeface="+mj-lt"/>
              <a:buAutoNum type="romanLcPeriod"/>
            </a:pPr>
            <a:r>
              <a:rPr lang="en-US" sz="2000" b="1" dirty="0">
                <a:latin typeface="Times New Roman" panose="02020603050405020304" pitchFamily="18" charset="0"/>
                <a:cs typeface="Times New Roman" panose="02020603050405020304" pitchFamily="18" charset="0"/>
              </a:rPr>
              <a:t>Ordering:</a:t>
            </a:r>
            <a:r>
              <a:rPr lang="en-US" sz="2000" dirty="0">
                <a:latin typeface="Times New Roman" panose="02020603050405020304" pitchFamily="18" charset="0"/>
                <a:cs typeface="Times New Roman" panose="02020603050405020304" pitchFamily="18" charset="0"/>
              </a:rPr>
              <a:t> Physician request for consultation for clinical pharmacokinetic services.</a:t>
            </a:r>
          </a:p>
          <a:p>
            <a:pPr marL="514350" indent="-514350" algn="just">
              <a:buFont typeface="+mj-lt"/>
              <a:buAutoNum type="romanLcPeriod"/>
            </a:pPr>
            <a:r>
              <a:rPr lang="en-US" sz="2000" b="1" dirty="0">
                <a:latin typeface="Times New Roman" panose="02020603050405020304" pitchFamily="18" charset="0"/>
                <a:cs typeface="Times New Roman" panose="02020603050405020304" pitchFamily="18" charset="0"/>
              </a:rPr>
              <a:t>Sample taking: </a:t>
            </a:r>
            <a:r>
              <a:rPr lang="en-US" sz="2000" dirty="0">
                <a:latin typeface="Times New Roman" panose="02020603050405020304" pitchFamily="18" charset="0"/>
                <a:cs typeface="Times New Roman" panose="02020603050405020304" pitchFamily="18" charset="0"/>
              </a:rPr>
              <a:t>Biological sample is taken by the team .</a:t>
            </a:r>
          </a:p>
          <a:p>
            <a:pPr marL="514350" indent="-514350" algn="just">
              <a:buFont typeface="+mj-lt"/>
              <a:buAutoNum type="romanLcPeriod"/>
            </a:pPr>
            <a:r>
              <a:rPr lang="en-US" sz="2000" b="1" dirty="0">
                <a:latin typeface="Times New Roman" panose="02020603050405020304" pitchFamily="18" charset="0"/>
                <a:cs typeface="Times New Roman" panose="02020603050405020304" pitchFamily="18" charset="0"/>
              </a:rPr>
              <a:t>Analysis of sample: </a:t>
            </a:r>
            <a:r>
              <a:rPr lang="en-US" sz="2000" dirty="0">
                <a:latin typeface="Times New Roman" panose="02020603050405020304" pitchFamily="18" charset="0"/>
                <a:cs typeface="Times New Roman" panose="02020603050405020304" pitchFamily="18" charset="0"/>
              </a:rPr>
              <a:t>Analysis of biological sample takes place in the laboratory.</a:t>
            </a:r>
          </a:p>
          <a:p>
            <a:pPr marL="514350" indent="-514350" algn="just">
              <a:buFont typeface="+mj-lt"/>
              <a:buAutoNum type="romanLcPeriod"/>
            </a:pPr>
            <a:r>
              <a:rPr lang="en-US" sz="2000" b="1" dirty="0">
                <a:latin typeface="Times New Roman" panose="02020603050405020304" pitchFamily="18" charset="0"/>
                <a:cs typeface="Times New Roman" panose="02020603050405020304" pitchFamily="18" charset="0"/>
              </a:rPr>
              <a:t>Result issue: </a:t>
            </a:r>
            <a:r>
              <a:rPr lang="en-US" sz="2000" dirty="0">
                <a:latin typeface="Times New Roman" panose="02020603050405020304" pitchFamily="18" charset="0"/>
                <a:cs typeface="Times New Roman" panose="02020603050405020304" pitchFamily="18" charset="0"/>
              </a:rPr>
              <a:t>Laboratory issues the drug concentration level result and notifies if it is sub-therapeutic to the clinical pharmacist.</a:t>
            </a:r>
          </a:p>
          <a:p>
            <a:pPr marL="514350" indent="-514350" algn="just">
              <a:buFont typeface="+mj-lt"/>
              <a:buAutoNum type="romanLcPeriod"/>
            </a:pPr>
            <a:r>
              <a:rPr lang="en-US" sz="2000" b="1" dirty="0">
                <a:latin typeface="Times New Roman" panose="02020603050405020304" pitchFamily="18" charset="0"/>
                <a:cs typeface="Times New Roman" panose="02020603050405020304" pitchFamily="18" charset="0"/>
              </a:rPr>
              <a:t>Interpretation of result: </a:t>
            </a:r>
            <a:r>
              <a:rPr lang="en-US" sz="2000" dirty="0">
                <a:latin typeface="Times New Roman" panose="02020603050405020304" pitchFamily="18" charset="0"/>
                <a:cs typeface="Times New Roman" panose="02020603050405020304" pitchFamily="18" charset="0"/>
              </a:rPr>
              <a:t>clinical pharmacist conduct the calculation with respect to results.</a:t>
            </a:r>
          </a:p>
          <a:p>
            <a:pPr marL="514350" indent="-514350" algn="just">
              <a:buFont typeface="+mj-lt"/>
              <a:buAutoNum type="romanLcPeriod"/>
            </a:pPr>
            <a:r>
              <a:rPr lang="en-US" sz="2000" b="1" dirty="0">
                <a:latin typeface="Times New Roman" panose="02020603050405020304" pitchFamily="18" charset="0"/>
                <a:cs typeface="Times New Roman" panose="02020603050405020304" pitchFamily="18" charset="0"/>
              </a:rPr>
              <a:t>Action: </a:t>
            </a:r>
            <a:r>
              <a:rPr lang="en-US" sz="2000" dirty="0">
                <a:latin typeface="Times New Roman" panose="02020603050405020304" pitchFamily="18" charset="0"/>
                <a:cs typeface="Times New Roman" panose="02020603050405020304" pitchFamily="18" charset="0"/>
              </a:rPr>
              <a:t>With respect to calculation, dose adjustment are carried out. </a:t>
            </a:r>
          </a:p>
        </p:txBody>
      </p:sp>
      <p:sp>
        <p:nvSpPr>
          <p:cNvPr id="4" name="Slide Number Placeholder 3">
            <a:extLst>
              <a:ext uri="{FF2B5EF4-FFF2-40B4-BE49-F238E27FC236}">
                <a16:creationId xmlns:a16="http://schemas.microsoft.com/office/drawing/2014/main" xmlns="" id="{3CCC5D7B-562F-4508-9A3A-88665FF26709}"/>
              </a:ext>
            </a:extLst>
          </p:cNvPr>
          <p:cNvSpPr>
            <a:spLocks noGrp="1"/>
          </p:cNvSpPr>
          <p:nvPr>
            <p:ph type="sldNum" sz="quarter" idx="12"/>
          </p:nvPr>
        </p:nvSpPr>
        <p:spPr/>
        <p:txBody>
          <a:bodyPr/>
          <a:lstStyle/>
          <a:p>
            <a:fld id="{20CEDC01-34F0-4140-A74C-CA9ED28EB381}" type="slidenum">
              <a:rPr lang="en-US" smtClean="0"/>
              <a:t>22</a:t>
            </a:fld>
            <a:endParaRPr lang="en-US"/>
          </a:p>
        </p:txBody>
      </p:sp>
    </p:spTree>
    <p:extLst>
      <p:ext uri="{BB962C8B-B14F-4D97-AF65-F5344CB8AC3E}">
        <p14:creationId xmlns:p14="http://schemas.microsoft.com/office/powerpoint/2010/main" val="3771618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8D32BE-32A8-4055-92CF-2DA576B8417E}"/>
              </a:ext>
            </a:extLst>
          </p:cNvPr>
          <p:cNvSpPr>
            <a:spLocks noGrp="1"/>
          </p:cNvSpPr>
          <p:nvPr>
            <p:ph type="ctrTitle"/>
          </p:nvPr>
        </p:nvSpPr>
        <p:spPr>
          <a:xfrm>
            <a:off x="516354" y="323373"/>
            <a:ext cx="6212306" cy="610184"/>
          </a:xfrm>
        </p:spPr>
        <p:txBody>
          <a:bodyPr>
            <a:noAutofit/>
          </a:bodyPr>
          <a:lstStyle/>
          <a:p>
            <a:pPr algn="just"/>
            <a:r>
              <a:rPr lang="en-US" sz="3600" b="1" dirty="0">
                <a:latin typeface="Times New Roman" panose="02020603050405020304" pitchFamily="18" charset="0"/>
                <a:cs typeface="Times New Roman" panose="02020603050405020304" pitchFamily="18" charset="0"/>
              </a:rPr>
              <a:t>Role of clinical pharmacist:</a:t>
            </a:r>
            <a:endParaRPr lang="en-US" sz="3600" b="1" dirty="0"/>
          </a:p>
        </p:txBody>
      </p:sp>
      <p:sp>
        <p:nvSpPr>
          <p:cNvPr id="3" name="Subtitle 2">
            <a:extLst>
              <a:ext uri="{FF2B5EF4-FFF2-40B4-BE49-F238E27FC236}">
                <a16:creationId xmlns:a16="http://schemas.microsoft.com/office/drawing/2014/main" xmlns="" id="{B76F9A45-7090-496E-B6EF-B6D97601F427}"/>
              </a:ext>
            </a:extLst>
          </p:cNvPr>
          <p:cNvSpPr>
            <a:spLocks noGrp="1"/>
          </p:cNvSpPr>
          <p:nvPr>
            <p:ph type="subTitle" idx="1"/>
          </p:nvPr>
        </p:nvSpPr>
        <p:spPr>
          <a:xfrm>
            <a:off x="516354" y="1106906"/>
            <a:ext cx="11269246" cy="4985323"/>
          </a:xfrm>
        </p:spPr>
        <p:txBody>
          <a:bodyPr/>
          <a:lstStyle/>
          <a:p>
            <a:pPr marL="457200" indent="-457200" algn="just">
              <a:buFont typeface="+mj-lt"/>
              <a:buAutoNum type="arabicPeriod" startAt="5"/>
            </a:pPr>
            <a:r>
              <a:rPr lang="en-US" sz="2000" b="1" dirty="0">
                <a:latin typeface="Times New Roman" panose="02020603050405020304" pitchFamily="18" charset="0"/>
                <a:cs typeface="Times New Roman" panose="02020603050405020304" pitchFamily="18" charset="0"/>
              </a:rPr>
              <a:t>Drug Information Management:</a:t>
            </a:r>
          </a:p>
          <a:p>
            <a:pPr algn="just"/>
            <a:r>
              <a:rPr lang="en-US" sz="2000" dirty="0">
                <a:latin typeface="Times New Roman" panose="02020603050405020304" pitchFamily="18" charset="0"/>
                <a:cs typeface="Times New Roman" panose="02020603050405020304" pitchFamily="18" charset="0"/>
              </a:rPr>
              <a:t>It involves appraisal, collection, utilization and presentation of information relating drug. </a:t>
            </a:r>
          </a:p>
          <a:p>
            <a:endParaRPr lang="en-US" dirty="0"/>
          </a:p>
        </p:txBody>
      </p:sp>
      <p:graphicFrame>
        <p:nvGraphicFramePr>
          <p:cNvPr id="4" name="Table 4">
            <a:extLst>
              <a:ext uri="{FF2B5EF4-FFF2-40B4-BE49-F238E27FC236}">
                <a16:creationId xmlns:a16="http://schemas.microsoft.com/office/drawing/2014/main" xmlns="" id="{9FF64F45-DFF5-48EC-B5E5-38800798E4B3}"/>
              </a:ext>
            </a:extLst>
          </p:cNvPr>
          <p:cNvGraphicFramePr>
            <a:graphicFrameLocks noGrp="1"/>
          </p:cNvGraphicFramePr>
          <p:nvPr>
            <p:extLst>
              <p:ext uri="{D42A27DB-BD31-4B8C-83A1-F6EECF244321}">
                <p14:modId xmlns:p14="http://schemas.microsoft.com/office/powerpoint/2010/main" val="3466545751"/>
              </p:ext>
            </p:extLst>
          </p:nvPr>
        </p:nvGraphicFramePr>
        <p:xfrm>
          <a:off x="516354" y="2063789"/>
          <a:ext cx="11159292" cy="4028440"/>
        </p:xfrm>
        <a:graphic>
          <a:graphicData uri="http://schemas.openxmlformats.org/drawingml/2006/table">
            <a:tbl>
              <a:tblPr firstRow="1" bandRow="1">
                <a:tableStyleId>{5C22544A-7EE6-4342-B048-85BDC9FD1C3A}</a:tableStyleId>
              </a:tblPr>
              <a:tblGrid>
                <a:gridCol w="2789823">
                  <a:extLst>
                    <a:ext uri="{9D8B030D-6E8A-4147-A177-3AD203B41FA5}">
                      <a16:colId xmlns:a16="http://schemas.microsoft.com/office/drawing/2014/main" xmlns="" val="1119702633"/>
                    </a:ext>
                  </a:extLst>
                </a:gridCol>
                <a:gridCol w="2789823">
                  <a:extLst>
                    <a:ext uri="{9D8B030D-6E8A-4147-A177-3AD203B41FA5}">
                      <a16:colId xmlns:a16="http://schemas.microsoft.com/office/drawing/2014/main" xmlns="" val="2710530740"/>
                    </a:ext>
                  </a:extLst>
                </a:gridCol>
                <a:gridCol w="2789823">
                  <a:extLst>
                    <a:ext uri="{9D8B030D-6E8A-4147-A177-3AD203B41FA5}">
                      <a16:colId xmlns:a16="http://schemas.microsoft.com/office/drawing/2014/main" xmlns="" val="3244360520"/>
                    </a:ext>
                  </a:extLst>
                </a:gridCol>
                <a:gridCol w="2789823">
                  <a:extLst>
                    <a:ext uri="{9D8B030D-6E8A-4147-A177-3AD203B41FA5}">
                      <a16:colId xmlns:a16="http://schemas.microsoft.com/office/drawing/2014/main" xmlns="" val="127793903"/>
                    </a:ext>
                  </a:extLst>
                </a:gridCol>
              </a:tblGrid>
              <a:tr h="370840">
                <a:tc>
                  <a:txBody>
                    <a:bodyPr/>
                    <a:lstStyle/>
                    <a:p>
                      <a:pPr algn="just"/>
                      <a:r>
                        <a:rPr lang="en-US" dirty="0">
                          <a:latin typeface="Times New Roman" panose="02020603050405020304" pitchFamily="18" charset="0"/>
                          <a:cs typeface="Times New Roman" panose="02020603050405020304" pitchFamily="18" charset="0"/>
                        </a:rPr>
                        <a:t>Collection</a:t>
                      </a:r>
                    </a:p>
                  </a:txBody>
                  <a:tcPr>
                    <a:cell3D prstMaterial="dkEdge">
                      <a:bevel prst="cross"/>
                      <a:lightRig rig="flood" dir="t"/>
                    </a:cell3D>
                  </a:tcPr>
                </a:tc>
                <a:tc>
                  <a:txBody>
                    <a:bodyPr/>
                    <a:lstStyle/>
                    <a:p>
                      <a:pPr algn="just"/>
                      <a:r>
                        <a:rPr lang="en-US" dirty="0">
                          <a:latin typeface="Times New Roman" panose="02020603050405020304" pitchFamily="18" charset="0"/>
                          <a:cs typeface="Times New Roman" panose="02020603050405020304" pitchFamily="18" charset="0"/>
                        </a:rPr>
                        <a:t>Appraisal</a:t>
                      </a:r>
                    </a:p>
                  </a:txBody>
                  <a:tcPr>
                    <a:cell3D prstMaterial="dkEdge">
                      <a:bevel prst="cross"/>
                      <a:lightRig rig="flood" dir="t"/>
                    </a:cell3D>
                  </a:tcPr>
                </a:tc>
                <a:tc>
                  <a:txBody>
                    <a:bodyPr/>
                    <a:lstStyle/>
                    <a:p>
                      <a:pPr algn="just"/>
                      <a:r>
                        <a:rPr lang="en-US" dirty="0">
                          <a:latin typeface="Times New Roman" panose="02020603050405020304" pitchFamily="18" charset="0"/>
                          <a:cs typeface="Times New Roman" panose="02020603050405020304" pitchFamily="18" charset="0"/>
                        </a:rPr>
                        <a:t>Utilization</a:t>
                      </a:r>
                    </a:p>
                  </a:txBody>
                  <a:tcPr>
                    <a:cell3D prstMaterial="dkEdge">
                      <a:bevel prst="cross"/>
                      <a:lightRig rig="flood" dir="t"/>
                    </a:cell3D>
                  </a:tcPr>
                </a:tc>
                <a:tc>
                  <a:txBody>
                    <a:bodyPr/>
                    <a:lstStyle/>
                    <a:p>
                      <a:pPr algn="just"/>
                      <a:r>
                        <a:rPr lang="en-US" dirty="0">
                          <a:latin typeface="Times New Roman" panose="02020603050405020304" pitchFamily="18" charset="0"/>
                          <a:cs typeface="Times New Roman" panose="02020603050405020304" pitchFamily="18" charset="0"/>
                        </a:rPr>
                        <a:t>Presentation</a:t>
                      </a:r>
                    </a:p>
                  </a:txBody>
                  <a:tcPr>
                    <a:cell3D prstMaterial="dkEdge">
                      <a:bevel prst="cross"/>
                      <a:lightRig rig="flood" dir="t"/>
                    </a:cell3D>
                  </a:tcPr>
                </a:tc>
                <a:extLst>
                  <a:ext uri="{0D108BD9-81ED-4DB2-BD59-A6C34878D82A}">
                    <a16:rowId xmlns:a16="http://schemas.microsoft.com/office/drawing/2014/main" xmlns="" val="3369951701"/>
                  </a:ext>
                </a:extLst>
              </a:tr>
              <a:tr h="370840">
                <a:tc>
                  <a:txBody>
                    <a:bodyPr/>
                    <a:lstStyle/>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Information can be collected from various resources.</a:t>
                      </a:r>
                    </a:p>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Clinical pharmacist should carefully select few of the resources and periodically review them.</a:t>
                      </a:r>
                    </a:p>
                  </a:txBody>
                  <a:tcPr>
                    <a:cell3D prstMaterial="dkEdge">
                      <a:bevel prst="cross"/>
                      <a:lightRig rig="flood" dir="t"/>
                    </a:cell3D>
                  </a:tcPr>
                </a:tc>
                <a:tc>
                  <a:txBody>
                    <a:bodyPr/>
                    <a:lstStyle/>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The information is appraised in term of accuracy and applicability. Various tools are being formulated for appraisal.</a:t>
                      </a:r>
                    </a:p>
                  </a:txBody>
                  <a:tcPr>
                    <a:cell3D prstMaterial="dkEdge">
                      <a:bevel prst="cross"/>
                      <a:lightRig rig="flood" dir="t"/>
                    </a:cell3D>
                  </a:tcPr>
                </a:tc>
                <a:tc>
                  <a:txBody>
                    <a:bodyPr/>
                    <a:lstStyle/>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When the collected information is utilized by the clinical pharmacist is termed knowledge utilization.</a:t>
                      </a:r>
                    </a:p>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Activities in which information is utilized are </a:t>
                      </a:r>
                      <a:r>
                        <a:rPr lang="en-US" b="1" dirty="0">
                          <a:latin typeface="Times New Roman" panose="02020603050405020304" pitchFamily="18" charset="0"/>
                          <a:cs typeface="Times New Roman" panose="02020603050405020304" pitchFamily="18" charset="0"/>
                        </a:rPr>
                        <a:t>patient profile review,</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multidisciplinary team, patient counseling, and pharmacy therapeutic intervention. </a:t>
                      </a:r>
                    </a:p>
                  </a:txBody>
                  <a:tcPr>
                    <a:cell3D prstMaterial="dkEdge">
                      <a:bevel prst="cross"/>
                      <a:lightRig rig="flood" dir="t"/>
                    </a:cell3D>
                  </a:tcPr>
                </a:tc>
                <a:tc>
                  <a:txBody>
                    <a:bodyPr/>
                    <a:lstStyle/>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Presentation stands for providing information to other medical professional in a professional manner.</a:t>
                      </a:r>
                    </a:p>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Platform at which information are presented by clinical pharmacist are multidisciplinary team, therapeutic interventions, seminars etc.[</a:t>
                      </a:r>
                    </a:p>
                  </a:txBody>
                  <a:tcPr>
                    <a:cell3D prstMaterial="dkEdge">
                      <a:bevel prst="cross"/>
                      <a:lightRig rig="flood" dir="t"/>
                    </a:cell3D>
                  </a:tcPr>
                </a:tc>
                <a:extLst>
                  <a:ext uri="{0D108BD9-81ED-4DB2-BD59-A6C34878D82A}">
                    <a16:rowId xmlns:a16="http://schemas.microsoft.com/office/drawing/2014/main" xmlns="" val="1955226496"/>
                  </a:ext>
                </a:extLst>
              </a:tr>
            </a:tbl>
          </a:graphicData>
        </a:graphic>
      </p:graphicFrame>
      <p:sp>
        <p:nvSpPr>
          <p:cNvPr id="5" name="Slide Number Placeholder 4">
            <a:extLst>
              <a:ext uri="{FF2B5EF4-FFF2-40B4-BE49-F238E27FC236}">
                <a16:creationId xmlns:a16="http://schemas.microsoft.com/office/drawing/2014/main" xmlns="" id="{B76FD846-FD17-4217-9C54-E337BA6DC64B}"/>
              </a:ext>
            </a:extLst>
          </p:cNvPr>
          <p:cNvSpPr>
            <a:spLocks noGrp="1"/>
          </p:cNvSpPr>
          <p:nvPr>
            <p:ph type="sldNum" sz="quarter" idx="12"/>
          </p:nvPr>
        </p:nvSpPr>
        <p:spPr/>
        <p:txBody>
          <a:bodyPr/>
          <a:lstStyle/>
          <a:p>
            <a:fld id="{20CEDC01-34F0-4140-A74C-CA9ED28EB381}" type="slidenum">
              <a:rPr lang="en-US" smtClean="0"/>
              <a:t>23</a:t>
            </a:fld>
            <a:endParaRPr lang="en-US"/>
          </a:p>
        </p:txBody>
      </p:sp>
    </p:spTree>
    <p:extLst>
      <p:ext uri="{BB962C8B-B14F-4D97-AF65-F5344CB8AC3E}">
        <p14:creationId xmlns:p14="http://schemas.microsoft.com/office/powerpoint/2010/main" val="1599476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63845E-517B-43D1-9F9C-FCFEF6B92683}"/>
              </a:ext>
            </a:extLst>
          </p:cNvPr>
          <p:cNvSpPr>
            <a:spLocks noGrp="1"/>
          </p:cNvSpPr>
          <p:nvPr>
            <p:ph type="ctrTitle"/>
          </p:nvPr>
        </p:nvSpPr>
        <p:spPr>
          <a:xfrm>
            <a:off x="417986" y="413670"/>
            <a:ext cx="6272463" cy="621046"/>
          </a:xfrm>
        </p:spPr>
        <p:txBody>
          <a:bodyPr>
            <a:noAutofit/>
          </a:bodyPr>
          <a:lstStyle/>
          <a:p>
            <a:pPr algn="just"/>
            <a:r>
              <a:rPr lang="en-US" sz="3600" b="1" dirty="0">
                <a:latin typeface="Times New Roman" panose="02020603050405020304" pitchFamily="18" charset="0"/>
                <a:cs typeface="Times New Roman" panose="02020603050405020304" pitchFamily="18" charset="0"/>
              </a:rPr>
              <a:t>Role of clinical pharmacist:</a:t>
            </a:r>
            <a:endParaRPr lang="en-US" sz="3600" b="1" dirty="0"/>
          </a:p>
        </p:txBody>
      </p:sp>
      <p:sp>
        <p:nvSpPr>
          <p:cNvPr id="3" name="Subtitle 2">
            <a:extLst>
              <a:ext uri="{FF2B5EF4-FFF2-40B4-BE49-F238E27FC236}">
                <a16:creationId xmlns:a16="http://schemas.microsoft.com/office/drawing/2014/main" xmlns="" id="{4B31CA7B-8AB7-44AC-87B0-7BE619911F5A}"/>
              </a:ext>
            </a:extLst>
          </p:cNvPr>
          <p:cNvSpPr>
            <a:spLocks noGrp="1"/>
          </p:cNvSpPr>
          <p:nvPr>
            <p:ph type="subTitle" idx="1"/>
          </p:nvPr>
        </p:nvSpPr>
        <p:spPr>
          <a:xfrm>
            <a:off x="1175085" y="1864895"/>
            <a:ext cx="8849448" cy="900883"/>
          </a:xfrm>
        </p:spPr>
        <p:txBody>
          <a:bodyPr>
            <a:normAutofit fontScale="92500"/>
          </a:bodyPr>
          <a:lstStyle/>
          <a:p>
            <a:pPr marL="457200" indent="-457200" algn="just">
              <a:buFont typeface="+mj-lt"/>
              <a:buAutoNum type="arabicPeriod" startAt="6"/>
            </a:pPr>
            <a:r>
              <a:rPr lang="en-US" sz="2000" b="1" dirty="0">
                <a:latin typeface="Times New Roman" panose="02020603050405020304" pitchFamily="18" charset="0"/>
                <a:cs typeface="Times New Roman" panose="02020603050405020304" pitchFamily="18" charset="0"/>
              </a:rPr>
              <a:t>Discharge Patient Counseling:</a:t>
            </a:r>
          </a:p>
          <a:p>
            <a:pPr algn="just"/>
            <a:r>
              <a:rPr lang="en-US" sz="2000" dirty="0">
                <a:latin typeface="Times New Roman" panose="02020603050405020304" pitchFamily="18" charset="0"/>
                <a:cs typeface="Times New Roman" panose="02020603050405020304" pitchFamily="18" charset="0"/>
              </a:rPr>
              <a:t> It involves patient counseling regarding medication use at the time of discharge[1&amp;6]. </a:t>
            </a:r>
          </a:p>
        </p:txBody>
      </p:sp>
      <p:sp>
        <p:nvSpPr>
          <p:cNvPr id="4" name="Slide Number Placeholder 3">
            <a:extLst>
              <a:ext uri="{FF2B5EF4-FFF2-40B4-BE49-F238E27FC236}">
                <a16:creationId xmlns:a16="http://schemas.microsoft.com/office/drawing/2014/main" xmlns="" id="{18304BE7-FB8B-42EC-A275-AD6B98ACBAF4}"/>
              </a:ext>
            </a:extLst>
          </p:cNvPr>
          <p:cNvSpPr>
            <a:spLocks noGrp="1"/>
          </p:cNvSpPr>
          <p:nvPr>
            <p:ph type="sldNum" sz="quarter" idx="12"/>
          </p:nvPr>
        </p:nvSpPr>
        <p:spPr/>
        <p:txBody>
          <a:bodyPr/>
          <a:lstStyle/>
          <a:p>
            <a:fld id="{20CEDC01-34F0-4140-A74C-CA9ED28EB381}" type="slidenum">
              <a:rPr lang="en-US" smtClean="0"/>
              <a:t>24</a:t>
            </a:fld>
            <a:endParaRPr lang="en-US"/>
          </a:p>
        </p:txBody>
      </p:sp>
    </p:spTree>
    <p:extLst>
      <p:ext uri="{BB962C8B-B14F-4D97-AF65-F5344CB8AC3E}">
        <p14:creationId xmlns:p14="http://schemas.microsoft.com/office/powerpoint/2010/main" val="3383254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DCB09C-69A0-4748-BF73-58D1E04589A8}"/>
              </a:ext>
            </a:extLst>
          </p:cNvPr>
          <p:cNvSpPr>
            <a:spLocks noGrp="1"/>
          </p:cNvSpPr>
          <p:nvPr>
            <p:ph type="ctrTitle"/>
          </p:nvPr>
        </p:nvSpPr>
        <p:spPr>
          <a:xfrm>
            <a:off x="474134" y="440267"/>
            <a:ext cx="3826933" cy="609600"/>
          </a:xfrm>
        </p:spPr>
        <p:txBody>
          <a:bodyPr>
            <a:normAutofit fontScale="90000"/>
          </a:bodyPr>
          <a:lstStyle/>
          <a:p>
            <a:pPr algn="just"/>
            <a:r>
              <a:rPr lang="en-US" sz="4000" b="1" dirty="0">
                <a:latin typeface="Times New Roman" panose="02020603050405020304" pitchFamily="18" charset="0"/>
                <a:cs typeface="Times New Roman" panose="02020603050405020304" pitchFamily="18" charset="0"/>
              </a:rPr>
              <a:t>References:</a:t>
            </a:r>
          </a:p>
        </p:txBody>
      </p:sp>
      <p:sp>
        <p:nvSpPr>
          <p:cNvPr id="3" name="Subtitle 2">
            <a:extLst>
              <a:ext uri="{FF2B5EF4-FFF2-40B4-BE49-F238E27FC236}">
                <a16:creationId xmlns:a16="http://schemas.microsoft.com/office/drawing/2014/main" xmlns="" id="{B01E9809-EB4D-4090-AD82-6908DC05BDF7}"/>
              </a:ext>
            </a:extLst>
          </p:cNvPr>
          <p:cNvSpPr>
            <a:spLocks noGrp="1"/>
          </p:cNvSpPr>
          <p:nvPr>
            <p:ph type="subTitle" idx="1"/>
          </p:nvPr>
        </p:nvSpPr>
        <p:spPr>
          <a:xfrm>
            <a:off x="824089" y="1309511"/>
            <a:ext cx="10792178" cy="5023556"/>
          </a:xfrm>
        </p:spPr>
        <p:txBody>
          <a:bodyPr>
            <a:normAutofit/>
          </a:bodyPr>
          <a:lstStyle/>
          <a:p>
            <a:pPr marL="342900" indent="-342900" algn="just">
              <a:buFont typeface="+mj-lt"/>
              <a:buAutoNum type="arabicPeriod"/>
            </a:pP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Amir, M., 2012. Clinical pharmacy practice: An activity based definition for pharmacy students of developing countries. </a:t>
            </a:r>
            <a:r>
              <a:rPr lang="en-US" sz="19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Archives of Pharmacy Practice</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3</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(3), p.193.</a:t>
            </a:r>
          </a:p>
          <a:p>
            <a:pPr marL="342900" indent="-342900" algn="just">
              <a:buFont typeface="+mj-lt"/>
              <a:buAutoNum type="arabicPeriod"/>
            </a:pP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Khan, F.U., Waqas, N., Ihsan, A.U., </a:t>
            </a:r>
            <a:r>
              <a:rPr lang="en-US" sz="19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Khongorzul</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P., Wazir, J., Gang, W., </a:t>
            </a:r>
            <a:r>
              <a:rPr lang="en-US" sz="19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Mengqi</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Y., </a:t>
            </a:r>
            <a:r>
              <a:rPr lang="en-US" sz="19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Xiaoqian</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L., Han, L. and </a:t>
            </a:r>
            <a:r>
              <a:rPr lang="en-US" sz="19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Xiaohui</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Z., 2019. Analysis of the Qualities Matching New Classification of Clinical Pharmacist. </a:t>
            </a:r>
            <a:r>
              <a:rPr lang="en-US" sz="19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Indian Journal of Pharmaceutical Sciences</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81</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(1), pp.2-10.</a:t>
            </a:r>
          </a:p>
          <a:p>
            <a:pPr marL="342900" indent="-342900" algn="just">
              <a:buFont typeface="+mj-lt"/>
              <a:buAutoNum type="arabicPeriod"/>
            </a:pPr>
            <a:r>
              <a:rPr lang="en-US" sz="19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Saseen</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J.J., Ripley, T.L., Bondi, D., Burke, J.M., Cohen, L.J., </a:t>
            </a:r>
            <a:r>
              <a:rPr lang="en-US" sz="19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McBane</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S., McConnell, K.J., Sackey, B., Sanoski, C., </a:t>
            </a:r>
            <a:r>
              <a:rPr lang="en-US" sz="19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Simonyan</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 and Taylor, J., 2017. ACCP clinical pharmacist competencies. </a:t>
            </a:r>
            <a:r>
              <a:rPr lang="en-US" sz="19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Pharmacotherapy: The Journal of Human Pharmacology and Drug Therapy</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37</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(5), pp.630-636.</a:t>
            </a:r>
          </a:p>
          <a:p>
            <a:pPr marL="342900" indent="-342900" algn="just">
              <a:buFont typeface="+mj-lt"/>
              <a:buAutoNum type="arabicPeriod"/>
            </a:pP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Pharmaceutical Care Practice: The Clinician's Guide &gt; Chapter 12. Acquiring the Clinical Skills You Need to Practice &gt; </a:t>
            </a:r>
          </a:p>
          <a:p>
            <a:pPr marL="342900" indent="-342900" algn="just">
              <a:buFont typeface="+mj-lt"/>
              <a:buAutoNum type="arabicPeriod"/>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Pharmaceutical Care Practice: The Clinician's Guide &gt; Chapter 11. Acquiring the Knowledge You Need to Practice &gt; </a:t>
            </a:r>
          </a:p>
          <a:p>
            <a:pPr marL="342900" indent="-342900" algn="just">
              <a:buFont typeface="+mj-lt"/>
              <a:buAutoNum type="arabicPeriod"/>
            </a:pP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American College of Clinical Pharmacy, 2014. Standards of practice for clinical pharmacists. </a:t>
            </a:r>
            <a:r>
              <a:rPr lang="en-US" sz="19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Pharmacotherapy: The Journal of Human Pharmacology and Drug Therapy</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9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34</a:t>
            </a:r>
            <a:r>
              <a:rPr lang="en-US" sz="19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(8), pp.794-797.</a:t>
            </a:r>
            <a:endParaRPr lang="en-US" sz="19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xmlns="" id="{5C242D4D-F8EE-485F-AE07-E4F156CADB88}"/>
              </a:ext>
            </a:extLst>
          </p:cNvPr>
          <p:cNvSpPr>
            <a:spLocks noGrp="1"/>
          </p:cNvSpPr>
          <p:nvPr>
            <p:ph type="sldNum" sz="quarter" idx="12"/>
          </p:nvPr>
        </p:nvSpPr>
        <p:spPr/>
        <p:txBody>
          <a:bodyPr/>
          <a:lstStyle/>
          <a:p>
            <a:fld id="{20CEDC01-34F0-4140-A74C-CA9ED28EB381}" type="slidenum">
              <a:rPr lang="en-US" smtClean="0"/>
              <a:t>25</a:t>
            </a:fld>
            <a:endParaRPr lang="en-US"/>
          </a:p>
        </p:txBody>
      </p:sp>
    </p:spTree>
    <p:extLst>
      <p:ext uri="{BB962C8B-B14F-4D97-AF65-F5344CB8AC3E}">
        <p14:creationId xmlns:p14="http://schemas.microsoft.com/office/powerpoint/2010/main" val="3488962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748606-1667-4BFD-9CE2-1E6F7A1F077C}"/>
              </a:ext>
            </a:extLst>
          </p:cNvPr>
          <p:cNvSpPr>
            <a:spLocks noGrp="1"/>
          </p:cNvSpPr>
          <p:nvPr>
            <p:ph type="ctrTitle"/>
          </p:nvPr>
        </p:nvSpPr>
        <p:spPr>
          <a:xfrm>
            <a:off x="529389" y="288757"/>
            <a:ext cx="4499811" cy="1022685"/>
          </a:xfrm>
        </p:spPr>
        <p:txBody>
          <a:bodyPr>
            <a:normAutofit/>
          </a:bodyPr>
          <a:lstStyle/>
          <a:p>
            <a:pPr algn="just"/>
            <a:r>
              <a:rPr lang="en-US" sz="4000" b="1" dirty="0">
                <a:latin typeface="Times New Roman" panose="02020603050405020304" pitchFamily="18" charset="0"/>
                <a:cs typeface="Times New Roman" panose="02020603050405020304" pitchFamily="18" charset="0"/>
              </a:rPr>
              <a:t>Definition:</a:t>
            </a:r>
          </a:p>
        </p:txBody>
      </p:sp>
      <p:sp>
        <p:nvSpPr>
          <p:cNvPr id="3" name="Subtitle 2">
            <a:extLst>
              <a:ext uri="{FF2B5EF4-FFF2-40B4-BE49-F238E27FC236}">
                <a16:creationId xmlns:a16="http://schemas.microsoft.com/office/drawing/2014/main" xmlns="" id="{33302AD1-E6D6-4DC8-AD43-99716537321D}"/>
              </a:ext>
            </a:extLst>
          </p:cNvPr>
          <p:cNvSpPr>
            <a:spLocks noGrp="1"/>
          </p:cNvSpPr>
          <p:nvPr>
            <p:ph type="subTitle" idx="1"/>
          </p:nvPr>
        </p:nvSpPr>
        <p:spPr>
          <a:xfrm>
            <a:off x="673769" y="2081463"/>
            <a:ext cx="10744200" cy="3489158"/>
          </a:xfrm>
        </p:spPr>
        <p:txBody>
          <a:bodyPr>
            <a:normAutofit/>
          </a:bodyPr>
          <a:lstStyle/>
          <a:p>
            <a:pPr algn="just"/>
            <a:r>
              <a:rPr lang="en-US" sz="2000" b="1" dirty="0">
                <a:latin typeface="Times New Roman" panose="02020603050405020304" pitchFamily="18" charset="0"/>
                <a:cs typeface="Times New Roman" panose="02020603050405020304" pitchFamily="18" charset="0"/>
              </a:rPr>
              <a:t>Advance clinical pharmacy practice:</a:t>
            </a:r>
          </a:p>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Clinical pharmacy practice which includes </a:t>
            </a:r>
            <a:r>
              <a:rPr lang="en-US" sz="2000" b="1" dirty="0">
                <a:latin typeface="Times New Roman" panose="02020603050405020304" pitchFamily="18" charset="0"/>
                <a:cs typeface="Times New Roman" panose="02020603050405020304" pitchFamily="18" charset="0"/>
              </a:rPr>
              <a:t>collaborative agreement </a:t>
            </a:r>
            <a:r>
              <a:rPr lang="en-US" sz="2000" dirty="0">
                <a:latin typeface="Times New Roman" panose="02020603050405020304" pitchFamily="18" charset="0"/>
                <a:cs typeface="Times New Roman" panose="02020603050405020304" pitchFamily="18" charset="0"/>
              </a:rPr>
              <a:t>between the </a:t>
            </a:r>
            <a:r>
              <a:rPr lang="en-US" sz="2000" b="1" dirty="0">
                <a:latin typeface="Times New Roman" panose="02020603050405020304" pitchFamily="18" charset="0"/>
                <a:cs typeface="Times New Roman" panose="02020603050405020304" pitchFamily="18" charset="0"/>
              </a:rPr>
              <a:t>clinical</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pharmacist and physicians </a:t>
            </a:r>
            <a:r>
              <a:rPr lang="en-US" sz="2000" dirty="0">
                <a:latin typeface="Times New Roman" panose="02020603050405020304" pitchFamily="18" charset="0"/>
                <a:cs typeface="Times New Roman" panose="02020603050405020304" pitchFamily="18" charset="0"/>
              </a:rPr>
              <a:t>allowing </a:t>
            </a:r>
            <a:r>
              <a:rPr lang="en-US" sz="2000" b="1" dirty="0">
                <a:latin typeface="Times New Roman" panose="02020603050405020304" pitchFamily="18" charset="0"/>
                <a:cs typeface="Times New Roman" panose="02020603050405020304" pitchFamily="18" charset="0"/>
              </a:rPr>
              <a:t>clinical pharmacist to prescribe </a:t>
            </a:r>
            <a:r>
              <a:rPr lang="en-US" sz="2000" dirty="0">
                <a:latin typeface="Times New Roman" panose="02020603050405020304" pitchFamily="18" charset="0"/>
                <a:cs typeface="Times New Roman" panose="02020603050405020304" pitchFamily="18" charset="0"/>
              </a:rPr>
              <a:t>medication is called advance clinical pharmacy practice.</a:t>
            </a:r>
          </a:p>
          <a:p>
            <a:pPr algn="just"/>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Clinical pharmacist:</a:t>
            </a:r>
          </a:p>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Hospital or community pharmacist responsible for any of the clinical activities : patient medication history, patient profile review, discharge patient counseling, therapeutic drug monitoring, adverse drug reaction management and information management along with traditional responsibilities is called  a clinical pharmacist[1].</a:t>
            </a:r>
          </a:p>
          <a:p>
            <a:endParaRPr lang="en-US" dirty="0"/>
          </a:p>
        </p:txBody>
      </p:sp>
      <p:sp>
        <p:nvSpPr>
          <p:cNvPr id="4" name="Slide Number Placeholder 3">
            <a:extLst>
              <a:ext uri="{FF2B5EF4-FFF2-40B4-BE49-F238E27FC236}">
                <a16:creationId xmlns:a16="http://schemas.microsoft.com/office/drawing/2014/main" xmlns="" id="{360DCF04-EC5B-4375-9F48-3BC89C2C1663}"/>
              </a:ext>
            </a:extLst>
          </p:cNvPr>
          <p:cNvSpPr>
            <a:spLocks noGrp="1"/>
          </p:cNvSpPr>
          <p:nvPr>
            <p:ph type="sldNum" sz="quarter" idx="12"/>
          </p:nvPr>
        </p:nvSpPr>
        <p:spPr/>
        <p:txBody>
          <a:bodyPr/>
          <a:lstStyle/>
          <a:p>
            <a:fld id="{20CEDC01-34F0-4140-A74C-CA9ED28EB381}" type="slidenum">
              <a:rPr lang="en-US" smtClean="0"/>
              <a:t>3</a:t>
            </a:fld>
            <a:endParaRPr lang="en-US"/>
          </a:p>
        </p:txBody>
      </p:sp>
    </p:spTree>
    <p:extLst>
      <p:ext uri="{BB962C8B-B14F-4D97-AF65-F5344CB8AC3E}">
        <p14:creationId xmlns:p14="http://schemas.microsoft.com/office/powerpoint/2010/main" val="1262421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EC3F67-C4B8-4879-9142-09004F0486E3}"/>
              </a:ext>
            </a:extLst>
          </p:cNvPr>
          <p:cNvSpPr>
            <a:spLocks noGrp="1"/>
          </p:cNvSpPr>
          <p:nvPr>
            <p:ph type="ctrTitle"/>
          </p:nvPr>
        </p:nvSpPr>
        <p:spPr>
          <a:xfrm>
            <a:off x="327378" y="293509"/>
            <a:ext cx="2810933" cy="654758"/>
          </a:xfrm>
        </p:spPr>
        <p:txBody>
          <a:bodyPr>
            <a:normAutofit/>
          </a:bodyPr>
          <a:lstStyle/>
          <a:p>
            <a:pPr algn="just"/>
            <a:r>
              <a:rPr lang="en-US" sz="4000" b="1" dirty="0">
                <a:latin typeface="Times New Roman" panose="02020603050405020304" pitchFamily="18" charset="0"/>
                <a:cs typeface="Times New Roman" panose="02020603050405020304" pitchFamily="18" charset="0"/>
              </a:rPr>
              <a:t>Definition:</a:t>
            </a:r>
            <a:endParaRPr lang="en-US" sz="4000" b="1" dirty="0"/>
          </a:p>
        </p:txBody>
      </p:sp>
      <p:sp>
        <p:nvSpPr>
          <p:cNvPr id="3" name="Subtitle 2">
            <a:extLst>
              <a:ext uri="{FF2B5EF4-FFF2-40B4-BE49-F238E27FC236}">
                <a16:creationId xmlns:a16="http://schemas.microsoft.com/office/drawing/2014/main" xmlns="" id="{D62D94D5-C178-49BC-BC32-55A9F9730CEE}"/>
              </a:ext>
            </a:extLst>
          </p:cNvPr>
          <p:cNvSpPr>
            <a:spLocks noGrp="1"/>
          </p:cNvSpPr>
          <p:nvPr>
            <p:ph type="subTitle" idx="1"/>
          </p:nvPr>
        </p:nvSpPr>
        <p:spPr>
          <a:xfrm>
            <a:off x="462845" y="1575685"/>
            <a:ext cx="11096978" cy="3583337"/>
          </a:xfrm>
        </p:spPr>
        <p:txBody>
          <a:bodyPr>
            <a:normAutofit/>
          </a:bodyPr>
          <a:lstStyle/>
          <a:p>
            <a:pPr algn="just"/>
            <a:r>
              <a:rPr lang="en-US" sz="2000" b="1" i="0" u="none" strike="noStrike" dirty="0">
                <a:solidFill>
                  <a:srgbClr val="000000"/>
                </a:solidFill>
                <a:effectLst/>
                <a:latin typeface="Times New Roman" panose="02020603050405020304" pitchFamily="18" charset="0"/>
              </a:rPr>
              <a:t>Competency:</a:t>
            </a:r>
          </a:p>
          <a:p>
            <a:pPr marL="342900" indent="-342900" algn="just">
              <a:buFont typeface="Wingdings" panose="05000000000000000000" pitchFamily="2" charset="2"/>
              <a:buChar char="q"/>
            </a:pPr>
            <a:r>
              <a:rPr lang="en-US" sz="2000" b="0" i="0" u="none" strike="noStrike" dirty="0">
                <a:solidFill>
                  <a:srgbClr val="000000"/>
                </a:solidFill>
                <a:effectLst/>
                <a:latin typeface="Times New Roman" panose="02020603050405020304" pitchFamily="18" charset="0"/>
              </a:rPr>
              <a:t>A “competency” is a “distinct </a:t>
            </a:r>
            <a:r>
              <a:rPr lang="en-US" sz="2000" b="1" i="0" u="none" strike="noStrike" dirty="0">
                <a:solidFill>
                  <a:srgbClr val="000000"/>
                </a:solidFill>
                <a:effectLst/>
                <a:latin typeface="Times New Roman" panose="02020603050405020304" pitchFamily="18" charset="0"/>
              </a:rPr>
              <a:t>skill, ability or attitude </a:t>
            </a:r>
            <a:r>
              <a:rPr lang="en-US" sz="2000" b="0" i="0" u="none" strike="noStrike" dirty="0">
                <a:solidFill>
                  <a:srgbClr val="000000"/>
                </a:solidFill>
                <a:effectLst/>
                <a:latin typeface="Times New Roman" panose="02020603050405020304" pitchFamily="18" charset="0"/>
              </a:rPr>
              <a:t>which is necessary for one to be competent in his/her profession”. </a:t>
            </a:r>
          </a:p>
          <a:p>
            <a:pPr marL="342900" indent="-342900" algn="just">
              <a:buFont typeface="Wingdings" panose="05000000000000000000" pitchFamily="2" charset="2"/>
              <a:buChar char="q"/>
            </a:pPr>
            <a:r>
              <a:rPr lang="en-US" sz="2000" dirty="0">
                <a:solidFill>
                  <a:srgbClr val="000000"/>
                </a:solidFill>
                <a:latin typeface="Times New Roman" panose="02020603050405020304" pitchFamily="18" charset="0"/>
              </a:rPr>
              <a:t>T</a:t>
            </a:r>
            <a:r>
              <a:rPr lang="en-US" sz="2000" b="0" i="0" u="none" strike="noStrike" dirty="0">
                <a:solidFill>
                  <a:srgbClr val="000000"/>
                </a:solidFill>
                <a:effectLst/>
                <a:latin typeface="Times New Roman" panose="02020603050405020304" pitchFamily="18" charset="0"/>
              </a:rPr>
              <a:t>he ability of a person to make </a:t>
            </a:r>
            <a:r>
              <a:rPr lang="en-US" sz="2000" b="1" i="0" u="none" strike="noStrike" dirty="0">
                <a:solidFill>
                  <a:srgbClr val="000000"/>
                </a:solidFill>
                <a:effectLst/>
                <a:latin typeface="Times New Roman" panose="02020603050405020304" pitchFamily="18" charset="0"/>
              </a:rPr>
              <a:t>accurate decisions, interact </a:t>
            </a:r>
            <a:r>
              <a:rPr lang="en-US" sz="2000" b="0" i="0" u="none" strike="noStrike" dirty="0">
                <a:solidFill>
                  <a:srgbClr val="000000"/>
                </a:solidFill>
                <a:effectLst/>
                <a:latin typeface="Times New Roman" panose="02020603050405020304" pitchFamily="18" charset="0"/>
              </a:rPr>
              <a:t>with a physician, nurses, and other colleagues appropriately and </a:t>
            </a:r>
            <a:r>
              <a:rPr lang="en-US" sz="2000" b="1" i="0" u="none" strike="noStrike" dirty="0">
                <a:solidFill>
                  <a:srgbClr val="000000"/>
                </a:solidFill>
                <a:effectLst/>
                <a:latin typeface="Times New Roman" panose="02020603050405020304" pitchFamily="18" charset="0"/>
              </a:rPr>
              <a:t>perform</a:t>
            </a:r>
            <a:r>
              <a:rPr lang="en-US" sz="2000" b="0" i="0" u="none" strike="noStrike" dirty="0">
                <a:solidFill>
                  <a:srgbClr val="000000"/>
                </a:solidFill>
                <a:effectLst/>
                <a:latin typeface="Times New Roman" panose="02020603050405020304" pitchFamily="18" charset="0"/>
              </a:rPr>
              <a:t> their duties at their best. </a:t>
            </a:r>
          </a:p>
          <a:p>
            <a:pPr marL="342900" indent="-342900" algn="just">
              <a:buFont typeface="Wingdings" panose="05000000000000000000" pitchFamily="2" charset="2"/>
              <a:buChar char="q"/>
            </a:pPr>
            <a:r>
              <a:rPr lang="en-US" sz="2000" b="0" i="0" u="none" strike="noStrike" dirty="0">
                <a:solidFill>
                  <a:srgbClr val="000000"/>
                </a:solidFill>
                <a:effectLst/>
                <a:latin typeface="Times New Roman" panose="02020603050405020304" pitchFamily="18" charset="0"/>
              </a:rPr>
              <a:t>While professional competence is characterized by good decision-making abilities, a sound knowledge, having good problem-solving skills and expert in dealing with diverse patient care situations[2]</a:t>
            </a:r>
            <a:endParaRPr lang="en-US" sz="2000" dirty="0"/>
          </a:p>
        </p:txBody>
      </p:sp>
      <p:sp>
        <p:nvSpPr>
          <p:cNvPr id="4" name="Slide Number Placeholder 3">
            <a:extLst>
              <a:ext uri="{FF2B5EF4-FFF2-40B4-BE49-F238E27FC236}">
                <a16:creationId xmlns:a16="http://schemas.microsoft.com/office/drawing/2014/main" xmlns="" id="{41B4AB8F-FEA1-44D0-B37B-D4D5799D5578}"/>
              </a:ext>
            </a:extLst>
          </p:cNvPr>
          <p:cNvSpPr>
            <a:spLocks noGrp="1"/>
          </p:cNvSpPr>
          <p:nvPr>
            <p:ph type="sldNum" sz="quarter" idx="12"/>
          </p:nvPr>
        </p:nvSpPr>
        <p:spPr/>
        <p:txBody>
          <a:bodyPr/>
          <a:lstStyle/>
          <a:p>
            <a:fld id="{20CEDC01-34F0-4140-A74C-CA9ED28EB381}" type="slidenum">
              <a:rPr lang="en-US" smtClean="0"/>
              <a:t>4</a:t>
            </a:fld>
            <a:endParaRPr lang="en-US"/>
          </a:p>
        </p:txBody>
      </p:sp>
    </p:spTree>
    <p:extLst>
      <p:ext uri="{BB962C8B-B14F-4D97-AF65-F5344CB8AC3E}">
        <p14:creationId xmlns:p14="http://schemas.microsoft.com/office/powerpoint/2010/main" val="1551885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C1ABEC-E6C1-4EEA-95F4-C7FF3AF0DC8F}"/>
              </a:ext>
            </a:extLst>
          </p:cNvPr>
          <p:cNvSpPr>
            <a:spLocks noGrp="1"/>
          </p:cNvSpPr>
          <p:nvPr>
            <p:ph type="ctrTitle"/>
          </p:nvPr>
        </p:nvSpPr>
        <p:spPr>
          <a:xfrm>
            <a:off x="302276" y="295294"/>
            <a:ext cx="8157409" cy="614353"/>
          </a:xfrm>
        </p:spPr>
        <p:txBody>
          <a:bodyPr>
            <a:normAutofit/>
          </a:bodyPr>
          <a:lstStyle/>
          <a:p>
            <a:pPr algn="just"/>
            <a:r>
              <a:rPr lang="en-US" sz="3600" b="1" dirty="0">
                <a:latin typeface="Times New Roman" panose="02020603050405020304" pitchFamily="18" charset="0"/>
                <a:cs typeface="Times New Roman" panose="02020603050405020304" pitchFamily="18" charset="0"/>
              </a:rPr>
              <a:t>Competencies of a Clinical Pharmacist:</a:t>
            </a:r>
          </a:p>
        </p:txBody>
      </p:sp>
      <p:sp>
        <p:nvSpPr>
          <p:cNvPr id="3" name="Subtitle 2">
            <a:extLst>
              <a:ext uri="{FF2B5EF4-FFF2-40B4-BE49-F238E27FC236}">
                <a16:creationId xmlns:a16="http://schemas.microsoft.com/office/drawing/2014/main" xmlns="" id="{7E3D6BFE-0A0A-4636-A944-920DFCF7D29E}"/>
              </a:ext>
            </a:extLst>
          </p:cNvPr>
          <p:cNvSpPr>
            <a:spLocks noGrp="1"/>
          </p:cNvSpPr>
          <p:nvPr>
            <p:ph type="subTitle" idx="1"/>
          </p:nvPr>
        </p:nvSpPr>
        <p:spPr>
          <a:xfrm>
            <a:off x="733927" y="1335505"/>
            <a:ext cx="11069052" cy="5233737"/>
          </a:xfrm>
        </p:spPr>
        <p:txBody>
          <a:bodyPr>
            <a:normAutofit/>
          </a:bodyPr>
          <a:lstStyle/>
          <a:p>
            <a:pPr algn="just"/>
            <a:r>
              <a:rPr lang="en-US" sz="2000" dirty="0">
                <a:latin typeface="Times New Roman" panose="02020603050405020304" pitchFamily="18" charset="0"/>
                <a:cs typeface="Times New Roman" panose="02020603050405020304" pitchFamily="18" charset="0"/>
              </a:rPr>
              <a:t>The purpose of the American College of Clinical Pharmacy (ACCP) is to advance human health by extending the frontiers of clinical pharmacy. Consistent with this mission and its core values, ACCP is committed to ensuring that clinical pharmacists possess the knowledge, skills, attitudes, and behaviors necessary to deliver comprehensive medication management (CMM) in team-based, direct patient care environments.</a:t>
            </a:r>
          </a:p>
          <a:p>
            <a:pPr marL="342900" indent="-342900" algn="jus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According to ACCP clinical pharmacist must posses </a:t>
            </a:r>
            <a:r>
              <a:rPr lang="en-US" sz="2000" b="1" dirty="0">
                <a:latin typeface="Times New Roman" panose="02020603050405020304" pitchFamily="18" charset="0"/>
                <a:cs typeface="Times New Roman" panose="02020603050405020304" pitchFamily="18" charset="0"/>
              </a:rPr>
              <a:t>six</a:t>
            </a:r>
            <a:r>
              <a:rPr lang="en-US" sz="2000" dirty="0">
                <a:latin typeface="Times New Roman" panose="02020603050405020304" pitchFamily="18" charset="0"/>
                <a:cs typeface="Times New Roman" panose="02020603050405020304" pitchFamily="18" charset="0"/>
              </a:rPr>
              <a:t> competency domains.</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Direct patient care. </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Pharmacotherapy knowledge.</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Systems-based care and population health.</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Communication. </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Professionalism. </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Continuing professional development.  </a:t>
            </a:r>
          </a:p>
        </p:txBody>
      </p:sp>
      <p:sp>
        <p:nvSpPr>
          <p:cNvPr id="4" name="Slide Number Placeholder 3">
            <a:extLst>
              <a:ext uri="{FF2B5EF4-FFF2-40B4-BE49-F238E27FC236}">
                <a16:creationId xmlns:a16="http://schemas.microsoft.com/office/drawing/2014/main" xmlns="" id="{BAEA234B-BF41-441E-A32A-A35E1F30F8B1}"/>
              </a:ext>
            </a:extLst>
          </p:cNvPr>
          <p:cNvSpPr>
            <a:spLocks noGrp="1"/>
          </p:cNvSpPr>
          <p:nvPr>
            <p:ph type="sldNum" sz="quarter" idx="12"/>
          </p:nvPr>
        </p:nvSpPr>
        <p:spPr/>
        <p:txBody>
          <a:bodyPr/>
          <a:lstStyle/>
          <a:p>
            <a:fld id="{20CEDC01-34F0-4140-A74C-CA9ED28EB381}" type="slidenum">
              <a:rPr lang="en-US" smtClean="0"/>
              <a:t>5</a:t>
            </a:fld>
            <a:endParaRPr lang="en-US"/>
          </a:p>
        </p:txBody>
      </p:sp>
    </p:spTree>
    <p:extLst>
      <p:ext uri="{BB962C8B-B14F-4D97-AF65-F5344CB8AC3E}">
        <p14:creationId xmlns:p14="http://schemas.microsoft.com/office/powerpoint/2010/main" val="119608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FDD617-BFC1-41B1-BCC0-3B515F536F78}"/>
              </a:ext>
            </a:extLst>
          </p:cNvPr>
          <p:cNvSpPr>
            <a:spLocks noGrp="1"/>
          </p:cNvSpPr>
          <p:nvPr>
            <p:ph type="ctrTitle"/>
          </p:nvPr>
        </p:nvSpPr>
        <p:spPr>
          <a:xfrm>
            <a:off x="211221" y="227116"/>
            <a:ext cx="8349916" cy="675995"/>
          </a:xfrm>
        </p:spPr>
        <p:txBody>
          <a:bodyPr>
            <a:normAutofit fontScale="90000"/>
          </a:bodyPr>
          <a:lstStyle/>
          <a:p>
            <a:pPr algn="just"/>
            <a:r>
              <a:rPr lang="en-US" sz="4000" b="1" dirty="0">
                <a:latin typeface="Times New Roman" panose="02020603050405020304" pitchFamily="18" charset="0"/>
                <a:cs typeface="Times New Roman" panose="02020603050405020304" pitchFamily="18" charset="0"/>
              </a:rPr>
              <a:t>Competencies of a Clinical Pharmacist:</a:t>
            </a:r>
            <a:endParaRPr lang="en-US" sz="4000" b="1" dirty="0"/>
          </a:p>
        </p:txBody>
      </p:sp>
      <p:sp>
        <p:nvSpPr>
          <p:cNvPr id="3" name="Subtitle 2">
            <a:extLst>
              <a:ext uri="{FF2B5EF4-FFF2-40B4-BE49-F238E27FC236}">
                <a16:creationId xmlns:a16="http://schemas.microsoft.com/office/drawing/2014/main" xmlns="" id="{E268061E-40F6-4587-8F0E-4AECF5D0CA05}"/>
              </a:ext>
            </a:extLst>
          </p:cNvPr>
          <p:cNvSpPr>
            <a:spLocks noGrp="1"/>
          </p:cNvSpPr>
          <p:nvPr>
            <p:ph type="subTitle" idx="1"/>
          </p:nvPr>
        </p:nvSpPr>
        <p:spPr>
          <a:xfrm>
            <a:off x="649705" y="1520573"/>
            <a:ext cx="10966562" cy="4191605"/>
          </a:xfrm>
        </p:spPr>
        <p:txBody>
          <a:bodyPr>
            <a:noAutofit/>
          </a:bodyPr>
          <a:lstStyle/>
          <a:p>
            <a:pPr marL="457200" indent="-457200" algn="just">
              <a:buFont typeface="+mj-lt"/>
              <a:buAutoNum type="arabicPeriod"/>
            </a:pPr>
            <a:r>
              <a:rPr lang="en-US" sz="2000" b="1" dirty="0">
                <a:latin typeface="Times New Roman" panose="02020603050405020304" pitchFamily="18" charset="0"/>
                <a:cs typeface="Times New Roman" panose="02020603050405020304" pitchFamily="18" charset="0"/>
              </a:rPr>
              <a:t>Direct patient care:</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Direct patient care is </a:t>
            </a:r>
            <a:r>
              <a:rPr lang="en-US" sz="2000" b="1" dirty="0">
                <a:latin typeface="Times New Roman" panose="02020603050405020304" pitchFamily="18" charset="0"/>
                <a:cs typeface="Times New Roman" panose="02020603050405020304" pitchFamily="18" charset="0"/>
              </a:rPr>
              <a:t>not</a:t>
            </a:r>
            <a:r>
              <a:rPr lang="en-US" sz="2000" dirty="0">
                <a:latin typeface="Times New Roman" panose="02020603050405020304" pitchFamily="18" charset="0"/>
                <a:cs typeface="Times New Roman" panose="02020603050405020304" pitchFamily="18" charset="0"/>
              </a:rPr>
              <a:t> just any type of </a:t>
            </a:r>
            <a:r>
              <a:rPr lang="en-US" sz="2000" b="1" dirty="0">
                <a:latin typeface="Times New Roman" panose="02020603050405020304" pitchFamily="18" charset="0"/>
                <a:cs typeface="Times New Roman" panose="02020603050405020304" pitchFamily="18" charset="0"/>
              </a:rPr>
              <a:t>direct interaction </a:t>
            </a:r>
            <a:r>
              <a:rPr lang="en-US" sz="2000" dirty="0">
                <a:latin typeface="Times New Roman" panose="02020603050405020304" pitchFamily="18" charset="0"/>
                <a:cs typeface="Times New Roman" panose="02020603050405020304" pitchFamily="18" charset="0"/>
              </a:rPr>
              <a:t>with a patient.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Rather, ACCP has defined direct patient care as “the </a:t>
            </a:r>
            <a:r>
              <a:rPr lang="en-US" sz="2000" b="1" dirty="0">
                <a:latin typeface="Times New Roman" panose="02020603050405020304" pitchFamily="18" charset="0"/>
                <a:cs typeface="Times New Roman" panose="02020603050405020304" pitchFamily="18" charset="0"/>
              </a:rPr>
              <a:t>direct observation </a:t>
            </a:r>
            <a:r>
              <a:rPr lang="en-US" sz="2000" dirty="0">
                <a:latin typeface="Times New Roman" panose="02020603050405020304" pitchFamily="18" charset="0"/>
                <a:cs typeface="Times New Roman" panose="02020603050405020304" pitchFamily="18" charset="0"/>
              </a:rPr>
              <a:t>and </a:t>
            </a:r>
            <a:r>
              <a:rPr lang="en-US" sz="2000" b="1" dirty="0">
                <a:latin typeface="Times New Roman" panose="02020603050405020304" pitchFamily="18" charset="0"/>
                <a:cs typeface="Times New Roman" panose="02020603050405020304" pitchFamily="18" charset="0"/>
              </a:rPr>
              <a:t>evaluation</a:t>
            </a:r>
            <a:r>
              <a:rPr lang="en-US" sz="2000" dirty="0">
                <a:latin typeface="Times New Roman" panose="02020603050405020304" pitchFamily="18" charset="0"/>
                <a:cs typeface="Times New Roman" panose="02020603050405020304" pitchFamily="18" charset="0"/>
              </a:rPr>
              <a:t> of the patient and his/her medication-related needs; the </a:t>
            </a:r>
            <a:r>
              <a:rPr lang="en-US" sz="2000" b="1" dirty="0">
                <a:latin typeface="Times New Roman" panose="02020603050405020304" pitchFamily="18" charset="0"/>
                <a:cs typeface="Times New Roman" panose="02020603050405020304" pitchFamily="18" charset="0"/>
              </a:rPr>
              <a:t>initiation, modification, or discontinuation </a:t>
            </a:r>
            <a:r>
              <a:rPr lang="en-US" sz="2000" dirty="0">
                <a:latin typeface="Times New Roman" panose="02020603050405020304" pitchFamily="18" charset="0"/>
                <a:cs typeface="Times New Roman" panose="02020603050405020304" pitchFamily="18" charset="0"/>
              </a:rPr>
              <a:t>of patient-specific pharmacotherapy; and the </a:t>
            </a:r>
            <a:r>
              <a:rPr lang="en-US" sz="2000" b="1" dirty="0">
                <a:latin typeface="Times New Roman" panose="02020603050405020304" pitchFamily="18" charset="0"/>
                <a:cs typeface="Times New Roman" panose="02020603050405020304" pitchFamily="18" charset="0"/>
              </a:rPr>
              <a:t>ongoing</a:t>
            </a:r>
            <a:r>
              <a:rPr lang="en-US" sz="2000" dirty="0">
                <a:latin typeface="Times New Roman" panose="02020603050405020304" pitchFamily="18" charset="0"/>
                <a:cs typeface="Times New Roman" panose="02020603050405020304" pitchFamily="18" charset="0"/>
              </a:rPr>
              <a:t> pharmacotherapeutic monitoring and </a:t>
            </a:r>
            <a:r>
              <a:rPr lang="en-US" sz="2000" b="1" dirty="0">
                <a:latin typeface="Times New Roman" panose="02020603050405020304" pitchFamily="18" charset="0"/>
                <a:cs typeface="Times New Roman" panose="02020603050405020304" pitchFamily="18" charset="0"/>
              </a:rPr>
              <a:t>follow-up</a:t>
            </a:r>
            <a:r>
              <a:rPr lang="en-US" sz="2000" dirty="0">
                <a:latin typeface="Times New Roman" panose="02020603050405020304" pitchFamily="18" charset="0"/>
                <a:cs typeface="Times New Roman" panose="02020603050405020304" pitchFamily="18" charset="0"/>
              </a:rPr>
              <a:t> of patients in collaboration with other health professionals.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should possess the </a:t>
            </a:r>
            <a:r>
              <a:rPr lang="en-US" sz="2000" b="1" dirty="0">
                <a:latin typeface="Times New Roman" panose="02020603050405020304" pitchFamily="18" charset="0"/>
                <a:cs typeface="Times New Roman" panose="02020603050405020304" pitchFamily="18" charset="0"/>
              </a:rPr>
              <a:t>education,</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training, and experience</a:t>
            </a:r>
            <a:r>
              <a:rPr lang="en-US" sz="2000" dirty="0">
                <a:latin typeface="Times New Roman" panose="02020603050405020304" pitchFamily="18" charset="0"/>
                <a:cs typeface="Times New Roman" panose="02020603050405020304" pitchFamily="18" charset="0"/>
              </a:rPr>
              <a:t> necessary to function effectively, efficiently, and responsibly in the direct patient care role.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should have the </a:t>
            </a:r>
            <a:r>
              <a:rPr lang="en-US" sz="2000" b="1" dirty="0">
                <a:latin typeface="Times New Roman" panose="02020603050405020304" pitchFamily="18" charset="0"/>
                <a:cs typeface="Times New Roman" panose="02020603050405020304" pitchFamily="18" charset="0"/>
              </a:rPr>
              <a:t>experience</a:t>
            </a:r>
            <a:r>
              <a:rPr lang="en-US" sz="2000" dirty="0">
                <a:latin typeface="Times New Roman" panose="02020603050405020304" pitchFamily="18" charset="0"/>
                <a:cs typeface="Times New Roman" panose="02020603050405020304" pitchFamily="18" charset="0"/>
              </a:rPr>
              <a:t> and </a:t>
            </a:r>
            <a:r>
              <a:rPr lang="en-US" sz="2000" b="1" dirty="0">
                <a:latin typeface="Times New Roman" panose="02020603050405020304" pitchFamily="18" charset="0"/>
                <a:cs typeface="Times New Roman" panose="02020603050405020304" pitchFamily="18" charset="0"/>
              </a:rPr>
              <a:t>skills</a:t>
            </a:r>
            <a:r>
              <a:rPr lang="en-US" sz="2000" dirty="0">
                <a:latin typeface="Times New Roman" panose="02020603050405020304" pitchFamily="18" charset="0"/>
                <a:cs typeface="Times New Roman" panose="02020603050405020304" pitchFamily="18" charset="0"/>
              </a:rPr>
              <a:t> necessary to </a:t>
            </a:r>
            <a:r>
              <a:rPr lang="en-US" sz="2000" b="1" dirty="0">
                <a:latin typeface="Times New Roman" panose="02020603050405020304" pitchFamily="18" charset="0"/>
                <a:cs typeface="Times New Roman" panose="02020603050405020304" pitchFamily="18" charset="0"/>
              </a:rPr>
              <a:t>educate</a:t>
            </a:r>
            <a:r>
              <a:rPr lang="en-US" sz="2000" dirty="0">
                <a:latin typeface="Times New Roman" panose="02020603050405020304" pitchFamily="18" charset="0"/>
                <a:cs typeface="Times New Roman" panose="02020603050405020304" pitchFamily="18" charset="0"/>
              </a:rPr>
              <a:t> patients, families, and caregivers from diverse socioeconomic and cultural backgrounds[3].</a:t>
            </a:r>
          </a:p>
          <a:p>
            <a:pPr marL="342900" indent="-342900"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41CD8FF6-C5BB-4765-98C6-14DE17D3FA82}"/>
              </a:ext>
            </a:extLst>
          </p:cNvPr>
          <p:cNvSpPr>
            <a:spLocks noGrp="1"/>
          </p:cNvSpPr>
          <p:nvPr>
            <p:ph type="sldNum" sz="quarter" idx="12"/>
          </p:nvPr>
        </p:nvSpPr>
        <p:spPr/>
        <p:txBody>
          <a:bodyPr/>
          <a:lstStyle/>
          <a:p>
            <a:fld id="{20CEDC01-34F0-4140-A74C-CA9ED28EB381}" type="slidenum">
              <a:rPr lang="en-US" smtClean="0"/>
              <a:t>6</a:t>
            </a:fld>
            <a:endParaRPr lang="en-US"/>
          </a:p>
        </p:txBody>
      </p:sp>
    </p:spTree>
    <p:extLst>
      <p:ext uri="{BB962C8B-B14F-4D97-AF65-F5344CB8AC3E}">
        <p14:creationId xmlns:p14="http://schemas.microsoft.com/office/powerpoint/2010/main" val="533296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9B3572-E3E0-4399-9AE9-66BE49E390FB}"/>
              </a:ext>
            </a:extLst>
          </p:cNvPr>
          <p:cNvSpPr>
            <a:spLocks noGrp="1"/>
          </p:cNvSpPr>
          <p:nvPr>
            <p:ph type="ctrTitle"/>
          </p:nvPr>
        </p:nvSpPr>
        <p:spPr>
          <a:xfrm>
            <a:off x="265290" y="218867"/>
            <a:ext cx="8602579" cy="578951"/>
          </a:xfrm>
        </p:spPr>
        <p:txBody>
          <a:bodyPr>
            <a:normAutofit fontScale="90000"/>
          </a:bodyPr>
          <a:lstStyle/>
          <a:p>
            <a:pPr algn="just"/>
            <a:r>
              <a:rPr lang="en-US" sz="4000" b="1" dirty="0">
                <a:latin typeface="Times New Roman" panose="02020603050405020304" pitchFamily="18" charset="0"/>
                <a:cs typeface="Times New Roman" panose="02020603050405020304" pitchFamily="18" charset="0"/>
              </a:rPr>
              <a:t>Competencies of a Clinical Pharmacist:</a:t>
            </a:r>
            <a:endParaRPr lang="en-US" sz="4000" b="1" dirty="0"/>
          </a:p>
        </p:txBody>
      </p:sp>
      <p:sp>
        <p:nvSpPr>
          <p:cNvPr id="3" name="Subtitle 2">
            <a:extLst>
              <a:ext uri="{FF2B5EF4-FFF2-40B4-BE49-F238E27FC236}">
                <a16:creationId xmlns:a16="http://schemas.microsoft.com/office/drawing/2014/main" xmlns="" id="{01356023-62BA-4D6B-8223-D2ED0E28EA09}"/>
              </a:ext>
            </a:extLst>
          </p:cNvPr>
          <p:cNvSpPr>
            <a:spLocks noGrp="1"/>
          </p:cNvSpPr>
          <p:nvPr>
            <p:ph type="subTitle" idx="1"/>
          </p:nvPr>
        </p:nvSpPr>
        <p:spPr>
          <a:xfrm>
            <a:off x="644283" y="1038578"/>
            <a:ext cx="10948736" cy="3384885"/>
          </a:xfrm>
        </p:spPr>
        <p:txBody>
          <a:bodyPr>
            <a:normAutofit/>
          </a:bodyPr>
          <a:lstStyle/>
          <a:p>
            <a:pPr marL="457200" indent="-457200" algn="just">
              <a:buFont typeface="+mj-lt"/>
              <a:buAutoNum type="arabicPeriod"/>
            </a:pPr>
            <a:r>
              <a:rPr lang="en-US" sz="2000" b="1" dirty="0">
                <a:latin typeface="Times New Roman" panose="02020603050405020304" pitchFamily="18" charset="0"/>
                <a:cs typeface="Times New Roman" panose="02020603050405020304" pitchFamily="18" charset="0"/>
              </a:rPr>
              <a:t>Direct patient care:</a:t>
            </a:r>
          </a:p>
          <a:p>
            <a:pPr algn="just"/>
            <a:r>
              <a:rPr lang="en-US" sz="2000" dirty="0">
                <a:latin typeface="Times New Roman" panose="02020603050405020304" pitchFamily="18" charset="0"/>
                <a:cs typeface="Times New Roman" panose="02020603050405020304" pitchFamily="18" charset="0"/>
              </a:rPr>
              <a:t>Clinical pharmacist must posses </a:t>
            </a:r>
            <a:r>
              <a:rPr lang="en-US" sz="2000" b="1" dirty="0">
                <a:latin typeface="Times New Roman" panose="02020603050405020304" pitchFamily="18" charset="0"/>
                <a:cs typeface="Times New Roman" panose="02020603050405020304" pitchFamily="18" charset="0"/>
              </a:rPr>
              <a:t>three types of skills </a:t>
            </a:r>
            <a:r>
              <a:rPr lang="en-US" sz="2000" dirty="0">
                <a:latin typeface="Times New Roman" panose="02020603050405020304" pitchFamily="18" charset="0"/>
                <a:cs typeface="Times New Roman" panose="02020603050405020304" pitchFamily="18" charset="0"/>
              </a:rPr>
              <a:t>to collect clinical information from the patient[4].</a:t>
            </a:r>
          </a:p>
          <a:p>
            <a:pPr algn="just"/>
            <a:endParaRPr lang="en-US" sz="2000" dirty="0">
              <a:latin typeface="Times New Roman" panose="02020603050405020304" pitchFamily="18" charset="0"/>
              <a:cs typeface="Times New Roman" panose="02020603050405020304" pitchFamily="18" charset="0"/>
            </a:endParaRPr>
          </a:p>
        </p:txBody>
      </p:sp>
      <p:graphicFrame>
        <p:nvGraphicFramePr>
          <p:cNvPr id="4" name="Table 4">
            <a:extLst>
              <a:ext uri="{FF2B5EF4-FFF2-40B4-BE49-F238E27FC236}">
                <a16:creationId xmlns:a16="http://schemas.microsoft.com/office/drawing/2014/main" xmlns="" id="{DB446017-49C3-40AD-9678-B16EDD4D4215}"/>
              </a:ext>
            </a:extLst>
          </p:cNvPr>
          <p:cNvGraphicFramePr>
            <a:graphicFrameLocks noGrp="1"/>
          </p:cNvGraphicFramePr>
          <p:nvPr>
            <p:extLst>
              <p:ext uri="{D42A27DB-BD31-4B8C-83A1-F6EECF244321}">
                <p14:modId xmlns:p14="http://schemas.microsoft.com/office/powerpoint/2010/main" val="30160932"/>
              </p:ext>
            </p:extLst>
          </p:nvPr>
        </p:nvGraphicFramePr>
        <p:xfrm>
          <a:off x="644283" y="2099049"/>
          <a:ext cx="10565730" cy="3859998"/>
        </p:xfrm>
        <a:graphic>
          <a:graphicData uri="http://schemas.openxmlformats.org/drawingml/2006/table">
            <a:tbl>
              <a:tblPr firstRow="1" bandRow="1">
                <a:tableStyleId>{5C22544A-7EE6-4342-B048-85BDC9FD1C3A}</a:tableStyleId>
              </a:tblPr>
              <a:tblGrid>
                <a:gridCol w="3828803">
                  <a:extLst>
                    <a:ext uri="{9D8B030D-6E8A-4147-A177-3AD203B41FA5}">
                      <a16:colId xmlns:a16="http://schemas.microsoft.com/office/drawing/2014/main" xmlns="" val="1568649661"/>
                    </a:ext>
                  </a:extLst>
                </a:gridCol>
                <a:gridCol w="3670297">
                  <a:extLst>
                    <a:ext uri="{9D8B030D-6E8A-4147-A177-3AD203B41FA5}">
                      <a16:colId xmlns:a16="http://schemas.microsoft.com/office/drawing/2014/main" xmlns="" val="2010616141"/>
                    </a:ext>
                  </a:extLst>
                </a:gridCol>
                <a:gridCol w="3066630">
                  <a:extLst>
                    <a:ext uri="{9D8B030D-6E8A-4147-A177-3AD203B41FA5}">
                      <a16:colId xmlns:a16="http://schemas.microsoft.com/office/drawing/2014/main" xmlns="" val="2334043943"/>
                    </a:ext>
                  </a:extLst>
                </a:gridCol>
              </a:tblGrid>
              <a:tr h="411357">
                <a:tc>
                  <a:txBody>
                    <a:bodyPr/>
                    <a:lstStyle/>
                    <a:p>
                      <a:pPr algn="just"/>
                      <a:r>
                        <a:rPr lang="en-US" sz="2000" dirty="0">
                          <a:latin typeface="Times New Roman" panose="02020603050405020304" pitchFamily="18" charset="0"/>
                          <a:cs typeface="Times New Roman" panose="02020603050405020304" pitchFamily="18" charset="0"/>
                        </a:rPr>
                        <a:t>Observational Skills</a:t>
                      </a:r>
                    </a:p>
                  </a:txBody>
                  <a:tcPr>
                    <a:cell3D prstMaterial="dkEdge">
                      <a:bevel prst="cross"/>
                      <a:lightRig rig="flood" dir="t"/>
                    </a:cell3D>
                  </a:tcPr>
                </a:tc>
                <a:tc>
                  <a:txBody>
                    <a:bodyPr/>
                    <a:lstStyle/>
                    <a:p>
                      <a:pPr algn="just"/>
                      <a:r>
                        <a:rPr lang="en-US" sz="2000" dirty="0">
                          <a:latin typeface="Times New Roman" panose="02020603050405020304" pitchFamily="18" charset="0"/>
                          <a:cs typeface="Times New Roman" panose="02020603050405020304" pitchFamily="18" charset="0"/>
                        </a:rPr>
                        <a:t>Interview Skills</a:t>
                      </a:r>
                    </a:p>
                  </a:txBody>
                  <a:tcPr>
                    <a:cell3D prstMaterial="dkEdge">
                      <a:bevel prst="cross"/>
                      <a:lightRig rig="flood" dir="t"/>
                    </a:cell3D>
                  </a:tcPr>
                </a:tc>
                <a:tc>
                  <a:txBody>
                    <a:bodyPr/>
                    <a:lstStyle/>
                    <a:p>
                      <a:pPr algn="just"/>
                      <a:r>
                        <a:rPr lang="en-US" sz="2000" dirty="0">
                          <a:latin typeface="Times New Roman" panose="02020603050405020304" pitchFamily="18" charset="0"/>
                          <a:cs typeface="Times New Roman" panose="02020603050405020304" pitchFamily="18" charset="0"/>
                        </a:rPr>
                        <a:t>Physical Assessment Skills</a:t>
                      </a:r>
                    </a:p>
                  </a:txBody>
                  <a:tcPr>
                    <a:cell3D prstMaterial="dkEdge">
                      <a:bevel prst="cross"/>
                      <a:lightRig rig="flood" dir="t"/>
                    </a:cell3D>
                  </a:tcPr>
                </a:tc>
                <a:extLst>
                  <a:ext uri="{0D108BD9-81ED-4DB2-BD59-A6C34878D82A}">
                    <a16:rowId xmlns:a16="http://schemas.microsoft.com/office/drawing/2014/main" xmlns="" val="3676357536"/>
                  </a:ext>
                </a:extLst>
              </a:tr>
              <a:tr h="3448641">
                <a:tc>
                  <a:txBody>
                    <a:bodyPr/>
                    <a:lstStyle/>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To obtain information with </a:t>
                      </a:r>
                      <a:r>
                        <a:rPr lang="en-US" sz="2000" b="1" dirty="0">
                          <a:latin typeface="Times New Roman" panose="02020603050405020304" pitchFamily="18" charset="0"/>
                          <a:cs typeface="Times New Roman" panose="02020603050405020304" pitchFamily="18" charset="0"/>
                        </a:rPr>
                        <a:t>eyes</a:t>
                      </a:r>
                      <a:r>
                        <a:rPr lang="en-US" sz="2000" dirty="0">
                          <a:latin typeface="Times New Roman" panose="02020603050405020304" pitchFamily="18" charset="0"/>
                          <a:cs typeface="Times New Roman" panose="02020603050405020304" pitchFamily="18" charset="0"/>
                        </a:rPr>
                        <a:t> and </a:t>
                      </a:r>
                      <a:r>
                        <a:rPr lang="en-US" sz="2000" b="1" dirty="0">
                          <a:latin typeface="Times New Roman" panose="02020603050405020304" pitchFamily="18" charset="0"/>
                          <a:cs typeface="Times New Roman" panose="02020603050405020304" pitchFamily="18" charset="0"/>
                        </a:rPr>
                        <a:t>powers of deduction</a:t>
                      </a:r>
                      <a:r>
                        <a:rPr lang="en-US" sz="2000" dirty="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Information</a:t>
                      </a:r>
                      <a:r>
                        <a:rPr lang="en-US" sz="2000" dirty="0">
                          <a:latin typeface="Times New Roman" panose="02020603050405020304" pitchFamily="18" charset="0"/>
                          <a:cs typeface="Times New Roman" panose="02020603050405020304" pitchFamily="18" charset="0"/>
                        </a:rPr>
                        <a:t> obtained includes:</a:t>
                      </a:r>
                    </a:p>
                    <a:p>
                      <a:pPr marL="342900" indent="-342900" algn="just">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Age,height,gender,weight</a:t>
                      </a:r>
                    </a:p>
                    <a:p>
                      <a:pPr marL="342900" indent="-342900" algn="just">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Overall health status</a:t>
                      </a:r>
                    </a:p>
                    <a:p>
                      <a:pPr marL="342900" indent="-342900" algn="just">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Ability to communicate</a:t>
                      </a:r>
                    </a:p>
                    <a:p>
                      <a:pPr marL="342900" indent="-342900" algn="just">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Outward signs of illness</a:t>
                      </a:r>
                    </a:p>
                    <a:p>
                      <a:pPr marL="342900" indent="-342900" algn="just">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Willingness and ability to participate</a:t>
                      </a:r>
                    </a:p>
                  </a:txBody>
                  <a:tcPr>
                    <a:cell3D prstMaterial="dkEdge">
                      <a:bevel prst="cross"/>
                      <a:lightRig rig="flood" dir="t"/>
                    </a:cell3D>
                  </a:tcPr>
                </a:tc>
                <a:tc>
                  <a:txBody>
                    <a:bodyPr/>
                    <a:lstStyle/>
                    <a:p>
                      <a:pPr marL="342900" lvl="0" indent="-342900" algn="just">
                        <a:buFont typeface="Wingdings" panose="05000000000000000000" pitchFamily="2" charset="2"/>
                        <a:buChar char="Ø"/>
                      </a:pPr>
                      <a:r>
                        <a:rPr lang="en-US" sz="2000" b="1" kern="1200" dirty="0">
                          <a:solidFill>
                            <a:schemeClr val="dk1"/>
                          </a:solidFill>
                          <a:effectLst/>
                          <a:latin typeface="Times New Roman" panose="02020603050405020304" pitchFamily="18" charset="0"/>
                          <a:ea typeface="+mn-ea"/>
                          <a:cs typeface="Times New Roman" panose="02020603050405020304" pitchFamily="18" charset="0"/>
                        </a:rPr>
                        <a:t>Purposeful</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conversation with the patient</a:t>
                      </a:r>
                    </a:p>
                    <a:p>
                      <a:pPr marL="342900" lvl="0" indent="-342900" algn="just">
                        <a:buFont typeface="Wingdings" panose="05000000000000000000" pitchFamily="2" charset="2"/>
                        <a:buChar char="Ø"/>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Following </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elements</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should be considered:</a:t>
                      </a:r>
                    </a:p>
                    <a:p>
                      <a:pPr marL="342900" lvl="0" indent="-342900" algn="just">
                        <a:buFont typeface="Wingdings" panose="05000000000000000000" pitchFamily="2" charset="2"/>
                        <a:buChar char="§"/>
                      </a:pPr>
                      <a:r>
                        <a:rPr lang="en-US" sz="2000" b="0" kern="1200" dirty="0">
                          <a:solidFill>
                            <a:schemeClr val="dk1"/>
                          </a:solidFill>
                          <a:effectLst/>
                          <a:latin typeface="Times New Roman" panose="02020603050405020304" pitchFamily="18" charset="0"/>
                          <a:ea typeface="+mn-ea"/>
                          <a:cs typeface="Times New Roman" panose="02020603050405020304" pitchFamily="18" charset="0"/>
                        </a:rPr>
                        <a:t>Listen with an open mind:</a:t>
                      </a:r>
                    </a:p>
                    <a:p>
                      <a:pPr marL="342900" lvl="0" indent="-342900" algn="just">
                        <a:buFont typeface="Wingdings" panose="05000000000000000000" pitchFamily="2" charset="2"/>
                        <a:buChar char="§"/>
                      </a:pPr>
                      <a:r>
                        <a:rPr lang="en-US" sz="2000" b="0" kern="1200" dirty="0">
                          <a:solidFill>
                            <a:schemeClr val="dk1"/>
                          </a:solidFill>
                          <a:effectLst/>
                          <a:latin typeface="Times New Roman" panose="02020603050405020304" pitchFamily="18" charset="0"/>
                          <a:ea typeface="+mn-ea"/>
                          <a:cs typeface="Times New Roman" panose="02020603050405020304" pitchFamily="18" charset="0"/>
                        </a:rPr>
                        <a:t>Listen with empathy:</a:t>
                      </a:r>
                    </a:p>
                    <a:p>
                      <a:pPr marL="342900" lvl="0" indent="-342900" algn="just">
                        <a:buFont typeface="Wingdings" panose="05000000000000000000" pitchFamily="2" charset="2"/>
                        <a:buChar char="§"/>
                      </a:pPr>
                      <a:r>
                        <a:rPr lang="en-US" sz="2000" b="0" kern="1200" dirty="0">
                          <a:solidFill>
                            <a:schemeClr val="dk1"/>
                          </a:solidFill>
                          <a:effectLst/>
                          <a:latin typeface="Times New Roman" panose="02020603050405020304" pitchFamily="18" charset="0"/>
                          <a:ea typeface="+mn-ea"/>
                          <a:cs typeface="Times New Roman" panose="02020603050405020304" pitchFamily="18" charset="0"/>
                        </a:rPr>
                        <a:t>Becoming efficient at collecting patient information:</a:t>
                      </a:r>
                    </a:p>
                    <a:p>
                      <a:pPr marL="342900" lvl="0" indent="-342900" algn="just">
                        <a:buFont typeface="Wingdings" panose="05000000000000000000" pitchFamily="2" charset="2"/>
                        <a:buChar char="§"/>
                      </a:pPr>
                      <a:r>
                        <a:rPr lang="en-US" sz="2000" b="0" kern="1200" dirty="0">
                          <a:solidFill>
                            <a:schemeClr val="dk1"/>
                          </a:solidFill>
                          <a:effectLst/>
                          <a:latin typeface="Times New Roman" panose="02020603050405020304" pitchFamily="18" charset="0"/>
                          <a:ea typeface="+mn-ea"/>
                          <a:cs typeface="Times New Roman" panose="02020603050405020304" pitchFamily="18" charset="0"/>
                        </a:rPr>
                        <a:t>Collect only information practitioner will use:</a:t>
                      </a:r>
                    </a:p>
                    <a:p>
                      <a:pPr algn="just"/>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a:cell3D prstMaterial="dkEdge">
                      <a:bevel prst="cross"/>
                      <a:lightRig rig="flood" dir="t"/>
                    </a:cell3D>
                  </a:tcPr>
                </a:tc>
                <a:tc>
                  <a:txBody>
                    <a:bodyPr/>
                    <a:lstStyle/>
                    <a:p>
                      <a:pPr marL="342900" indent="-342900" algn="just">
                        <a:buFont typeface="Wingdings" panose="05000000000000000000" pitchFamily="2" charset="2"/>
                        <a:buChar char="Ø"/>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Clinical pharmacist use to access the </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effectiveness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and </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safety</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of the patient medication.</a:t>
                      </a:r>
                    </a:p>
                    <a:p>
                      <a:pPr marL="342900" indent="-342900" algn="just">
                        <a:buFont typeface="Wingdings" panose="05000000000000000000" pitchFamily="2" charset="2"/>
                        <a:buChar char="Ø"/>
                      </a:pPr>
                      <a:r>
                        <a:rPr lang="en-US" sz="2000" b="1" kern="1200" dirty="0">
                          <a:solidFill>
                            <a:schemeClr val="dk1"/>
                          </a:solidFill>
                          <a:effectLst/>
                          <a:latin typeface="Times New Roman" panose="02020603050405020304" pitchFamily="18" charset="0"/>
                          <a:ea typeface="+mn-ea"/>
                          <a:cs typeface="Times New Roman" panose="02020603050405020304" pitchFamily="18" charset="0"/>
                        </a:rPr>
                        <a:t>Vital signs:</a:t>
                      </a:r>
                    </a:p>
                    <a:p>
                      <a:pPr marL="342900" indent="-34290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Blood pressure</a:t>
                      </a:r>
                    </a:p>
                    <a:p>
                      <a:pPr marL="342900" indent="-34290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Temperature</a:t>
                      </a:r>
                    </a:p>
                    <a:p>
                      <a:pPr marL="342900" indent="-34290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Pulse rate</a:t>
                      </a:r>
                    </a:p>
                    <a:p>
                      <a:pPr marL="342900" indent="-34290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Respiratory rate. </a:t>
                      </a:r>
                    </a:p>
                  </a:txBody>
                  <a:tcPr>
                    <a:cell3D prstMaterial="dkEdge">
                      <a:bevel prst="cross"/>
                      <a:lightRig rig="flood" dir="t"/>
                    </a:cell3D>
                  </a:tcPr>
                </a:tc>
                <a:extLst>
                  <a:ext uri="{0D108BD9-81ED-4DB2-BD59-A6C34878D82A}">
                    <a16:rowId xmlns:a16="http://schemas.microsoft.com/office/drawing/2014/main" xmlns="" val="10248174"/>
                  </a:ext>
                </a:extLst>
              </a:tr>
            </a:tbl>
          </a:graphicData>
        </a:graphic>
      </p:graphicFrame>
      <p:sp>
        <p:nvSpPr>
          <p:cNvPr id="5" name="Slide Number Placeholder 4">
            <a:extLst>
              <a:ext uri="{FF2B5EF4-FFF2-40B4-BE49-F238E27FC236}">
                <a16:creationId xmlns:a16="http://schemas.microsoft.com/office/drawing/2014/main" xmlns="" id="{30F977A6-0C7A-4096-8E7F-4531ED831D16}"/>
              </a:ext>
            </a:extLst>
          </p:cNvPr>
          <p:cNvSpPr>
            <a:spLocks noGrp="1"/>
          </p:cNvSpPr>
          <p:nvPr>
            <p:ph type="sldNum" sz="quarter" idx="12"/>
          </p:nvPr>
        </p:nvSpPr>
        <p:spPr/>
        <p:txBody>
          <a:bodyPr/>
          <a:lstStyle/>
          <a:p>
            <a:fld id="{20CEDC01-34F0-4140-A74C-CA9ED28EB381}" type="slidenum">
              <a:rPr lang="en-US" smtClean="0"/>
              <a:t>7</a:t>
            </a:fld>
            <a:endParaRPr lang="en-US"/>
          </a:p>
        </p:txBody>
      </p:sp>
    </p:spTree>
    <p:extLst>
      <p:ext uri="{BB962C8B-B14F-4D97-AF65-F5344CB8AC3E}">
        <p14:creationId xmlns:p14="http://schemas.microsoft.com/office/powerpoint/2010/main" val="960358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3EF690-9341-4692-AF09-E2D6B4F20FD4}"/>
              </a:ext>
            </a:extLst>
          </p:cNvPr>
          <p:cNvSpPr>
            <a:spLocks noGrp="1"/>
          </p:cNvSpPr>
          <p:nvPr>
            <p:ph type="ctrTitle"/>
          </p:nvPr>
        </p:nvSpPr>
        <p:spPr>
          <a:xfrm>
            <a:off x="345797" y="288758"/>
            <a:ext cx="8530390" cy="607669"/>
          </a:xfrm>
        </p:spPr>
        <p:txBody>
          <a:bodyPr>
            <a:normAutofit fontScale="90000"/>
          </a:bodyPr>
          <a:lstStyle/>
          <a:p>
            <a:pPr algn="just"/>
            <a:r>
              <a:rPr lang="en-US" sz="4000" b="1" dirty="0">
                <a:latin typeface="Times New Roman" panose="02020603050405020304" pitchFamily="18" charset="0"/>
                <a:cs typeface="Times New Roman" panose="02020603050405020304" pitchFamily="18" charset="0"/>
              </a:rPr>
              <a:t>Competencies of a Clinical Pharmacist:</a:t>
            </a:r>
            <a:endParaRPr lang="en-US" sz="4000" b="1" dirty="0"/>
          </a:p>
        </p:txBody>
      </p:sp>
      <p:sp>
        <p:nvSpPr>
          <p:cNvPr id="3" name="Subtitle 2">
            <a:extLst>
              <a:ext uri="{FF2B5EF4-FFF2-40B4-BE49-F238E27FC236}">
                <a16:creationId xmlns:a16="http://schemas.microsoft.com/office/drawing/2014/main" xmlns="" id="{9DAD3147-C06F-4EF8-ACE0-9DA24DA6632E}"/>
              </a:ext>
            </a:extLst>
          </p:cNvPr>
          <p:cNvSpPr>
            <a:spLocks noGrp="1"/>
          </p:cNvSpPr>
          <p:nvPr>
            <p:ph type="subTitle" idx="1"/>
          </p:nvPr>
        </p:nvSpPr>
        <p:spPr>
          <a:xfrm>
            <a:off x="625642" y="1648326"/>
            <a:ext cx="10945469" cy="3905807"/>
          </a:xfrm>
        </p:spPr>
        <p:txBody>
          <a:bodyPr>
            <a:normAutofit lnSpcReduction="10000"/>
          </a:bodyPr>
          <a:lstStyle/>
          <a:p>
            <a:pPr marL="457200" indent="-457200" algn="just">
              <a:buFont typeface="+mj-lt"/>
              <a:buAutoNum type="arabicPeriod" startAt="2"/>
            </a:pPr>
            <a:r>
              <a:rPr lang="en-US" sz="2000" b="1" dirty="0">
                <a:latin typeface="Times New Roman" panose="02020603050405020304" pitchFamily="18" charset="0"/>
                <a:cs typeface="Times New Roman" panose="02020603050405020304" pitchFamily="18" charset="0"/>
              </a:rPr>
              <a:t>Pharmacotherapy knowledge:</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must possess an </a:t>
            </a:r>
            <a:r>
              <a:rPr lang="en-US" sz="2000" b="1" dirty="0">
                <a:latin typeface="Times New Roman" panose="02020603050405020304" pitchFamily="18" charset="0"/>
                <a:cs typeface="Times New Roman" panose="02020603050405020304" pitchFamily="18" charset="0"/>
              </a:rPr>
              <a:t>in-depth knowledge </a:t>
            </a:r>
            <a:r>
              <a:rPr lang="en-US" sz="2000" dirty="0">
                <a:latin typeface="Times New Roman" panose="02020603050405020304" pitchFamily="18" charset="0"/>
                <a:cs typeface="Times New Roman" panose="02020603050405020304" pitchFamily="18" charset="0"/>
              </a:rPr>
              <a:t>of </a:t>
            </a:r>
            <a:r>
              <a:rPr lang="en-US" sz="2000" b="1" dirty="0">
                <a:latin typeface="Times New Roman" panose="02020603050405020304" pitchFamily="18" charset="0"/>
                <a:cs typeface="Times New Roman" panose="02020603050405020304" pitchFamily="18" charset="0"/>
              </a:rPr>
              <a:t>pharmacology</a:t>
            </a:r>
            <a:r>
              <a:rPr lang="en-US" sz="2000" dirty="0">
                <a:latin typeface="Times New Roman" panose="02020603050405020304" pitchFamily="18" charset="0"/>
                <a:cs typeface="Times New Roman" panose="02020603050405020304" pitchFamily="18" charset="0"/>
              </a:rPr>
              <a:t> and </a:t>
            </a:r>
            <a:r>
              <a:rPr lang="en-US" sz="2000" b="1" dirty="0">
                <a:latin typeface="Times New Roman" panose="02020603050405020304" pitchFamily="18" charset="0"/>
                <a:cs typeface="Times New Roman" panose="02020603050405020304" pitchFamily="18" charset="0"/>
              </a:rPr>
              <a:t>pharmacotherapy</a:t>
            </a:r>
            <a:r>
              <a:rPr lang="en-US" sz="2000" dirty="0">
                <a:latin typeface="Times New Roman" panose="02020603050405020304" pitchFamily="18" charset="0"/>
                <a:cs typeface="Times New Roman" panose="02020603050405020304" pitchFamily="18" charset="0"/>
              </a:rPr>
              <a:t> and the </a:t>
            </a:r>
            <a:r>
              <a:rPr lang="en-US" sz="2000" b="1" dirty="0">
                <a:latin typeface="Times New Roman" panose="02020603050405020304" pitchFamily="18" charset="0"/>
                <a:cs typeface="Times New Roman" panose="02020603050405020304" pitchFamily="18" charset="0"/>
              </a:rPr>
              <a:t>scientific/clinical evidence </a:t>
            </a:r>
            <a:r>
              <a:rPr lang="en-US" sz="2000" dirty="0">
                <a:latin typeface="Times New Roman" panose="02020603050405020304" pitchFamily="18" charset="0"/>
                <a:cs typeface="Times New Roman" panose="02020603050405020304" pitchFamily="18" charset="0"/>
              </a:rPr>
              <a:t>that forms the basis for </a:t>
            </a:r>
            <a:r>
              <a:rPr lang="en-US" sz="2000" b="1" dirty="0">
                <a:latin typeface="Times New Roman" panose="02020603050405020304" pitchFamily="18" charset="0"/>
                <a:cs typeface="Times New Roman" panose="02020603050405020304" pitchFamily="18" charset="0"/>
              </a:rPr>
              <a:t>rational drug therapy</a:t>
            </a:r>
            <a:r>
              <a:rPr lang="en-US" sz="2000" dirty="0">
                <a:latin typeface="Times New Roman" panose="02020603050405020304" pitchFamily="18" charset="0"/>
                <a:cs typeface="Times New Roman" panose="02020603050405020304" pitchFamily="18" charset="0"/>
              </a:rPr>
              <a:t>.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This knowledge is critical in making </a:t>
            </a:r>
            <a:r>
              <a:rPr lang="en-US" sz="2000" b="1" dirty="0">
                <a:latin typeface="Times New Roman" panose="02020603050405020304" pitchFamily="18" charset="0"/>
                <a:cs typeface="Times New Roman" panose="02020603050405020304" pitchFamily="18" charset="0"/>
              </a:rPr>
              <a:t>decisions</a:t>
            </a:r>
            <a:r>
              <a:rPr lang="en-US" sz="2000" dirty="0">
                <a:latin typeface="Times New Roman" panose="02020603050405020304" pitchFamily="18" charset="0"/>
                <a:cs typeface="Times New Roman" panose="02020603050405020304" pitchFamily="18" charset="0"/>
              </a:rPr>
              <a:t> that </a:t>
            </a:r>
            <a:r>
              <a:rPr lang="en-US" sz="2000" b="1" dirty="0">
                <a:latin typeface="Times New Roman" panose="02020603050405020304" pitchFamily="18" charset="0"/>
                <a:cs typeface="Times New Roman" panose="02020603050405020304" pitchFamily="18" charset="0"/>
              </a:rPr>
              <a:t>optimize</a:t>
            </a:r>
            <a:r>
              <a:rPr lang="en-US" sz="2000" dirty="0">
                <a:latin typeface="Times New Roman" panose="02020603050405020304" pitchFamily="18" charset="0"/>
                <a:cs typeface="Times New Roman" panose="02020603050405020304" pitchFamily="18" charset="0"/>
              </a:rPr>
              <a:t> patients’ medication-related outcomes.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must also possess an </a:t>
            </a:r>
            <a:r>
              <a:rPr lang="en-US" sz="2000" b="1" dirty="0">
                <a:latin typeface="Times New Roman" panose="02020603050405020304" pitchFamily="18" charset="0"/>
                <a:cs typeface="Times New Roman" panose="02020603050405020304" pitchFamily="18" charset="0"/>
              </a:rPr>
              <a:t>extensive knowledge</a:t>
            </a:r>
            <a:r>
              <a:rPr lang="en-US" sz="2000" dirty="0">
                <a:latin typeface="Times New Roman" panose="02020603050405020304" pitchFamily="18" charset="0"/>
                <a:cs typeface="Times New Roman" panose="02020603050405020304" pitchFamily="18" charset="0"/>
              </a:rPr>
              <a:t> of medicine (e.g., pathophysiology and mechanisms of diseases/disorders, clinical presentation, diagnostic tests, and natural history of disease).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This knowledge contributes to </a:t>
            </a:r>
            <a:r>
              <a:rPr lang="en-US" sz="2000" b="1" dirty="0">
                <a:latin typeface="Times New Roman" panose="02020603050405020304" pitchFamily="18" charset="0"/>
                <a:cs typeface="Times New Roman" panose="02020603050405020304" pitchFamily="18" charset="0"/>
              </a:rPr>
              <a:t>effective and efficient patient assessment</a:t>
            </a:r>
            <a:r>
              <a:rPr lang="en-US" sz="2000" dirty="0">
                <a:latin typeface="Times New Roman" panose="02020603050405020304" pitchFamily="18" charset="0"/>
                <a:cs typeface="Times New Roman" panose="02020603050405020304" pitchFamily="18" charset="0"/>
              </a:rPr>
              <a:t> and the </a:t>
            </a:r>
            <a:r>
              <a:rPr lang="en-US" sz="2000" b="1" dirty="0">
                <a:latin typeface="Times New Roman" panose="02020603050405020304" pitchFamily="18" charset="0"/>
                <a:cs typeface="Times New Roman" panose="02020603050405020304" pitchFamily="18" charset="0"/>
              </a:rPr>
              <a:t>evaluation</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monitoring</a:t>
            </a:r>
            <a:r>
              <a:rPr lang="en-US" sz="2000" dirty="0">
                <a:latin typeface="Times New Roman" panose="02020603050405020304" pitchFamily="18" charset="0"/>
                <a:cs typeface="Times New Roman" panose="02020603050405020304" pitchFamily="18" charset="0"/>
              </a:rPr>
              <a:t>, and </a:t>
            </a:r>
            <a:r>
              <a:rPr lang="en-US" sz="2000" b="1" dirty="0">
                <a:latin typeface="Times New Roman" panose="02020603050405020304" pitchFamily="18" charset="0"/>
                <a:cs typeface="Times New Roman" panose="02020603050405020304" pitchFamily="18" charset="0"/>
              </a:rPr>
              <a:t>optimization</a:t>
            </a:r>
            <a:r>
              <a:rPr lang="en-US" sz="2000" dirty="0">
                <a:latin typeface="Times New Roman" panose="02020603050405020304" pitchFamily="18" charset="0"/>
                <a:cs typeface="Times New Roman" panose="02020603050405020304" pitchFamily="18" charset="0"/>
              </a:rPr>
              <a:t> of pharmacotherapy. </a:t>
            </a:r>
          </a:p>
          <a:p>
            <a:pPr marL="342900"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Clinical pharmacists must be able to understand, analyze, critically evaluate, and apply knowledge from the biomedical, clinical, epidemiological, and social-behavioral sciences to patient care. </a:t>
            </a:r>
            <a:r>
              <a:rPr lang="en-US" sz="2000" b="1" dirty="0">
                <a:latin typeface="Times New Roman" panose="02020603050405020304" pitchFamily="18" charset="0"/>
                <a:cs typeface="Times New Roman" panose="02020603050405020304" pitchFamily="18" charset="0"/>
              </a:rPr>
              <a:t>Without</a:t>
            </a:r>
            <a:r>
              <a:rPr lang="en-US" sz="2000" dirty="0">
                <a:latin typeface="Times New Roman" panose="02020603050405020304" pitchFamily="18" charset="0"/>
                <a:cs typeface="Times New Roman" panose="02020603050405020304" pitchFamily="18" charset="0"/>
              </a:rPr>
              <a:t> such knowledge, they cannot fully contribute to ensuring optimal medication-related outcomes[3]. </a:t>
            </a:r>
          </a:p>
        </p:txBody>
      </p:sp>
      <p:sp>
        <p:nvSpPr>
          <p:cNvPr id="4" name="Slide Number Placeholder 3">
            <a:extLst>
              <a:ext uri="{FF2B5EF4-FFF2-40B4-BE49-F238E27FC236}">
                <a16:creationId xmlns:a16="http://schemas.microsoft.com/office/drawing/2014/main" xmlns="" id="{CCADC6B1-8654-4FF2-96B9-F9BD2E421549}"/>
              </a:ext>
            </a:extLst>
          </p:cNvPr>
          <p:cNvSpPr>
            <a:spLocks noGrp="1"/>
          </p:cNvSpPr>
          <p:nvPr>
            <p:ph type="sldNum" sz="quarter" idx="12"/>
          </p:nvPr>
        </p:nvSpPr>
        <p:spPr/>
        <p:txBody>
          <a:bodyPr/>
          <a:lstStyle/>
          <a:p>
            <a:fld id="{20CEDC01-34F0-4140-A74C-CA9ED28EB381}" type="slidenum">
              <a:rPr lang="en-US" smtClean="0"/>
              <a:t>8</a:t>
            </a:fld>
            <a:endParaRPr lang="en-US"/>
          </a:p>
        </p:txBody>
      </p:sp>
    </p:spTree>
    <p:extLst>
      <p:ext uri="{BB962C8B-B14F-4D97-AF65-F5344CB8AC3E}">
        <p14:creationId xmlns:p14="http://schemas.microsoft.com/office/powerpoint/2010/main" val="193370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DE70DD-1F96-4B45-8327-2041B75B6262}"/>
              </a:ext>
            </a:extLst>
          </p:cNvPr>
          <p:cNvSpPr>
            <a:spLocks noGrp="1"/>
          </p:cNvSpPr>
          <p:nvPr>
            <p:ph type="ctrTitle"/>
          </p:nvPr>
        </p:nvSpPr>
        <p:spPr>
          <a:xfrm>
            <a:off x="150320" y="164599"/>
            <a:ext cx="8494295" cy="614333"/>
          </a:xfrm>
        </p:spPr>
        <p:txBody>
          <a:bodyPr>
            <a:noAutofit/>
          </a:bodyPr>
          <a:lstStyle/>
          <a:p>
            <a:pPr algn="just"/>
            <a:r>
              <a:rPr lang="en-US" sz="3600" b="1" dirty="0">
                <a:latin typeface="Times New Roman" panose="02020603050405020304" pitchFamily="18" charset="0"/>
                <a:cs typeface="Times New Roman" panose="02020603050405020304" pitchFamily="18" charset="0"/>
              </a:rPr>
              <a:t>Competencies of a Clinical Pharmacist:</a:t>
            </a:r>
            <a:endParaRPr lang="en-US" sz="3600" b="1" dirty="0"/>
          </a:p>
        </p:txBody>
      </p:sp>
      <p:sp>
        <p:nvSpPr>
          <p:cNvPr id="3" name="Subtitle 2">
            <a:extLst>
              <a:ext uri="{FF2B5EF4-FFF2-40B4-BE49-F238E27FC236}">
                <a16:creationId xmlns:a16="http://schemas.microsoft.com/office/drawing/2014/main" xmlns="" id="{5785EEDD-1B3C-4E21-9022-4ECCB646192A}"/>
              </a:ext>
            </a:extLst>
          </p:cNvPr>
          <p:cNvSpPr>
            <a:spLocks noGrp="1"/>
          </p:cNvSpPr>
          <p:nvPr>
            <p:ph type="subTitle" idx="1"/>
          </p:nvPr>
        </p:nvSpPr>
        <p:spPr>
          <a:xfrm>
            <a:off x="461211" y="902888"/>
            <a:ext cx="10996863" cy="4487779"/>
          </a:xfrm>
        </p:spPr>
        <p:txBody>
          <a:bodyPr>
            <a:normAutofit/>
          </a:bodyPr>
          <a:lstStyle/>
          <a:p>
            <a:pPr algn="just"/>
            <a:r>
              <a:rPr lang="en-US" sz="2000" b="1" dirty="0">
                <a:latin typeface="Times New Roman" panose="02020603050405020304" pitchFamily="18" charset="0"/>
                <a:cs typeface="Times New Roman" panose="02020603050405020304" pitchFamily="18" charset="0"/>
              </a:rPr>
              <a:t>Pharmacotherapy knowledge:</a:t>
            </a:r>
          </a:p>
          <a:p>
            <a:pPr algn="just"/>
            <a:r>
              <a:rPr lang="en-US" sz="2000" dirty="0">
                <a:latin typeface="Times New Roman" panose="02020603050405020304" pitchFamily="18" charset="0"/>
                <a:cs typeface="Times New Roman" panose="02020603050405020304" pitchFamily="18" charset="0"/>
              </a:rPr>
              <a:t>Pharmacotherapeutic knowledge needed for clinical pharmacist[5].</a:t>
            </a:r>
          </a:p>
        </p:txBody>
      </p:sp>
      <p:graphicFrame>
        <p:nvGraphicFramePr>
          <p:cNvPr id="4" name="Table 4">
            <a:extLst>
              <a:ext uri="{FF2B5EF4-FFF2-40B4-BE49-F238E27FC236}">
                <a16:creationId xmlns:a16="http://schemas.microsoft.com/office/drawing/2014/main" xmlns="" id="{C0C5169C-D408-43D6-B158-F0E85B405518}"/>
              </a:ext>
            </a:extLst>
          </p:cNvPr>
          <p:cNvGraphicFramePr>
            <a:graphicFrameLocks noGrp="1"/>
          </p:cNvGraphicFramePr>
          <p:nvPr>
            <p:extLst>
              <p:ext uri="{D42A27DB-BD31-4B8C-83A1-F6EECF244321}">
                <p14:modId xmlns:p14="http://schemas.microsoft.com/office/powerpoint/2010/main" val="2359868362"/>
              </p:ext>
            </p:extLst>
          </p:nvPr>
        </p:nvGraphicFramePr>
        <p:xfrm>
          <a:off x="682347" y="1717870"/>
          <a:ext cx="10827306" cy="4761040"/>
        </p:xfrm>
        <a:graphic>
          <a:graphicData uri="http://schemas.openxmlformats.org/drawingml/2006/table">
            <a:tbl>
              <a:tblPr firstRow="1" bandRow="1">
                <a:tableStyleId>{5C22544A-7EE6-4342-B048-85BDC9FD1C3A}</a:tableStyleId>
              </a:tblPr>
              <a:tblGrid>
                <a:gridCol w="3566397">
                  <a:extLst>
                    <a:ext uri="{9D8B030D-6E8A-4147-A177-3AD203B41FA5}">
                      <a16:colId xmlns:a16="http://schemas.microsoft.com/office/drawing/2014/main" xmlns="" val="1640025344"/>
                    </a:ext>
                  </a:extLst>
                </a:gridCol>
                <a:gridCol w="3815645">
                  <a:extLst>
                    <a:ext uri="{9D8B030D-6E8A-4147-A177-3AD203B41FA5}">
                      <a16:colId xmlns:a16="http://schemas.microsoft.com/office/drawing/2014/main" xmlns="" val="3214959074"/>
                    </a:ext>
                  </a:extLst>
                </a:gridCol>
                <a:gridCol w="3445264">
                  <a:extLst>
                    <a:ext uri="{9D8B030D-6E8A-4147-A177-3AD203B41FA5}">
                      <a16:colId xmlns:a16="http://schemas.microsoft.com/office/drawing/2014/main" xmlns="" val="2839942142"/>
                    </a:ext>
                  </a:extLst>
                </a:gridCol>
              </a:tblGrid>
              <a:tr h="373498">
                <a:tc>
                  <a:txBody>
                    <a:bodyPr/>
                    <a:lstStyle/>
                    <a:p>
                      <a:pPr algn="just"/>
                      <a:r>
                        <a:rPr lang="en-US" sz="2000" dirty="0">
                          <a:latin typeface="Times New Roman" panose="02020603050405020304" pitchFamily="18" charset="0"/>
                          <a:cs typeface="Times New Roman" panose="02020603050405020304" pitchFamily="18" charset="0"/>
                        </a:rPr>
                        <a:t>Characteristic of drug</a:t>
                      </a:r>
                    </a:p>
                  </a:txBody>
                  <a:tcPr>
                    <a:cell3D prstMaterial="dkEdge">
                      <a:bevel prst="cross"/>
                      <a:lightRig rig="flood" dir="t"/>
                    </a:cell3D>
                  </a:tcPr>
                </a:tc>
                <a:tc>
                  <a:txBody>
                    <a:bodyPr/>
                    <a:lstStyle/>
                    <a:p>
                      <a:pPr algn="just"/>
                      <a:r>
                        <a:rPr lang="en-US" sz="2000" dirty="0">
                          <a:latin typeface="Times New Roman" panose="02020603050405020304" pitchFamily="18" charset="0"/>
                          <a:cs typeface="Times New Roman" panose="02020603050405020304" pitchFamily="18" charset="0"/>
                        </a:rPr>
                        <a:t>Activity of drug in the patient</a:t>
                      </a:r>
                    </a:p>
                  </a:txBody>
                  <a:tcPr>
                    <a:cell3D prstMaterial="dkEdge">
                      <a:bevel prst="cross"/>
                      <a:lightRig rig="flood" dir="t"/>
                    </a:cell3D>
                  </a:tcPr>
                </a:tc>
                <a:tc>
                  <a:txBody>
                    <a:bodyPr/>
                    <a:lstStyle/>
                    <a:p>
                      <a:pPr algn="just"/>
                      <a:r>
                        <a:rPr lang="en-US" sz="2000" dirty="0">
                          <a:latin typeface="Times New Roman" panose="02020603050405020304" pitchFamily="18" charset="0"/>
                          <a:cs typeface="Times New Roman" panose="02020603050405020304" pitchFamily="18" charset="0"/>
                        </a:rPr>
                        <a:t>Outcomes of drug therapy</a:t>
                      </a:r>
                    </a:p>
                  </a:txBody>
                  <a:tcPr>
                    <a:cell3D prstMaterial="dkEdge">
                      <a:bevel prst="cross"/>
                      <a:lightRig rig="flood" dir="t"/>
                    </a:cell3D>
                  </a:tcPr>
                </a:tc>
                <a:extLst>
                  <a:ext uri="{0D108BD9-81ED-4DB2-BD59-A6C34878D82A}">
                    <a16:rowId xmlns:a16="http://schemas.microsoft.com/office/drawing/2014/main" xmlns="" val="2221918244"/>
                  </a:ext>
                </a:extLst>
              </a:tr>
              <a:tr h="4114281">
                <a:tc>
                  <a:txBody>
                    <a:bodyPr/>
                    <a:lstStyle/>
                    <a:p>
                      <a:pPr marL="285750" indent="-285750" algn="just">
                        <a:buFont typeface="Wingdings" panose="05000000000000000000" pitchFamily="2" charset="2"/>
                        <a:buChar char="Ø"/>
                      </a:pPr>
                      <a:r>
                        <a:rPr lang="en-US" sz="2000" b="1" kern="1200" dirty="0">
                          <a:solidFill>
                            <a:schemeClr val="dk1"/>
                          </a:solidFill>
                          <a:effectLst/>
                          <a:latin typeface="Times New Roman" panose="02020603050405020304" pitchFamily="18" charset="0"/>
                          <a:ea typeface="+mn-ea"/>
                          <a:cs typeface="Times New Roman" panose="02020603050405020304" pitchFamily="18" charset="0"/>
                        </a:rPr>
                        <a:t>Efficacy for an indication:</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Dosage regimen for the drug</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Dose (initial and maintenance)</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Dosing interval</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Frequency</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Duration</a:t>
                      </a:r>
                    </a:p>
                    <a:p>
                      <a:pPr marL="285750" indent="-285750" algn="just">
                        <a:buFont typeface="Wingdings" panose="05000000000000000000" pitchFamily="2" charset="2"/>
                        <a:buChar char="Ø"/>
                      </a:pPr>
                      <a:r>
                        <a:rPr lang="en-US" sz="2000" b="1" kern="1200" dirty="0">
                          <a:solidFill>
                            <a:schemeClr val="dk1"/>
                          </a:solidFill>
                          <a:effectLst/>
                          <a:latin typeface="Times New Roman" panose="02020603050405020304" pitchFamily="18" charset="0"/>
                          <a:ea typeface="+mn-ea"/>
                          <a:cs typeface="Times New Roman" panose="02020603050405020304" pitchFamily="18" charset="0"/>
                        </a:rPr>
                        <a:t>Pharmacology:</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Mechanism of action</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Sites of action</a:t>
                      </a:r>
                    </a:p>
                    <a:p>
                      <a:pPr marL="285750" indent="-285750" algn="just">
                        <a:buFont typeface="Wingdings" panose="05000000000000000000" pitchFamily="2" charset="2"/>
                        <a:buChar char="Ø"/>
                      </a:pPr>
                      <a:r>
                        <a:rPr lang="en-US" sz="2000" b="1" kern="1200" dirty="0">
                          <a:solidFill>
                            <a:schemeClr val="dk1"/>
                          </a:solidFill>
                          <a:effectLst/>
                          <a:latin typeface="Times New Roman" panose="02020603050405020304" pitchFamily="18" charset="0"/>
                          <a:ea typeface="+mn-ea"/>
                          <a:cs typeface="Times New Roman" panose="02020603050405020304" pitchFamily="18" charset="0"/>
                        </a:rPr>
                        <a:t>Toxicology:</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Contraindications</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Adverse effects</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Precautions</a:t>
                      </a:r>
                    </a:p>
                    <a:p>
                      <a:pPr marL="0" marR="0" algn="just">
                        <a:lnSpc>
                          <a:spcPct val="150000"/>
                        </a:lnSpc>
                        <a:spcBef>
                          <a:spcPts val="0"/>
                        </a:spcBef>
                        <a:spcAft>
                          <a:spcPts val="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cell3D prstMaterial="dkEdge">
                      <a:bevel prst="cross"/>
                      <a:lightRig rig="flood" dir="t"/>
                    </a:cell3D>
                  </a:tcPr>
                </a:tc>
                <a:tc>
                  <a:txBody>
                    <a:bodyPr/>
                    <a:lstStyle/>
                    <a:p>
                      <a:pPr marL="285750" indent="-285750" algn="just">
                        <a:buFont typeface="Wingdings" panose="05000000000000000000" pitchFamily="2" charset="2"/>
                        <a:buChar char="Ø"/>
                      </a:pPr>
                      <a:r>
                        <a:rPr lang="en-US" sz="2000" b="1" kern="1200" dirty="0">
                          <a:solidFill>
                            <a:schemeClr val="dk1"/>
                          </a:solidFill>
                          <a:effectLst/>
                          <a:latin typeface="Times New Roman" panose="02020603050405020304" pitchFamily="18" charset="0"/>
                          <a:ea typeface="+mn-ea"/>
                          <a:cs typeface="Times New Roman" panose="02020603050405020304" pitchFamily="18" charset="0"/>
                        </a:rPr>
                        <a:t>Pharmaceutical process:</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Bioavailability</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Physicochemical properties</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Formulations and dosage forms</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Methods of drug administrations</a:t>
                      </a:r>
                    </a:p>
                    <a:p>
                      <a:pPr marL="285750" indent="-285750" algn="just">
                        <a:buFont typeface="Wingdings" panose="05000000000000000000" pitchFamily="2" charset="2"/>
                        <a:buChar char="Ø"/>
                      </a:pPr>
                      <a:r>
                        <a:rPr lang="en-US" sz="2000" b="1" kern="1200" dirty="0">
                          <a:solidFill>
                            <a:schemeClr val="dk1"/>
                          </a:solidFill>
                          <a:effectLst/>
                          <a:latin typeface="Times New Roman" panose="02020603050405020304" pitchFamily="18" charset="0"/>
                          <a:ea typeface="+mn-ea"/>
                          <a:cs typeface="Times New Roman" panose="02020603050405020304" pitchFamily="18" charset="0"/>
                        </a:rPr>
                        <a:t>Pharmacokinetic process:</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ADME</a:t>
                      </a:r>
                    </a:p>
                    <a:p>
                      <a:pPr marL="285750" indent="-285750" algn="just">
                        <a:buFont typeface="Wingdings" panose="05000000000000000000" pitchFamily="2" charset="2"/>
                        <a:buChar char="Ø"/>
                      </a:pPr>
                      <a:r>
                        <a:rPr lang="en-US" sz="2000" b="1" kern="1200" dirty="0">
                          <a:solidFill>
                            <a:schemeClr val="dk1"/>
                          </a:solidFill>
                          <a:effectLst/>
                          <a:latin typeface="Times New Roman" panose="02020603050405020304" pitchFamily="18" charset="0"/>
                          <a:ea typeface="+mn-ea"/>
                          <a:cs typeface="Times New Roman" panose="02020603050405020304" pitchFamily="18" charset="0"/>
                        </a:rPr>
                        <a:t>Pharmacodynamics process:</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Impact of a drug on cell, tissue, or organ</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Time course of the effects</a:t>
                      </a:r>
                    </a:p>
                    <a:p>
                      <a:pPr algn="just"/>
                      <a:endParaRPr lang="en-US" sz="2000" dirty="0">
                        <a:latin typeface="Times New Roman" panose="02020603050405020304" pitchFamily="18" charset="0"/>
                        <a:cs typeface="Times New Roman" panose="02020603050405020304" pitchFamily="18" charset="0"/>
                      </a:endParaRPr>
                    </a:p>
                  </a:txBody>
                  <a:tcPr>
                    <a:cell3D prstMaterial="dkEdge">
                      <a:bevel prst="cross"/>
                      <a:lightRig rig="flood" dir="t"/>
                    </a:cell3D>
                  </a:tcPr>
                </a:tc>
                <a:tc>
                  <a:txBody>
                    <a:bodyPr/>
                    <a:lstStyle/>
                    <a:p>
                      <a:pPr marL="285750" indent="-285750" algn="just">
                        <a:buFont typeface="Wingdings" panose="05000000000000000000" pitchFamily="2" charset="2"/>
                        <a:buChar char="Ø"/>
                      </a:pPr>
                      <a:r>
                        <a:rPr lang="en-US" sz="2000" b="1" kern="1200" dirty="0">
                          <a:solidFill>
                            <a:schemeClr val="dk1"/>
                          </a:solidFill>
                          <a:effectLst/>
                          <a:latin typeface="Times New Roman" panose="02020603050405020304" pitchFamily="18" charset="0"/>
                          <a:ea typeface="+mn-ea"/>
                          <a:cs typeface="Times New Roman" panose="02020603050405020304" pitchFamily="18" charset="0"/>
                        </a:rPr>
                        <a:t>Therapeutic process:</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Effectiveness</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Improvement in signs, symptoms, and/or laboratory findings</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Safety</a:t>
                      </a:r>
                    </a:p>
                    <a:p>
                      <a:pPr marL="285750" lvl="0" indent="-285750" algn="just">
                        <a:buFont typeface="Wingdings" panose="05000000000000000000" pitchFamily="2" charset="2"/>
                        <a:buChar char="§"/>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Undesirable or harmful effects and adverse drug reactions</a:t>
                      </a:r>
                    </a:p>
                    <a:p>
                      <a:pPr algn="just"/>
                      <a:endParaRPr lang="en-US" sz="2000" dirty="0">
                        <a:latin typeface="Times New Roman" panose="02020603050405020304" pitchFamily="18" charset="0"/>
                        <a:cs typeface="Times New Roman" panose="02020603050405020304" pitchFamily="18" charset="0"/>
                      </a:endParaRPr>
                    </a:p>
                  </a:txBody>
                  <a:tcPr>
                    <a:cell3D prstMaterial="dkEdge">
                      <a:bevel prst="cross"/>
                      <a:lightRig rig="flood" dir="t"/>
                    </a:cell3D>
                  </a:tcPr>
                </a:tc>
                <a:extLst>
                  <a:ext uri="{0D108BD9-81ED-4DB2-BD59-A6C34878D82A}">
                    <a16:rowId xmlns:a16="http://schemas.microsoft.com/office/drawing/2014/main" xmlns="" val="1904788104"/>
                  </a:ext>
                </a:extLst>
              </a:tr>
            </a:tbl>
          </a:graphicData>
        </a:graphic>
      </p:graphicFrame>
      <p:sp>
        <p:nvSpPr>
          <p:cNvPr id="5" name="Slide Number Placeholder 4">
            <a:extLst>
              <a:ext uri="{FF2B5EF4-FFF2-40B4-BE49-F238E27FC236}">
                <a16:creationId xmlns:a16="http://schemas.microsoft.com/office/drawing/2014/main" xmlns="" id="{1C55900B-7F7D-4E39-AA51-9D967648ECEE}"/>
              </a:ext>
            </a:extLst>
          </p:cNvPr>
          <p:cNvSpPr>
            <a:spLocks noGrp="1"/>
          </p:cNvSpPr>
          <p:nvPr>
            <p:ph type="sldNum" sz="quarter" idx="12"/>
          </p:nvPr>
        </p:nvSpPr>
        <p:spPr/>
        <p:txBody>
          <a:bodyPr/>
          <a:lstStyle/>
          <a:p>
            <a:fld id="{20CEDC01-34F0-4140-A74C-CA9ED28EB381}" type="slidenum">
              <a:rPr lang="en-US" smtClean="0"/>
              <a:t>9</a:t>
            </a:fld>
            <a:endParaRPr lang="en-US"/>
          </a:p>
        </p:txBody>
      </p:sp>
    </p:spTree>
    <p:extLst>
      <p:ext uri="{BB962C8B-B14F-4D97-AF65-F5344CB8AC3E}">
        <p14:creationId xmlns:p14="http://schemas.microsoft.com/office/powerpoint/2010/main" val="535554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482</TotalTime>
  <Words>2656</Words>
  <Application>Microsoft Office PowerPoint</Application>
  <PresentationFormat>Widescreen</PresentationFormat>
  <Paragraphs>293</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Times New Roman</vt:lpstr>
      <vt:lpstr>Wingdings</vt:lpstr>
      <vt:lpstr>Office Theme</vt:lpstr>
      <vt:lpstr>CONCEPT AND COMPETENCY REQUIREMENT FOR ADVANCE CLINICAL PHARMACY PRACTICE</vt:lpstr>
      <vt:lpstr>Definition:</vt:lpstr>
      <vt:lpstr>Definition:</vt:lpstr>
      <vt:lpstr>Definition:</vt:lpstr>
      <vt:lpstr>Competencies of a Clinical Pharmacist:</vt:lpstr>
      <vt:lpstr>Competencies of a Clinical Pharmacist:</vt:lpstr>
      <vt:lpstr>Competencies of a Clinical Pharmacist:</vt:lpstr>
      <vt:lpstr>Competencies of a Clinical Pharmacist:</vt:lpstr>
      <vt:lpstr>Competencies of a Clinical Pharmacist:</vt:lpstr>
      <vt:lpstr>Competencies of a Clinical Pharmacist:</vt:lpstr>
      <vt:lpstr>Competencies of a Clinical Pharmacist:</vt:lpstr>
      <vt:lpstr>Competencies of a Clinical Pharmacist:</vt:lpstr>
      <vt:lpstr>Competencies of a Clinical Pharmacist:</vt:lpstr>
      <vt:lpstr>Competencies of a Clinical Pharmacist:</vt:lpstr>
      <vt:lpstr>Competencies of a Clinical Pharmacist:</vt:lpstr>
      <vt:lpstr>Competencies of a Clinical Pharmacist:</vt:lpstr>
      <vt:lpstr>Competencies of a Clinical Pharmacist:</vt:lpstr>
      <vt:lpstr>Role of Clinical Pharmacist:</vt:lpstr>
      <vt:lpstr>Role of Clinical Pharmacist:</vt:lpstr>
      <vt:lpstr>Role of clinical pharmacist:</vt:lpstr>
      <vt:lpstr>Role of Clinical Pharmacist:</vt:lpstr>
      <vt:lpstr>Role of Clinical Pharmacist:</vt:lpstr>
      <vt:lpstr>Role of clinical pharmacist:</vt:lpstr>
      <vt:lpstr>Role of clinical pharmacist:</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Bs Com</dc:creator>
  <cp:lastModifiedBy>acer</cp:lastModifiedBy>
  <cp:revision>51</cp:revision>
  <dcterms:created xsi:type="dcterms:W3CDTF">2020-10-23T06:08:23Z</dcterms:created>
  <dcterms:modified xsi:type="dcterms:W3CDTF">2020-10-27T03:43:33Z</dcterms:modified>
</cp:coreProperties>
</file>