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304" r:id="rId4"/>
    <p:sldId id="296" r:id="rId5"/>
    <p:sldId id="303" r:id="rId6"/>
    <p:sldId id="297" r:id="rId7"/>
    <p:sldId id="302" r:id="rId8"/>
    <p:sldId id="29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0" y="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72394E-7899-4189-8A8B-4EA23EC79E70}" type="datetimeFigureOut">
              <a:rPr lang="en-GB" smtClean="0"/>
              <a:pPr/>
              <a:t>09/02/2015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FE9EF3-5DD8-4895-AD22-9AE25F38E3E6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18288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NeuroMuscular</a:t>
            </a:r>
            <a:r>
              <a:rPr lang="en-US" sz="4400" dirty="0" smtClean="0"/>
              <a:t> Assessment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of </a:t>
            </a:r>
            <a:r>
              <a:rPr lang="en-US" dirty="0" err="1" smtClean="0"/>
              <a:t>Musculo</a:t>
            </a:r>
            <a:r>
              <a:rPr lang="en-US" dirty="0" smtClean="0"/>
              <a:t> Skeletal Examination</a:t>
            </a:r>
          </a:p>
          <a:p>
            <a:r>
              <a:rPr lang="en-US" dirty="0" smtClean="0"/>
              <a:t>Examination of Motor function</a:t>
            </a:r>
          </a:p>
          <a:p>
            <a:r>
              <a:rPr lang="en-US" dirty="0" smtClean="0"/>
              <a:t> Motor Apraxia</a:t>
            </a:r>
          </a:p>
          <a:p>
            <a:r>
              <a:rPr lang="en-US" dirty="0" smtClean="0"/>
              <a:t>Assessment of Coordination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b="1" dirty="0" smtClean="0"/>
              <a:t>PURPOSES OF THE</a:t>
            </a:r>
            <a:br>
              <a:rPr lang="en-GB" sz="4400" b="1" dirty="0" smtClean="0"/>
            </a:br>
            <a:r>
              <a:rPr lang="en-GB" sz="4400" b="1" dirty="0" smtClean="0"/>
              <a:t>MUSCULOSKELETAL EXAMINATION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b="1" dirty="0" smtClean="0"/>
              <a:t>To determine the presence or absence of impairments</a:t>
            </a:r>
            <a:r>
              <a:rPr lang="en-GB" dirty="0" smtClean="0"/>
              <a:t>, activity limitations, and disability involving muscles, bones, and related joint structures.</a:t>
            </a:r>
          </a:p>
          <a:p>
            <a:r>
              <a:rPr lang="en-GB" b="1" dirty="0" smtClean="0"/>
              <a:t>2. To identify the specific tissues that are causing/ </a:t>
            </a:r>
            <a:r>
              <a:rPr lang="en-GB" dirty="0" smtClean="0"/>
              <a:t>contributing to the impairment, activity limitation, or disability.</a:t>
            </a:r>
          </a:p>
          <a:p>
            <a:r>
              <a:rPr lang="en-GB" b="1" dirty="0" smtClean="0"/>
              <a:t>3. To determine baseline status.</a:t>
            </a:r>
          </a:p>
          <a:p>
            <a:r>
              <a:rPr lang="en-GB" b="1" dirty="0" smtClean="0"/>
              <a:t>4. To help formulate appropriate anticipated goals, </a:t>
            </a:r>
            <a:r>
              <a:rPr lang="en-GB" dirty="0" smtClean="0"/>
              <a:t>expected outcomes, and plan of care.</a:t>
            </a:r>
          </a:p>
          <a:p>
            <a:r>
              <a:rPr lang="en-GB" b="1" dirty="0" smtClean="0"/>
              <a:t>5. To evaluate the effectiveness of rehabilitation, </a:t>
            </a:r>
            <a:r>
              <a:rPr lang="en-GB" dirty="0" smtClean="0"/>
              <a:t>medical, or surgical management.</a:t>
            </a:r>
          </a:p>
          <a:p>
            <a:r>
              <a:rPr lang="en-GB" b="1" dirty="0" smtClean="0"/>
              <a:t>6. To identify risk factors to prevent the development </a:t>
            </a:r>
            <a:r>
              <a:rPr lang="en-GB" dirty="0" smtClean="0"/>
              <a:t>or worsening of impairments, activity limitations, or disabilities.</a:t>
            </a:r>
          </a:p>
          <a:p>
            <a:r>
              <a:rPr lang="en-GB" b="1" dirty="0" smtClean="0"/>
              <a:t>7. To determine the need for orthotic and adaptive </a:t>
            </a:r>
            <a:r>
              <a:rPr lang="en-GB" dirty="0" smtClean="0"/>
              <a:t>equipment necessary for functional performance of activities of daily living (ADL), occupational, and/or recreational activities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</a:t>
            </a:r>
            <a:r>
              <a:rPr lang="en-US" dirty="0" err="1" smtClean="0"/>
              <a:t>Musculo</a:t>
            </a:r>
            <a:r>
              <a:rPr lang="en-US" dirty="0" smtClean="0"/>
              <a:t>-Skeletal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Examination procedures</a:t>
            </a:r>
          </a:p>
          <a:p>
            <a:pPr lvl="1"/>
            <a:r>
              <a:rPr lang="en-GB" dirty="0" smtClean="0"/>
              <a:t>Patient history &amp; interview</a:t>
            </a:r>
          </a:p>
          <a:p>
            <a:pPr lvl="1"/>
            <a:r>
              <a:rPr lang="en-GB" dirty="0" smtClean="0"/>
              <a:t>Mental status</a:t>
            </a:r>
          </a:p>
          <a:p>
            <a:pPr lvl="1"/>
            <a:r>
              <a:rPr lang="en-GB" dirty="0" smtClean="0"/>
              <a:t>Vital signs</a:t>
            </a:r>
          </a:p>
          <a:p>
            <a:r>
              <a:rPr lang="en-GB" dirty="0" smtClean="0"/>
              <a:t>Objective examination (observation/inspection)</a:t>
            </a:r>
          </a:p>
          <a:p>
            <a:pPr lvl="1"/>
            <a:r>
              <a:rPr lang="en-GB" dirty="0" smtClean="0"/>
              <a:t>Palpation</a:t>
            </a:r>
          </a:p>
          <a:p>
            <a:pPr lvl="1"/>
            <a:r>
              <a:rPr lang="en-GB" dirty="0" smtClean="0"/>
              <a:t>Range of Motion</a:t>
            </a:r>
          </a:p>
          <a:p>
            <a:pPr lvl="2"/>
            <a:r>
              <a:rPr lang="en-GB" dirty="0" smtClean="0"/>
              <a:t>Active ROM</a:t>
            </a:r>
          </a:p>
          <a:p>
            <a:pPr lvl="2"/>
            <a:r>
              <a:rPr lang="en-GB" dirty="0" smtClean="0"/>
              <a:t>Passive ROM</a:t>
            </a:r>
          </a:p>
          <a:p>
            <a:pPr lvl="2"/>
            <a:r>
              <a:rPr lang="en-GB" dirty="0" smtClean="0"/>
              <a:t>End Feel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07115" cy="64265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 smtClean="0"/>
              <a:t>Capsular pattern of restricted motion</a:t>
            </a:r>
          </a:p>
          <a:p>
            <a:pPr lvl="1"/>
            <a:r>
              <a:rPr lang="en-GB" dirty="0" smtClean="0"/>
              <a:t>Non Capsular pattern of restricted motion</a:t>
            </a:r>
          </a:p>
          <a:p>
            <a:pPr lvl="1"/>
            <a:r>
              <a:rPr lang="en-GB" dirty="0" smtClean="0"/>
              <a:t>Accessory joint motion</a:t>
            </a:r>
          </a:p>
          <a:p>
            <a:r>
              <a:rPr lang="en-GB" dirty="0" smtClean="0"/>
              <a:t>Muscle performance</a:t>
            </a:r>
          </a:p>
          <a:p>
            <a:pPr lvl="1"/>
            <a:r>
              <a:rPr lang="en-GB" dirty="0" smtClean="0"/>
              <a:t>Resisted isometric testing</a:t>
            </a:r>
          </a:p>
          <a:p>
            <a:pPr lvl="1"/>
            <a:r>
              <a:rPr lang="en-GB" dirty="0" smtClean="0"/>
              <a:t>Manual Muscle Testing</a:t>
            </a:r>
          </a:p>
          <a:p>
            <a:r>
              <a:rPr lang="en-GB" dirty="0" smtClean="0"/>
              <a:t>Special tests</a:t>
            </a:r>
          </a:p>
          <a:p>
            <a:pPr lvl="1"/>
            <a:r>
              <a:rPr lang="en-GB" dirty="0" smtClean="0"/>
              <a:t>Ligaments instability tests</a:t>
            </a:r>
          </a:p>
          <a:p>
            <a:pPr lvl="1"/>
            <a:r>
              <a:rPr lang="en-GB" dirty="0" err="1" smtClean="0"/>
              <a:t>Myotomes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IMG_04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2626" y="1935163"/>
            <a:ext cx="6538748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pic>
        <p:nvPicPr>
          <p:cNvPr id="4" name="Picture 2" descr="C:\Users\Admin\Downloads\kelly-0827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05000"/>
            <a:ext cx="7391399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1955</TotalTime>
  <Words>214</Words>
  <Application>Microsoft Office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NeuroMuscular Assessment </vt:lpstr>
      <vt:lpstr>Lecture Outline</vt:lpstr>
      <vt:lpstr>PURPOSES OF THE MUSCULOSKELETAL EXAMINATION</vt:lpstr>
      <vt:lpstr>Review of Musculo-Skeletal Examination</vt:lpstr>
      <vt:lpstr>Slide 5</vt:lpstr>
      <vt:lpstr>Slide 6</vt:lpstr>
      <vt:lpstr>Slide 7</vt:lpstr>
      <vt:lpstr>THANKS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NeuroMuscular Assessment </dc:title>
  <dc:creator>SALEEM</dc:creator>
  <cp:lastModifiedBy>SALEEM</cp:lastModifiedBy>
  <cp:revision>8</cp:revision>
  <dcterms:created xsi:type="dcterms:W3CDTF">2014-04-11T06:12:03Z</dcterms:created>
  <dcterms:modified xsi:type="dcterms:W3CDTF">2015-02-09T06:49:24Z</dcterms:modified>
</cp:coreProperties>
</file>