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59" r:id="rId5"/>
    <p:sldId id="260" r:id="rId6"/>
    <p:sldId id="261" r:id="rId7"/>
    <p:sldId id="262" r:id="rId8"/>
    <p:sldId id="263" r:id="rId9"/>
    <p:sldId id="264" r:id="rId10"/>
    <p:sldId id="274" r:id="rId11"/>
    <p:sldId id="265" r:id="rId12"/>
    <p:sldId id="266" r:id="rId13"/>
    <p:sldId id="267" r:id="rId14"/>
    <p:sldId id="268" r:id="rId15"/>
    <p:sldId id="269" r:id="rId16"/>
    <p:sldId id="270" r:id="rId17"/>
    <p:sldId id="271" r:id="rId18"/>
    <p:sldId id="273"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8F101-00A9-4B8C-921C-B1187CB4670D}"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168147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8F101-00A9-4B8C-921C-B1187CB4670D}"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271830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8F101-00A9-4B8C-921C-B1187CB4670D}"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323117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8F101-00A9-4B8C-921C-B1187CB4670D}"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210050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8F101-00A9-4B8C-921C-B1187CB4670D}" type="datetimeFigureOut">
              <a:rPr lang="en-US" smtClean="0"/>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404972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8F101-00A9-4B8C-921C-B1187CB4670D}"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116174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8F101-00A9-4B8C-921C-B1187CB4670D}" type="datetimeFigureOut">
              <a:rPr lang="en-US" smtClean="0"/>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14005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8F101-00A9-4B8C-921C-B1187CB4670D}" type="datetimeFigureOut">
              <a:rPr lang="en-US" smtClean="0"/>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249327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F101-00A9-4B8C-921C-B1187CB4670D}" type="datetimeFigureOut">
              <a:rPr lang="en-US" smtClean="0"/>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92767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8F101-00A9-4B8C-921C-B1187CB4670D}"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103066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8F101-00A9-4B8C-921C-B1187CB4670D}" type="datetimeFigureOut">
              <a:rPr lang="en-US" smtClean="0"/>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ED32-CB67-48BA-B8F2-BD1A10E26C37}" type="slidenum">
              <a:rPr lang="en-US" smtClean="0"/>
              <a:t>‹#›</a:t>
            </a:fld>
            <a:endParaRPr lang="en-US"/>
          </a:p>
        </p:txBody>
      </p:sp>
    </p:spTree>
    <p:extLst>
      <p:ext uri="{BB962C8B-B14F-4D97-AF65-F5344CB8AC3E}">
        <p14:creationId xmlns:p14="http://schemas.microsoft.com/office/powerpoint/2010/main" val="368337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F101-00A9-4B8C-921C-B1187CB4670D}" type="datetimeFigureOut">
              <a:rPr lang="en-US" smtClean="0"/>
              <a:t>4/19/2020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ED32-CB67-48BA-B8F2-BD1A10E26C37}" type="slidenum">
              <a:rPr lang="en-US" smtClean="0"/>
              <a:t>‹#›</a:t>
            </a:fld>
            <a:endParaRPr lang="en-US"/>
          </a:p>
        </p:txBody>
      </p:sp>
    </p:spTree>
    <p:extLst>
      <p:ext uri="{BB962C8B-B14F-4D97-AF65-F5344CB8AC3E}">
        <p14:creationId xmlns:p14="http://schemas.microsoft.com/office/powerpoint/2010/main" val="50113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047" y="0"/>
            <a:ext cx="12185905" cy="6858000"/>
          </a:xfrm>
          <a:prstGeom prst="rect">
            <a:avLst/>
          </a:prstGeom>
        </p:spPr>
      </p:pic>
    </p:spTree>
    <p:extLst>
      <p:ext uri="{BB962C8B-B14F-4D97-AF65-F5344CB8AC3E}">
        <p14:creationId xmlns:p14="http://schemas.microsoft.com/office/powerpoint/2010/main" val="263429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Times New Roman" panose="02020603050405020304" pitchFamily="18" charset="0"/>
                <a:cs typeface="Times New Roman" panose="02020603050405020304" pitchFamily="18" charset="0"/>
              </a:rPr>
              <a:t>PROCESSING OF OATS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594" y="1690688"/>
            <a:ext cx="5825544" cy="4697233"/>
          </a:xfrm>
        </p:spPr>
      </p:pic>
    </p:spTree>
    <p:extLst>
      <p:ext uri="{BB962C8B-B14F-4D97-AF65-F5344CB8AC3E}">
        <p14:creationId xmlns:p14="http://schemas.microsoft.com/office/powerpoint/2010/main" val="388967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PROCESSING OF OATS </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effectLst/>
                <a:latin typeface="Times New Roman" panose="02020603050405020304" pitchFamily="18" charset="0"/>
                <a:cs typeface="Times New Roman" panose="02020603050405020304" pitchFamily="18" charset="0"/>
              </a:rPr>
              <a:t>Oats processing is a relatively simple process</a:t>
            </a:r>
          </a:p>
          <a:p>
            <a:pPr marL="0" indent="0">
              <a:lnSpc>
                <a:spcPct val="150000"/>
              </a:lnSpc>
              <a:buNone/>
            </a:pPr>
            <a:r>
              <a:rPr lang="en-US" b="1" dirty="0" smtClean="0">
                <a:effectLst/>
                <a:latin typeface="Times New Roman" panose="02020603050405020304" pitchFamily="18" charset="0"/>
                <a:cs typeface="Times New Roman" panose="02020603050405020304" pitchFamily="18" charset="0"/>
              </a:rPr>
              <a:t>Cleaning and sizing</a:t>
            </a:r>
          </a:p>
          <a:p>
            <a:pPr marL="0" indent="0">
              <a:lnSpc>
                <a:spcPct val="150000"/>
              </a:lnSpc>
              <a:buNone/>
            </a:pPr>
            <a:r>
              <a:rPr lang="en-US" dirty="0" smtClean="0">
                <a:effectLst/>
                <a:latin typeface="Times New Roman" panose="02020603050405020304" pitchFamily="18" charset="0"/>
                <a:cs typeface="Times New Roman" panose="02020603050405020304" pitchFamily="18" charset="0"/>
              </a:rPr>
              <a:t>Upon delivery to the milling plant, chaff, rocks, metal, oversized materials and foreign grains are removed from the oats</a:t>
            </a:r>
          </a:p>
          <a:p>
            <a:pPr marL="0" indent="0">
              <a:lnSpc>
                <a:spcPct val="150000"/>
              </a:lnSpc>
              <a:buNone/>
            </a:pPr>
            <a:r>
              <a:rPr lang="en-US" dirty="0" smtClean="0">
                <a:effectLst/>
                <a:latin typeface="Times New Roman" panose="02020603050405020304" pitchFamily="18" charset="0"/>
                <a:cs typeface="Times New Roman" panose="02020603050405020304" pitchFamily="18" charset="0"/>
              </a:rPr>
              <a:t>then they are separated by width and length into different classifications before de-hulling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PROCESSING OF OATS </a:t>
            </a:r>
            <a:endParaRPr lang="en-US" dirty="0"/>
          </a:p>
        </p:txBody>
      </p:sp>
      <p:sp>
        <p:nvSpPr>
          <p:cNvPr id="3" name="Content Placeholder 2"/>
          <p:cNvSpPr>
            <a:spLocks noGrp="1"/>
          </p:cNvSpPr>
          <p:nvPr>
            <p:ph idx="1"/>
          </p:nvPr>
        </p:nvSpPr>
        <p:spPr/>
        <p:txBody>
          <a:bodyPr/>
          <a:lstStyle/>
          <a:p>
            <a:pPr marL="0" indent="0">
              <a:buNone/>
            </a:pPr>
            <a:r>
              <a:rPr lang="en-US" b="1" dirty="0" err="1" smtClean="0">
                <a:effectLst/>
                <a:latin typeface="Times New Roman" panose="02020603050405020304" pitchFamily="18" charset="0"/>
                <a:cs typeface="Times New Roman" panose="02020603050405020304" pitchFamily="18" charset="0"/>
              </a:rPr>
              <a:t>Dehulling</a:t>
            </a:r>
            <a:endParaRPr lang="en-US" b="1" dirty="0" smtClean="0">
              <a:effectLst/>
              <a:latin typeface="Times New Roman" panose="02020603050405020304" pitchFamily="18" charset="0"/>
              <a:cs typeface="Times New Roman" panose="02020603050405020304" pitchFamily="18" charset="0"/>
            </a:endParaRPr>
          </a:p>
          <a:p>
            <a:pPr marL="0" indent="0">
              <a:buNone/>
            </a:pPr>
            <a:r>
              <a:rPr lang="en-US" dirty="0" smtClean="0">
                <a:effectLst/>
                <a:latin typeface="Times New Roman" panose="02020603050405020304" pitchFamily="18" charset="0"/>
                <a:cs typeface="Times New Roman" panose="02020603050405020304" pitchFamily="18" charset="0"/>
              </a:rPr>
              <a:t>Centrifugal acceleration is used to separate the outer hull from the inner oat </a:t>
            </a:r>
            <a:r>
              <a:rPr lang="en-US" dirty="0" err="1" smtClean="0">
                <a:effectLst/>
                <a:latin typeface="Times New Roman" panose="02020603050405020304" pitchFamily="18" charset="0"/>
                <a:cs typeface="Times New Roman" panose="02020603050405020304" pitchFamily="18" charset="0"/>
              </a:rPr>
              <a:t>groat</a:t>
            </a:r>
            <a:endParaRPr lang="en-US" dirty="0" smtClean="0">
              <a:effectLst/>
              <a:latin typeface="Times New Roman" panose="02020603050405020304" pitchFamily="18" charset="0"/>
              <a:cs typeface="Times New Roman" panose="02020603050405020304" pitchFamily="18" charset="0"/>
            </a:endParaRPr>
          </a:p>
          <a:p>
            <a:pPr marL="0" indent="0">
              <a:buNone/>
            </a:pPr>
            <a:r>
              <a:rPr lang="en-US" dirty="0" smtClean="0">
                <a:effectLst/>
                <a:latin typeface="Times New Roman" panose="02020603050405020304" pitchFamily="18" charset="0"/>
                <a:cs typeface="Times New Roman" panose="02020603050405020304" pitchFamily="18" charset="0"/>
              </a:rPr>
              <a:t>The lighter oat hulls are then aspirated away, while the denser oat groats are taken to the next step of processing</a:t>
            </a:r>
          </a:p>
          <a:p>
            <a:pPr marL="0" indent="0">
              <a:buNone/>
            </a:pPr>
            <a:r>
              <a:rPr lang="en-US" b="1" dirty="0" smtClean="0">
                <a:effectLst/>
                <a:latin typeface="Times New Roman" panose="02020603050405020304" pitchFamily="18" charset="0"/>
                <a:cs typeface="Times New Roman" panose="02020603050405020304" pitchFamily="18" charset="0"/>
              </a:rPr>
              <a:t>Kilning</a:t>
            </a:r>
          </a:p>
          <a:p>
            <a:pPr marL="0" indent="0">
              <a:buNone/>
            </a:pPr>
            <a:r>
              <a:rPr lang="en-US" dirty="0" smtClean="0">
                <a:effectLst/>
                <a:latin typeface="Times New Roman" panose="02020603050405020304" pitchFamily="18" charset="0"/>
                <a:cs typeface="Times New Roman" panose="02020603050405020304" pitchFamily="18" charset="0"/>
              </a:rPr>
              <a:t>The </a:t>
            </a:r>
            <a:r>
              <a:rPr lang="en-US" dirty="0" err="1" smtClean="0">
                <a:effectLst/>
                <a:latin typeface="Times New Roman" panose="02020603050405020304" pitchFamily="18" charset="0"/>
                <a:cs typeface="Times New Roman" panose="02020603050405020304" pitchFamily="18" charset="0"/>
              </a:rPr>
              <a:t>unsized</a:t>
            </a:r>
            <a:r>
              <a:rPr lang="en-US" dirty="0" smtClean="0">
                <a:effectLst/>
                <a:latin typeface="Times New Roman" panose="02020603050405020304" pitchFamily="18" charset="0"/>
                <a:cs typeface="Times New Roman" panose="02020603050405020304" pitchFamily="18" charset="0"/>
              </a:rPr>
              <a:t> oat groats pass through a heat and moisture treatment to balance moisture for optimal storage conditions and to deactivate self </a:t>
            </a:r>
            <a:r>
              <a:rPr lang="en-US" dirty="0" err="1" smtClean="0">
                <a:effectLst/>
                <a:latin typeface="Times New Roman" panose="02020603050405020304" pitchFamily="18" charset="0"/>
                <a:cs typeface="Times New Roman" panose="02020603050405020304" pitchFamily="18" charset="0"/>
              </a:rPr>
              <a:t>catalysing</a:t>
            </a:r>
            <a:r>
              <a:rPr lang="en-US" dirty="0" smtClean="0">
                <a:effectLst/>
                <a:latin typeface="Times New Roman" panose="02020603050405020304" pitchFamily="18" charset="0"/>
                <a:cs typeface="Times New Roman" panose="02020603050405020304" pitchFamily="18" charset="0"/>
              </a:rPr>
              <a:t> enzyme activity</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29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PROCESSING OF OATS </a:t>
            </a:r>
            <a:endParaRPr lang="en-US" dirty="0"/>
          </a:p>
        </p:txBody>
      </p:sp>
      <p:sp>
        <p:nvSpPr>
          <p:cNvPr id="3" name="Content Placeholder 2"/>
          <p:cNvSpPr>
            <a:spLocks noGrp="1"/>
          </p:cNvSpPr>
          <p:nvPr>
            <p:ph idx="1"/>
          </p:nvPr>
        </p:nvSpPr>
        <p:spPr/>
        <p:txBody>
          <a:bodyPr/>
          <a:lstStyle/>
          <a:p>
            <a:pPr marL="0" indent="0">
              <a:lnSpc>
                <a:spcPct val="150000"/>
              </a:lnSpc>
              <a:buNone/>
            </a:pPr>
            <a:r>
              <a:rPr lang="en-US" b="1" dirty="0" smtClean="0">
                <a:effectLst/>
                <a:latin typeface="Times New Roman" panose="02020603050405020304" pitchFamily="18" charset="0"/>
                <a:cs typeface="Times New Roman" panose="02020603050405020304" pitchFamily="18" charset="0"/>
              </a:rPr>
              <a:t>Final processing</a:t>
            </a:r>
          </a:p>
          <a:p>
            <a:pPr>
              <a:lnSpc>
                <a:spcPct val="150000"/>
              </a:lnSpc>
            </a:pPr>
            <a:r>
              <a:rPr lang="en-US" dirty="0" smtClean="0">
                <a:effectLst/>
                <a:latin typeface="Times New Roman" panose="02020603050405020304" pitchFamily="18" charset="0"/>
                <a:cs typeface="Times New Roman" panose="02020603050405020304" pitchFamily="18" charset="0"/>
              </a:rPr>
              <a:t>Three methods are used to make the finished product</a:t>
            </a:r>
          </a:p>
          <a:p>
            <a:pPr marL="0" indent="0">
              <a:lnSpc>
                <a:spcPct val="150000"/>
              </a:lnSpc>
              <a:buNone/>
            </a:pPr>
            <a:r>
              <a:rPr lang="en-US" b="1" dirty="0" smtClean="0">
                <a:effectLst/>
                <a:latin typeface="Times New Roman" panose="02020603050405020304" pitchFamily="18" charset="0"/>
                <a:cs typeface="Times New Roman" panose="02020603050405020304" pitchFamily="18" charset="0"/>
              </a:rPr>
              <a:t>Flaking </a:t>
            </a:r>
            <a:r>
              <a:rPr lang="en-US" dirty="0" smtClean="0">
                <a:effectLst/>
                <a:latin typeface="Times New Roman" panose="02020603050405020304" pitchFamily="18" charset="0"/>
                <a:cs typeface="Times New Roman" panose="02020603050405020304" pitchFamily="18" charset="0"/>
              </a:rPr>
              <a:t>to obtain oats flake</a:t>
            </a:r>
          </a:p>
          <a:p>
            <a:pPr marL="0" indent="0">
              <a:lnSpc>
                <a:spcPct val="150000"/>
              </a:lnSpc>
              <a:buNone/>
            </a:pPr>
            <a:r>
              <a:rPr lang="en-US" b="1" dirty="0" smtClean="0">
                <a:latin typeface="Times New Roman" panose="02020603050405020304" pitchFamily="18" charset="0"/>
                <a:cs typeface="Times New Roman" panose="02020603050405020304" pitchFamily="18" charset="0"/>
              </a:rPr>
              <a:t>Bran milling </a:t>
            </a:r>
            <a:r>
              <a:rPr lang="en-US" dirty="0" smtClean="0">
                <a:latin typeface="Times New Roman" panose="02020603050405020304" pitchFamily="18" charset="0"/>
                <a:cs typeface="Times New Roman" panose="02020603050405020304" pitchFamily="18" charset="0"/>
              </a:rPr>
              <a:t>to separate bran from endosperm</a:t>
            </a:r>
          </a:p>
          <a:p>
            <a:pPr marL="0" indent="0">
              <a:lnSpc>
                <a:spcPct val="150000"/>
              </a:lnSpc>
              <a:buNone/>
            </a:pPr>
            <a:r>
              <a:rPr lang="en-US" b="1" dirty="0" smtClean="0">
                <a:effectLst/>
                <a:latin typeface="Times New Roman" panose="02020603050405020304" pitchFamily="18" charset="0"/>
                <a:cs typeface="Times New Roman" panose="02020603050405020304" pitchFamily="18" charset="0"/>
              </a:rPr>
              <a:t>Whole flour milling </a:t>
            </a:r>
            <a:r>
              <a:rPr lang="en-US" dirty="0" smtClean="0">
                <a:effectLst/>
                <a:latin typeface="Times New Roman" panose="02020603050405020304" pitchFamily="18" charset="0"/>
                <a:cs typeface="Times New Roman" panose="02020603050405020304" pitchFamily="18" charset="0"/>
              </a:rPr>
              <a:t>to get flour </a:t>
            </a:r>
          </a:p>
          <a:p>
            <a:pPr marL="0" indent="0">
              <a:lnSpc>
                <a:spcPct val="150000"/>
              </a:lnSpc>
              <a:buNone/>
            </a:pPr>
            <a:endParaRPr lang="en-US" dirty="0" smtClean="0">
              <a:effectLst/>
              <a:latin typeface="Times New Roman" panose="02020603050405020304" pitchFamily="18" charset="0"/>
              <a:cs typeface="Times New Roman" panose="02020603050405020304" pitchFamily="18" charset="0"/>
            </a:endParaRPr>
          </a:p>
          <a:p>
            <a:pPr marL="0" indent="0">
              <a:lnSpc>
                <a:spcPct val="150000"/>
              </a:lnSpc>
              <a:buNone/>
            </a:pPr>
            <a:endParaRPr lang="en-US"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98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MALTING AND BREWING </a:t>
            </a:r>
            <a:endParaRPr lang="en-US" dirty="0"/>
          </a:p>
        </p:txBody>
      </p:sp>
      <p:sp>
        <p:nvSpPr>
          <p:cNvPr id="3" name="Content Placeholder 2"/>
          <p:cNvSpPr>
            <a:spLocks noGrp="1"/>
          </p:cNvSpPr>
          <p:nvPr>
            <p:ph idx="1"/>
          </p:nvPr>
        </p:nvSpPr>
        <p:spPr/>
        <p:txBody>
          <a:bodyPr>
            <a:normAutofit/>
          </a:bodyPr>
          <a:lstStyle/>
          <a:p>
            <a:r>
              <a:rPr lang="en-US" b="1" dirty="0" smtClean="0">
                <a:latin typeface="Times New Roman" panose="02020603050405020304" pitchFamily="18" charset="0"/>
                <a:cs typeface="Times New Roman" panose="02020603050405020304" pitchFamily="18" charset="0"/>
              </a:rPr>
              <a:t>Malt</a:t>
            </a:r>
            <a:r>
              <a:rPr lang="en-US" dirty="0" smtClean="0">
                <a:latin typeface="Times New Roman" panose="02020603050405020304" pitchFamily="18" charset="0"/>
                <a:cs typeface="Times New Roman" panose="02020603050405020304" pitchFamily="18" charset="0"/>
              </a:rPr>
              <a:t> is germinated cereal grain that has been dried in a process known as "malting". The grain is made to germinate by soaking in water and is then halted from germinating further by drying with hot air</a:t>
            </a:r>
          </a:p>
          <a:p>
            <a:r>
              <a:rPr lang="en-US" dirty="0" smtClean="0">
                <a:latin typeface="Times New Roman" panose="02020603050405020304" pitchFamily="18" charset="0"/>
                <a:cs typeface="Times New Roman" panose="02020603050405020304" pitchFamily="18" charset="0"/>
              </a:rPr>
              <a:t>Malting grain develops the enzymes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(α-amylase, β-amylase) required for modifying the grains' starches into various types of sugar</a:t>
            </a:r>
          </a:p>
          <a:p>
            <a:r>
              <a:rPr lang="en-US" dirty="0" smtClean="0">
                <a:latin typeface="Times New Roman" panose="02020603050405020304" pitchFamily="18" charset="0"/>
                <a:cs typeface="Times New Roman" panose="02020603050405020304" pitchFamily="18" charset="0"/>
              </a:rPr>
              <a:t>It also develops other enzymes, such as proteases, that break down the proteins in the grain into forms that can be used by yeast</a:t>
            </a:r>
          </a:p>
          <a:p>
            <a:r>
              <a:rPr lang="en-US" dirty="0" smtClean="0">
                <a:latin typeface="Times New Roman" panose="02020603050405020304" pitchFamily="18" charset="0"/>
                <a:cs typeface="Times New Roman" panose="02020603050405020304" pitchFamily="18" charset="0"/>
              </a:rPr>
              <a:t>Malted grain is used to make beer, whisky, flavored drinks such as Horlicks, Ovaltine, and Milo, and some baked goods, such as rich tea biscuits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08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BREAKFAST CEREALS</a:t>
            </a:r>
            <a:endParaRPr lang="en-US" dirty="0"/>
          </a:p>
        </p:txBody>
      </p:sp>
      <p:sp>
        <p:nvSpPr>
          <p:cNvPr id="3" name="Content Placeholder 2"/>
          <p:cNvSpPr>
            <a:spLocks noGrp="1"/>
          </p:cNvSpPr>
          <p:nvPr>
            <p:ph idx="1"/>
          </p:nvPr>
        </p:nvSpPr>
        <p:spPr/>
        <p:txBody>
          <a:bodyPr/>
          <a:lstStyle/>
          <a:p>
            <a:pPr>
              <a:lnSpc>
                <a:spcPct val="150000"/>
              </a:lnSpc>
            </a:pPr>
            <a:r>
              <a:rPr lang="en-US" dirty="0" err="1">
                <a:latin typeface="Times New Roman" panose="02020603050405020304" pitchFamily="18" charset="0"/>
                <a:cs typeface="Times New Roman" panose="02020603050405020304" pitchFamily="18" charset="0"/>
              </a:rPr>
              <a:t>W</a:t>
            </a:r>
            <a:r>
              <a:rPr lang="en-US" dirty="0" err="1" smtClean="0">
                <a:latin typeface="Times New Roman" panose="02020603050405020304" pitchFamily="18" charset="0"/>
                <a:cs typeface="Times New Roman" panose="02020603050405020304" pitchFamily="18" charset="0"/>
              </a:rPr>
              <a:t>holewheat</a:t>
            </a:r>
            <a:r>
              <a:rPr lang="en-US" dirty="0" smtClean="0">
                <a:latin typeface="Times New Roman" panose="02020603050405020304" pitchFamily="18" charset="0"/>
                <a:cs typeface="Times New Roman" panose="02020603050405020304" pitchFamily="18" charset="0"/>
              </a:rPr>
              <a:t> cereal biscuits </a:t>
            </a:r>
          </a:p>
          <a:p>
            <a:pPr>
              <a:lnSpc>
                <a:spcPct val="150000"/>
              </a:lnSpc>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hredded wholegrain pillows </a:t>
            </a:r>
          </a:p>
          <a:p>
            <a:pPr>
              <a:lnSpc>
                <a:spcPct val="150000"/>
              </a:lnSpc>
            </a:pPr>
            <a:r>
              <a:rPr lang="en-US" dirty="0" smtClean="0">
                <a:latin typeface="Times New Roman" panose="02020603050405020304" pitchFamily="18" charset="0"/>
                <a:cs typeface="Times New Roman" panose="02020603050405020304" pitchFamily="18" charset="0"/>
              </a:rPr>
              <a:t>Porridge oats/barley</a:t>
            </a:r>
          </a:p>
          <a:p>
            <a:pPr>
              <a:lnSpc>
                <a:spcPct val="150000"/>
              </a:lnSpc>
            </a:pPr>
            <a:r>
              <a:rPr lang="en-US" dirty="0" smtClean="0">
                <a:latin typeface="Times New Roman" panose="02020603050405020304" pitchFamily="18" charset="0"/>
                <a:cs typeface="Times New Roman" panose="02020603050405020304" pitchFamily="18" charset="0"/>
              </a:rPr>
              <a:t>Corn flakes </a:t>
            </a:r>
          </a:p>
          <a:p>
            <a:pPr>
              <a:lnSpc>
                <a:spcPct val="150000"/>
              </a:lnSpc>
            </a:pPr>
            <a:r>
              <a:rPr lang="en-US" dirty="0" err="1" smtClean="0">
                <a:latin typeface="Times New Roman" panose="02020603050405020304" pitchFamily="18" charset="0"/>
                <a:cs typeface="Times New Roman" panose="02020603050405020304" pitchFamily="18" charset="0"/>
              </a:rPr>
              <a:t>Museli</a:t>
            </a:r>
            <a:endParaRPr lang="en-US"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dirty="0" smtClean="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74" y="1825625"/>
            <a:ext cx="3552825" cy="2362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186" y="1825625"/>
            <a:ext cx="2434107" cy="4192364"/>
          </a:xfrm>
          <a:prstGeom prst="rect">
            <a:avLst/>
          </a:prstGeom>
        </p:spPr>
      </p:pic>
    </p:spTree>
    <p:extLst>
      <p:ext uri="{BB962C8B-B14F-4D97-AF65-F5344CB8AC3E}">
        <p14:creationId xmlns:p14="http://schemas.microsoft.com/office/powerpoint/2010/main" val="425826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SNACKS FROM CEREALS</a:t>
            </a:r>
            <a:endParaRPr lang="en-US" dirty="0"/>
          </a:p>
        </p:txBody>
      </p:sp>
      <p:sp>
        <p:nvSpPr>
          <p:cNvPr id="3" name="Content Placeholder 2"/>
          <p:cNvSpPr>
            <a:spLocks noGrp="1"/>
          </p:cNvSpPr>
          <p:nvPr>
            <p:ph idx="1"/>
          </p:nvPr>
        </p:nvSpPr>
        <p:spPr/>
        <p:txBody>
          <a:bodyPr/>
          <a:lstStyle/>
          <a:p>
            <a:pPr>
              <a:lnSpc>
                <a:spcPct val="150000"/>
              </a:lnSpc>
            </a:pPr>
            <a:r>
              <a:rPr lang="en-US" dirty="0" smtClean="0">
                <a:latin typeface="Times New Roman" panose="02020603050405020304" pitchFamily="18" charset="0"/>
                <a:cs typeface="Times New Roman" panose="02020603050405020304" pitchFamily="18" charset="0"/>
              </a:rPr>
              <a:t>Popcorn</a:t>
            </a:r>
          </a:p>
          <a:p>
            <a:pPr>
              <a:lnSpc>
                <a:spcPct val="150000"/>
              </a:lnSpc>
            </a:pPr>
            <a:r>
              <a:rPr lang="en-US" dirty="0" err="1" smtClean="0">
                <a:latin typeface="Times New Roman" panose="02020603050405020304" pitchFamily="18" charset="0"/>
                <a:cs typeface="Times New Roman" panose="02020603050405020304" pitchFamily="18" charset="0"/>
              </a:rPr>
              <a:t>Granula</a:t>
            </a:r>
            <a:r>
              <a:rPr lang="en-US" dirty="0" smtClean="0">
                <a:latin typeface="Times New Roman" panose="02020603050405020304" pitchFamily="18" charset="0"/>
                <a:cs typeface="Times New Roman" panose="02020603050405020304" pitchFamily="18" charset="0"/>
              </a:rPr>
              <a:t> bars</a:t>
            </a:r>
          </a:p>
          <a:p>
            <a:pPr>
              <a:lnSpc>
                <a:spcPct val="150000"/>
              </a:lnSpc>
            </a:pPr>
            <a:r>
              <a:rPr lang="en-US" dirty="0" smtClean="0">
                <a:latin typeface="Times New Roman" panose="02020603050405020304" pitchFamily="18" charset="0"/>
                <a:cs typeface="Times New Roman" panose="02020603050405020304" pitchFamily="18" charset="0"/>
              </a:rPr>
              <a:t>Oats caramel bites</a:t>
            </a:r>
          </a:p>
          <a:p>
            <a:pPr>
              <a:lnSpc>
                <a:spcPct val="150000"/>
              </a:lnSpc>
            </a:pPr>
            <a:r>
              <a:rPr lang="en-US" dirty="0" smtClean="0">
                <a:latin typeface="Times New Roman" panose="02020603050405020304" pitchFamily="18" charset="0"/>
                <a:cs typeface="Times New Roman" panose="02020603050405020304" pitchFamily="18" charset="0"/>
              </a:rPr>
              <a:t>Muffins</a:t>
            </a:r>
          </a:p>
          <a:p>
            <a:pPr>
              <a:lnSpc>
                <a:spcPct val="150000"/>
              </a:lnSpc>
            </a:pPr>
            <a:r>
              <a:rPr lang="en-US" dirty="0" smtClean="0">
                <a:latin typeface="Times New Roman" panose="02020603050405020304" pitchFamily="18" charset="0"/>
                <a:cs typeface="Times New Roman" panose="02020603050405020304" pitchFamily="18" charset="0"/>
              </a:rPr>
              <a:t>Energy bites</a:t>
            </a:r>
          </a:p>
          <a:p>
            <a:endParaRPr lang="en-US" dirty="0" smtClean="0"/>
          </a:p>
          <a:p>
            <a:endParaRPr lang="en-US" dirty="0" smtClean="0"/>
          </a:p>
        </p:txBody>
      </p:sp>
    </p:spTree>
    <p:extLst>
      <p:ext uri="{BB962C8B-B14F-4D97-AF65-F5344CB8AC3E}">
        <p14:creationId xmlns:p14="http://schemas.microsoft.com/office/powerpoint/2010/main" val="172716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SNACKS FROM CEREALS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857500" cy="2857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807" y="1690688"/>
            <a:ext cx="2583556" cy="2857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700" y="1690688"/>
            <a:ext cx="2857500" cy="2857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5363" y="1690688"/>
            <a:ext cx="2248437" cy="2857500"/>
          </a:xfrm>
          <a:prstGeom prst="rect">
            <a:avLst/>
          </a:prstGeom>
        </p:spPr>
      </p:pic>
    </p:spTree>
    <p:extLst>
      <p:ext uri="{BB962C8B-B14F-4D97-AF65-F5344CB8AC3E}">
        <p14:creationId xmlns:p14="http://schemas.microsoft.com/office/powerpoint/2010/main" val="327148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INDUSTRIAL USES OF CEREALS</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Human consumption </a:t>
            </a:r>
          </a:p>
          <a:p>
            <a:r>
              <a:rPr lang="en-US" dirty="0" smtClean="0">
                <a:latin typeface="Times New Roman" panose="02020603050405020304" pitchFamily="18" charset="0"/>
                <a:cs typeface="Times New Roman" panose="02020603050405020304" pitchFamily="18" charset="0"/>
              </a:rPr>
              <a:t>Animal feed</a:t>
            </a:r>
          </a:p>
          <a:p>
            <a:r>
              <a:rPr lang="en-US" dirty="0" smtClean="0">
                <a:latin typeface="Times New Roman" panose="02020603050405020304" pitchFamily="18" charset="0"/>
                <a:cs typeface="Times New Roman" panose="02020603050405020304" pitchFamily="18" charset="0"/>
              </a:rPr>
              <a:t>Biofuel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212" y="1825625"/>
            <a:ext cx="6396372" cy="4515086"/>
          </a:xfrm>
          <a:prstGeom prst="rect">
            <a:avLst/>
          </a:prstGeom>
        </p:spPr>
      </p:pic>
    </p:spTree>
    <p:extLst>
      <p:ext uri="{BB962C8B-B14F-4D97-AF65-F5344CB8AC3E}">
        <p14:creationId xmlns:p14="http://schemas.microsoft.com/office/powerpoint/2010/main" val="412588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684" y="1996226"/>
            <a:ext cx="5017931" cy="3368820"/>
          </a:xfrm>
        </p:spPr>
      </p:pic>
    </p:spTree>
    <p:extLst>
      <p:ext uri="{BB962C8B-B14F-4D97-AF65-F5344CB8AC3E}">
        <p14:creationId xmlns:p14="http://schemas.microsoft.com/office/powerpoint/2010/main" val="10516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CONTENTS</a:t>
            </a:r>
            <a:endParaRPr lang="en-US" dirty="0"/>
          </a:p>
        </p:txBody>
      </p:sp>
      <p:sp>
        <p:nvSpPr>
          <p:cNvPr id="3" name="Content Placeholder 2"/>
          <p:cNvSpPr>
            <a:spLocks noGrp="1"/>
          </p:cNvSpPr>
          <p:nvPr>
            <p:ph idx="1"/>
          </p:nvPr>
        </p:nvSpPr>
        <p:spPr/>
        <p:txBody>
          <a:bodyPr/>
          <a:lstStyle/>
          <a:p>
            <a:pPr>
              <a:lnSpc>
                <a:spcPct val="100000"/>
              </a:lnSpc>
            </a:pPr>
            <a:r>
              <a:rPr lang="en-US" dirty="0" smtClean="0">
                <a:latin typeface="Times New Roman" panose="02020603050405020304" pitchFamily="18" charset="0"/>
                <a:cs typeface="Times New Roman" panose="02020603050405020304" pitchFamily="18" charset="0"/>
              </a:rPr>
              <a:t>Dry milling of rice</a:t>
            </a:r>
          </a:p>
          <a:p>
            <a:pPr>
              <a:lnSpc>
                <a:spcPct val="100000"/>
              </a:lnSpc>
            </a:pPr>
            <a:r>
              <a:rPr lang="en-US" dirty="0" smtClean="0">
                <a:latin typeface="Times New Roman" panose="02020603050405020304" pitchFamily="18" charset="0"/>
                <a:cs typeface="Times New Roman" panose="02020603050405020304" pitchFamily="18" charset="0"/>
              </a:rPr>
              <a:t>Wet milling of rice</a:t>
            </a:r>
          </a:p>
          <a:p>
            <a:pPr>
              <a:lnSpc>
                <a:spcPct val="100000"/>
              </a:lnSpc>
            </a:pPr>
            <a:r>
              <a:rPr lang="en-US" dirty="0" smtClean="0">
                <a:latin typeface="Times New Roman" panose="02020603050405020304" pitchFamily="18" charset="0"/>
                <a:cs typeface="Times New Roman" panose="02020603050405020304" pitchFamily="18" charset="0"/>
              </a:rPr>
              <a:t>Wet milling of corns</a:t>
            </a:r>
          </a:p>
          <a:p>
            <a:pPr>
              <a:lnSpc>
                <a:spcPct val="100000"/>
              </a:lnSpc>
            </a:pPr>
            <a:r>
              <a:rPr lang="en-US" dirty="0" smtClean="0">
                <a:latin typeface="Times New Roman" panose="02020603050405020304" pitchFamily="18" charset="0"/>
                <a:cs typeface="Times New Roman" panose="02020603050405020304" pitchFamily="18" charset="0"/>
              </a:rPr>
              <a:t>Processing of oats</a:t>
            </a:r>
          </a:p>
          <a:p>
            <a:pPr>
              <a:lnSpc>
                <a:spcPct val="100000"/>
              </a:lnSpc>
            </a:pPr>
            <a:r>
              <a:rPr lang="en-US" dirty="0" smtClean="0">
                <a:latin typeface="Times New Roman" panose="02020603050405020304" pitchFamily="18" charset="0"/>
                <a:cs typeface="Times New Roman" panose="02020603050405020304" pitchFamily="18" charset="0"/>
              </a:rPr>
              <a:t>Malting and brewing</a:t>
            </a:r>
          </a:p>
          <a:p>
            <a:pPr>
              <a:lnSpc>
                <a:spcPct val="100000"/>
              </a:lnSpc>
            </a:pPr>
            <a:r>
              <a:rPr lang="en-US" dirty="0" smtClean="0">
                <a:latin typeface="Times New Roman" panose="02020603050405020304" pitchFamily="18" charset="0"/>
                <a:cs typeface="Times New Roman" panose="02020603050405020304" pitchFamily="18" charset="0"/>
              </a:rPr>
              <a:t>Breakfast cereals</a:t>
            </a:r>
          </a:p>
          <a:p>
            <a:pPr>
              <a:lnSpc>
                <a:spcPct val="100000"/>
              </a:lnSpc>
            </a:pPr>
            <a:r>
              <a:rPr lang="en-US" dirty="0" smtClean="0">
                <a:latin typeface="Times New Roman" panose="02020603050405020304" pitchFamily="18" charset="0"/>
                <a:cs typeface="Times New Roman" panose="02020603050405020304" pitchFamily="18" charset="0"/>
              </a:rPr>
              <a:t>Feed and industrial uses </a:t>
            </a:r>
          </a:p>
          <a:p>
            <a:pPr>
              <a:lnSpc>
                <a:spcPct val="10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16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Times New Roman" panose="02020603050405020304" pitchFamily="18" charset="0"/>
                <a:cs typeface="Times New Roman" panose="02020603050405020304" pitchFamily="18" charset="0"/>
              </a:rPr>
              <a:t> </a:t>
            </a:r>
            <a:r>
              <a:rPr lang="en-US" b="1" dirty="0" smtClean="0">
                <a:solidFill>
                  <a:srgbClr val="00B0F0"/>
                </a:solidFill>
                <a:latin typeface="Times New Roman" panose="02020603050405020304" pitchFamily="18" charset="0"/>
                <a:cs typeface="Times New Roman" panose="02020603050405020304" pitchFamily="18" charset="0"/>
              </a:rPr>
              <a:t>RHEOLOGY OF DOUGHS AND BATTERS </a:t>
            </a:r>
            <a:endParaRPr lang="en-US" dirty="0"/>
          </a:p>
        </p:txBody>
      </p:sp>
      <p:sp>
        <p:nvSpPr>
          <p:cNvPr id="3" name="Content Placeholder 2"/>
          <p:cNvSpPr>
            <a:spLocks noGrp="1"/>
          </p:cNvSpPr>
          <p:nvPr>
            <p:ph idx="1"/>
          </p:nvPr>
        </p:nvSpPr>
        <p:spPr/>
        <p:txBody>
          <a:bodyPr/>
          <a:lstStyle/>
          <a:p>
            <a:r>
              <a:rPr lang="en-US" dirty="0" smtClean="0">
                <a:effectLst/>
                <a:latin typeface="Times New Roman" panose="02020603050405020304" pitchFamily="18" charset="0"/>
                <a:cs typeface="Times New Roman" panose="02020603050405020304" pitchFamily="18" charset="0"/>
              </a:rPr>
              <a:t>In baking and cereal science</a:t>
            </a:r>
          </a:p>
          <a:p>
            <a:r>
              <a:rPr lang="en-US" dirty="0">
                <a:latin typeface="Times New Roman" panose="02020603050405020304" pitchFamily="18" charset="0"/>
                <a:cs typeface="Times New Roman" panose="02020603050405020304" pitchFamily="18" charset="0"/>
              </a:rPr>
              <a:t>R</a:t>
            </a:r>
            <a:r>
              <a:rPr lang="en-US" dirty="0" smtClean="0">
                <a:effectLst/>
                <a:latin typeface="Times New Roman" panose="02020603050405020304" pitchFamily="18" charset="0"/>
                <a:cs typeface="Times New Roman" panose="02020603050405020304" pitchFamily="18" charset="0"/>
              </a:rPr>
              <a:t>heology is of particular interest. Dough is a viscoelastic material which behaves as both a liquid and a solid</a:t>
            </a:r>
          </a:p>
          <a:p>
            <a:r>
              <a:rPr lang="en-US" dirty="0" smtClean="0">
                <a:effectLst/>
                <a:latin typeface="Times New Roman" panose="02020603050405020304" pitchFamily="18" charset="0"/>
                <a:cs typeface="Times New Roman" panose="02020603050405020304" pitchFamily="18" charset="0"/>
              </a:rPr>
              <a:t>It exhibits a viscous (fluid-like) and an elastic (solid-like) behavior when a force is applied to it</a:t>
            </a:r>
          </a:p>
          <a:p>
            <a:r>
              <a:rPr lang="en-US" dirty="0" smtClean="0">
                <a:latin typeface="Times New Roman" panose="02020603050405020304" pitchFamily="18" charset="0"/>
                <a:cs typeface="Times New Roman" panose="02020603050405020304" pitchFamily="18" charset="0"/>
              </a:rPr>
              <a:t>Elasticity, extensibility, viscosity and resistance to deformation are main parameters</a:t>
            </a:r>
            <a:endParaRPr lang="en-US" dirty="0" smtClean="0">
              <a:effectLst/>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Farinograph</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extensograph</a:t>
            </a:r>
            <a:r>
              <a:rPr lang="en-US" dirty="0" smtClean="0">
                <a:latin typeface="Times New Roman" panose="02020603050405020304" pitchFamily="18" charset="0"/>
                <a:cs typeface="Times New Roman" panose="02020603050405020304" pitchFamily="18" charset="0"/>
              </a:rPr>
              <a:t> are used to measure rheological properties of dough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12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DRY MILLING OF RICE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R</a:t>
            </a:r>
            <a:r>
              <a:rPr lang="en-US" dirty="0" smtClean="0">
                <a:effectLst/>
                <a:latin typeface="Times New Roman" panose="02020603050405020304" pitchFamily="18" charset="0"/>
                <a:cs typeface="Times New Roman" panose="02020603050405020304" pitchFamily="18" charset="0"/>
              </a:rPr>
              <a:t>ice is best known as a lowland crop grown in flooded fields or paddies</a:t>
            </a:r>
          </a:p>
          <a:p>
            <a:r>
              <a:rPr lang="en-US" b="1" dirty="0" smtClean="0">
                <a:effectLst/>
                <a:latin typeface="Times New Roman" panose="02020603050405020304" pitchFamily="18" charset="0"/>
                <a:cs typeface="Times New Roman" panose="02020603050405020304" pitchFamily="18" charset="0"/>
              </a:rPr>
              <a:t>Dry Processing</a:t>
            </a:r>
            <a:br>
              <a:rPr lang="en-US" b="1"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Harvested rice grains are enclosed in glumes that are in close contact with the grain. Prior to consumption as grain, or further processing into flour, snack foods and beverages, the glumes are removed by hulling</a:t>
            </a:r>
          </a:p>
          <a:p>
            <a:r>
              <a:rPr lang="en-US" b="1" dirty="0">
                <a:latin typeface="Times New Roman" panose="02020603050405020304" pitchFamily="18" charset="0"/>
                <a:cs typeface="Times New Roman" panose="02020603050405020304" pitchFamily="18" charset="0"/>
              </a:rPr>
              <a:t>R</a:t>
            </a:r>
            <a:r>
              <a:rPr lang="en-US" b="1" dirty="0" smtClean="0">
                <a:latin typeface="Times New Roman" panose="02020603050405020304" pitchFamily="18" charset="0"/>
                <a:cs typeface="Times New Roman" panose="02020603050405020304" pitchFamily="18" charset="0"/>
              </a:rPr>
              <a:t>ice polisher</a:t>
            </a:r>
            <a:r>
              <a:rPr lang="en-US" dirty="0" smtClean="0">
                <a:latin typeface="Times New Roman" panose="02020603050405020304" pitchFamily="18" charset="0"/>
                <a:cs typeface="Times New Roman" panose="02020603050405020304" pitchFamily="18" charset="0"/>
              </a:rPr>
              <a:t> is a machine for buffing (or "polishing") kernels of rice to change their appearance, taste, and texture or for transforming brown rice into white rice</a:t>
            </a:r>
          </a:p>
          <a:p>
            <a:r>
              <a:rPr lang="en-US" dirty="0" smtClean="0">
                <a:latin typeface="Times New Roman" panose="02020603050405020304" pitchFamily="18" charset="0"/>
                <a:cs typeface="Times New Roman" panose="02020603050405020304" pitchFamily="18" charset="0"/>
              </a:rPr>
              <a:t>Rice polishers are abrasive machines that use talc or some other very fine dust to buff the outer surface of rice kernels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17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WET MILLING OF RICE </a:t>
            </a:r>
            <a:endParaRPr lang="en-US" dirty="0"/>
          </a:p>
        </p:txBody>
      </p:sp>
      <p:sp>
        <p:nvSpPr>
          <p:cNvPr id="3" name="Content Placeholder 2"/>
          <p:cNvSpPr>
            <a:spLocks noGrp="1"/>
          </p:cNvSpPr>
          <p:nvPr>
            <p:ph idx="1"/>
          </p:nvPr>
        </p:nvSpPr>
        <p:spPr/>
        <p:txBody>
          <a:bodyPr>
            <a:normAutofit/>
          </a:bodyPr>
          <a:lstStyle/>
          <a:p>
            <a:r>
              <a:rPr lang="en-US" dirty="0" smtClean="0">
                <a:effectLst/>
                <a:latin typeface="Times New Roman" panose="02020603050405020304" pitchFamily="18" charset="0"/>
                <a:cs typeface="Times New Roman" panose="02020603050405020304" pitchFamily="18" charset="0"/>
              </a:rPr>
              <a:t>Parboiling is pre-cooking of rice in water prior to milling</a:t>
            </a:r>
          </a:p>
          <a:p>
            <a:r>
              <a:rPr lang="en-US" dirty="0" smtClean="0">
                <a:effectLst/>
                <a:latin typeface="Times New Roman" panose="02020603050405020304" pitchFamily="18" charset="0"/>
                <a:cs typeface="Times New Roman" panose="02020603050405020304" pitchFamily="18" charset="0"/>
              </a:rPr>
              <a:t>Parboiled rice offers a number of advantages over and above untreated milled rice</a:t>
            </a:r>
          </a:p>
          <a:p>
            <a:r>
              <a:rPr lang="en-US" dirty="0" smtClean="0">
                <a:effectLst/>
                <a:latin typeface="Times New Roman" panose="02020603050405020304" pitchFamily="18" charset="0"/>
                <a:cs typeface="Times New Roman" panose="02020603050405020304" pitchFamily="18" charset="0"/>
              </a:rPr>
              <a:t>Parboiling hardens grain and thereby decreases susceptibility to breakage during the de-husking process and damage by insect pests in store. In addition, it enhances the nutritional quality and value of rice by promoting movement of nutrients from the outer coverings (bran) and into the grain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99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WET MILLING OF RICE </a:t>
            </a:r>
            <a:endParaRPr lang="en-US" dirty="0"/>
          </a:p>
        </p:txBody>
      </p:sp>
      <p:sp>
        <p:nvSpPr>
          <p:cNvPr id="3" name="Content Placeholder 2"/>
          <p:cNvSpPr>
            <a:spLocks noGrp="1"/>
          </p:cNvSpPr>
          <p:nvPr>
            <p:ph idx="1"/>
          </p:nvPr>
        </p:nvSpPr>
        <p:spPr/>
        <p:txBody>
          <a:bodyPr>
            <a:normAutofit/>
          </a:bodyPr>
          <a:lstStyle/>
          <a:p>
            <a:r>
              <a:rPr lang="en-US" dirty="0" smtClean="0">
                <a:effectLst/>
                <a:latin typeface="Times New Roman" panose="02020603050405020304" pitchFamily="18" charset="0"/>
                <a:cs typeface="Times New Roman" panose="02020603050405020304" pitchFamily="18" charset="0"/>
              </a:rPr>
              <a:t>Grain to be soaked at a constant fixed temperature for a specific period of time to produce a consistently high quality product of a type required by local consumers</a:t>
            </a:r>
            <a:br>
              <a:rPr lang="en-US"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 Soaked grains to be steamed for the allotted time</a:t>
            </a:r>
            <a:br>
              <a:rPr lang="en-US"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 Final grain drying to a moisture content of 12-14 per cent w/w to stop any growth of fungi (</a:t>
            </a:r>
            <a:r>
              <a:rPr lang="en-US" dirty="0" err="1" smtClean="0">
                <a:effectLst/>
                <a:latin typeface="Times New Roman" panose="02020603050405020304" pitchFamily="18" charset="0"/>
                <a:cs typeface="Times New Roman" panose="02020603050405020304" pitchFamily="18" charset="0"/>
              </a:rPr>
              <a:t>mould</a:t>
            </a:r>
            <a:r>
              <a:rPr lang="en-US" dirty="0" smtClean="0">
                <a:effectLst/>
                <a:latin typeface="Times New Roman" panose="02020603050405020304" pitchFamily="18" charset="0"/>
                <a:cs typeface="Times New Roman" panose="02020603050405020304" pitchFamily="18" charset="0"/>
              </a:rPr>
              <a:t>) and bacteria and to facilitate trouble free de-husking.</a:t>
            </a:r>
            <a:br>
              <a:rPr lang="en-US"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 From de-husking onwards, it is polished and stored in bags </a:t>
            </a:r>
            <a:br>
              <a:rPr lang="en-US" dirty="0" smtClean="0">
                <a:effectLst/>
                <a:latin typeface="Times New Roman" panose="02020603050405020304" pitchFamily="18" charset="0"/>
                <a:cs typeface="Times New Roman" panose="02020603050405020304" pitchFamily="18" charset="0"/>
              </a:rPr>
            </a:br>
            <a:r>
              <a:rPr lang="en-US" dirty="0" smtClean="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53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WET MILLING OF CORN</a:t>
            </a:r>
            <a:endParaRPr lang="en-US" dirty="0"/>
          </a:p>
        </p:txBody>
      </p:sp>
      <p:sp>
        <p:nvSpPr>
          <p:cNvPr id="3" name="Content Placeholder 2"/>
          <p:cNvSpPr>
            <a:spLocks noGrp="1"/>
          </p:cNvSpPr>
          <p:nvPr>
            <p:ph idx="1"/>
          </p:nvPr>
        </p:nvSpPr>
        <p:spPr/>
        <p:txBody>
          <a:bodyPr/>
          <a:lstStyle/>
          <a:p>
            <a:r>
              <a:rPr lang="en-US" b="1" dirty="0" smtClean="0">
                <a:effectLst/>
                <a:latin typeface="Times New Roman" panose="02020603050405020304" pitchFamily="18" charset="0"/>
                <a:cs typeface="Times New Roman" panose="02020603050405020304" pitchFamily="18" charset="0"/>
              </a:rPr>
              <a:t>Corn wet-milling</a:t>
            </a:r>
            <a:r>
              <a:rPr lang="en-US" dirty="0" smtClean="0">
                <a:effectLst/>
                <a:latin typeface="Times New Roman" panose="02020603050405020304" pitchFamily="18" charset="0"/>
                <a:cs typeface="Times New Roman" panose="02020603050405020304" pitchFamily="18" charset="0"/>
              </a:rPr>
              <a:t> is a process of breaking corn kernels</a:t>
            </a:r>
            <a:r>
              <a:rPr lang="en-US" dirty="0">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into their component parts: corn oil, protein, corn starch, and fiber. It uses water and a series of steps to separate the parts to be used for various products</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121" y="3155972"/>
            <a:ext cx="4935396" cy="3155928"/>
          </a:xfrm>
          <a:prstGeom prst="rect">
            <a:avLst/>
          </a:prstGeom>
        </p:spPr>
      </p:pic>
    </p:spTree>
    <p:extLst>
      <p:ext uri="{BB962C8B-B14F-4D97-AF65-F5344CB8AC3E}">
        <p14:creationId xmlns:p14="http://schemas.microsoft.com/office/powerpoint/2010/main" val="268867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WET MILLING OF CORN</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It consist of following steps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Cleaning</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Steeping</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Germ recovery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Fiber recovery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Gluten recovery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Starch processing</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Co-product manufacturing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01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PROCESSING OF OATS </a:t>
            </a:r>
            <a:endParaRPr lang="en-US" dirty="0"/>
          </a:p>
        </p:txBody>
      </p:sp>
      <p:sp>
        <p:nvSpPr>
          <p:cNvPr id="3" name="Content Placeholder 2"/>
          <p:cNvSpPr>
            <a:spLocks noGrp="1"/>
          </p:cNvSpPr>
          <p:nvPr>
            <p:ph idx="1"/>
          </p:nvPr>
        </p:nvSpPr>
        <p:spPr/>
        <p:txBody>
          <a:bodyPr/>
          <a:lstStyle/>
          <a:p>
            <a:pPr>
              <a:lnSpc>
                <a:spcPct val="150000"/>
              </a:lnSpc>
            </a:pPr>
            <a:r>
              <a:rPr lang="en-US" dirty="0" smtClean="0">
                <a:effectLst/>
                <a:latin typeface="Times New Roman" panose="02020603050405020304" pitchFamily="18" charset="0"/>
                <a:cs typeface="Times New Roman" panose="02020603050405020304" pitchFamily="18" charset="0"/>
              </a:rPr>
              <a:t>Oats have numerous uses in foods; most commonly, they are rolled</a:t>
            </a:r>
            <a:r>
              <a:rPr lang="en-US" dirty="0">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or crushed into oatmeal, or ground into fine oat flour</a:t>
            </a:r>
          </a:p>
          <a:p>
            <a:pPr>
              <a:lnSpc>
                <a:spcPct val="150000"/>
              </a:lnSpc>
            </a:pPr>
            <a:r>
              <a:rPr lang="en-US" dirty="0" smtClean="0">
                <a:effectLst/>
                <a:latin typeface="Times New Roman" panose="02020603050405020304" pitchFamily="18" charset="0"/>
                <a:cs typeface="Times New Roman" panose="02020603050405020304" pitchFamily="18" charset="0"/>
              </a:rPr>
              <a:t> Oatmeal is chiefly eaten as </a:t>
            </a:r>
            <a:r>
              <a:rPr lang="en-US" dirty="0" smtClean="0">
                <a:effectLst/>
                <a:latin typeface="Times New Roman" panose="02020603050405020304" pitchFamily="18" charset="0"/>
                <a:cs typeface="Times New Roman" panose="02020603050405020304" pitchFamily="18" charset="0"/>
              </a:rPr>
              <a:t>porridge</a:t>
            </a:r>
          </a:p>
          <a:p>
            <a:pPr>
              <a:lnSpc>
                <a:spcPct val="150000"/>
              </a:lnSpc>
            </a:pPr>
            <a:r>
              <a:rPr lang="en-US" dirty="0">
                <a:latin typeface="Times New Roman" panose="02020603050405020304" pitchFamily="18" charset="0"/>
                <a:cs typeface="Times New Roman" panose="02020603050405020304" pitchFamily="18" charset="0"/>
              </a:rPr>
              <a:t>m</a:t>
            </a:r>
            <a:r>
              <a:rPr lang="en-US" dirty="0" smtClean="0">
                <a:effectLst/>
                <a:latin typeface="Times New Roman" panose="02020603050405020304" pitchFamily="18" charset="0"/>
                <a:cs typeface="Times New Roman" panose="02020603050405020304" pitchFamily="18" charset="0"/>
              </a:rPr>
              <a:t>ay </a:t>
            </a:r>
            <a:r>
              <a:rPr lang="en-US" dirty="0" smtClean="0">
                <a:effectLst/>
                <a:latin typeface="Times New Roman" panose="02020603050405020304" pitchFamily="18" charset="0"/>
                <a:cs typeface="Times New Roman" panose="02020603050405020304" pitchFamily="18" charset="0"/>
              </a:rPr>
              <a:t>also be used in a variety of baked </a:t>
            </a:r>
            <a:r>
              <a:rPr lang="en-US" dirty="0" smtClean="0">
                <a:effectLst/>
                <a:latin typeface="Times New Roman" panose="02020603050405020304" pitchFamily="18" charset="0"/>
                <a:cs typeface="Times New Roman" panose="02020603050405020304" pitchFamily="18" charset="0"/>
              </a:rPr>
              <a:t>goods</a:t>
            </a:r>
          </a:p>
          <a:p>
            <a:pPr>
              <a:lnSpc>
                <a:spcPct val="150000"/>
              </a:lnSpc>
            </a:pPr>
            <a:r>
              <a:rPr lang="en-US" dirty="0" smtClean="0">
                <a:effectLst/>
                <a:latin typeface="Times New Roman" panose="02020603050405020304" pitchFamily="18" charset="0"/>
                <a:cs typeface="Times New Roman" panose="02020603050405020304" pitchFamily="18" charset="0"/>
              </a:rPr>
              <a:t>such </a:t>
            </a:r>
            <a:r>
              <a:rPr lang="en-US" dirty="0" smtClean="0">
                <a:effectLst/>
                <a:latin typeface="Times New Roman" panose="02020603050405020304" pitchFamily="18" charset="0"/>
                <a:cs typeface="Times New Roman" panose="02020603050405020304" pitchFamily="18" charset="0"/>
              </a:rPr>
              <a:t>as oatcakes, oatmeal cookies and oat </a:t>
            </a:r>
            <a:r>
              <a:rPr lang="en-US" dirty="0" smtClean="0">
                <a:effectLst/>
                <a:latin typeface="Times New Roman" panose="02020603050405020304" pitchFamily="18" charset="0"/>
                <a:cs typeface="Times New Roman" panose="02020603050405020304" pitchFamily="18" charset="0"/>
              </a:rPr>
              <a:t>bread</a:t>
            </a: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966" y="2936383"/>
            <a:ext cx="2737834" cy="3240580"/>
          </a:xfrm>
          <a:prstGeom prst="rect">
            <a:avLst/>
          </a:prstGeom>
        </p:spPr>
      </p:pic>
    </p:spTree>
    <p:extLst>
      <p:ext uri="{BB962C8B-B14F-4D97-AF65-F5344CB8AC3E}">
        <p14:creationId xmlns:p14="http://schemas.microsoft.com/office/powerpoint/2010/main" val="4089829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7286</TotalTime>
  <Words>658</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 </vt:lpstr>
      <vt:lpstr>CONTENTS</vt:lpstr>
      <vt:lpstr> RHEOLOGY OF DOUGHS AND BATTERS </vt:lpstr>
      <vt:lpstr>DRY MILLING OF RICE </vt:lpstr>
      <vt:lpstr>WET MILLING OF RICE </vt:lpstr>
      <vt:lpstr>WET MILLING OF RICE </vt:lpstr>
      <vt:lpstr>WET MILLING OF CORN</vt:lpstr>
      <vt:lpstr>WET MILLING OF CORN</vt:lpstr>
      <vt:lpstr>PROCESSING OF OATS </vt:lpstr>
      <vt:lpstr>PROCESSING OF OATS </vt:lpstr>
      <vt:lpstr>PROCESSING OF OATS </vt:lpstr>
      <vt:lpstr>PROCESSING OF OATS </vt:lpstr>
      <vt:lpstr>PROCESSING OF OATS </vt:lpstr>
      <vt:lpstr>MALTING AND BREWING </vt:lpstr>
      <vt:lpstr>BREAKFAST CEREALS</vt:lpstr>
      <vt:lpstr>SNACKS FROM CEREALS</vt:lpstr>
      <vt:lpstr>SNACKS FROM CEREALS</vt:lpstr>
      <vt:lpstr>INDUSTRIAL USES OF CEREALS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dc:title>
  <dc:creator>Ushna Khalid</dc:creator>
  <cp:lastModifiedBy>Ushna Khalid</cp:lastModifiedBy>
  <cp:revision>12</cp:revision>
  <dcterms:created xsi:type="dcterms:W3CDTF">2020-04-01T14:35:55Z</dcterms:created>
  <dcterms:modified xsi:type="dcterms:W3CDTF">2020-04-19T09:02:59Z</dcterms:modified>
</cp:coreProperties>
</file>