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3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319" r:id="rId17"/>
    <p:sldId id="270" r:id="rId18"/>
    <p:sldId id="330" r:id="rId19"/>
    <p:sldId id="271" r:id="rId20"/>
    <p:sldId id="272" r:id="rId21"/>
    <p:sldId id="273" r:id="rId22"/>
    <p:sldId id="280" r:id="rId23"/>
    <p:sldId id="274" r:id="rId24"/>
    <p:sldId id="275" r:id="rId25"/>
    <p:sldId id="276" r:id="rId26"/>
    <p:sldId id="277" r:id="rId27"/>
    <p:sldId id="278" r:id="rId28"/>
    <p:sldId id="279" r:id="rId29"/>
    <p:sldId id="281" r:id="rId30"/>
    <p:sldId id="282" r:id="rId31"/>
    <p:sldId id="283" r:id="rId32"/>
    <p:sldId id="284" r:id="rId33"/>
    <p:sldId id="329" r:id="rId34"/>
    <p:sldId id="285" r:id="rId35"/>
    <p:sldId id="286" r:id="rId36"/>
    <p:sldId id="287" r:id="rId37"/>
    <p:sldId id="288" r:id="rId38"/>
    <p:sldId id="289" r:id="rId39"/>
    <p:sldId id="290" r:id="rId40"/>
    <p:sldId id="303" r:id="rId41"/>
    <p:sldId id="291" r:id="rId42"/>
    <p:sldId id="292" r:id="rId43"/>
    <p:sldId id="322" r:id="rId44"/>
    <p:sldId id="293" r:id="rId45"/>
    <p:sldId id="294" r:id="rId46"/>
    <p:sldId id="295" r:id="rId47"/>
    <p:sldId id="323" r:id="rId48"/>
    <p:sldId id="296" r:id="rId49"/>
    <p:sldId id="331" r:id="rId50"/>
    <p:sldId id="297" r:id="rId51"/>
    <p:sldId id="324" r:id="rId52"/>
    <p:sldId id="332" r:id="rId53"/>
    <p:sldId id="298" r:id="rId54"/>
    <p:sldId id="299" r:id="rId55"/>
    <p:sldId id="300" r:id="rId56"/>
    <p:sldId id="301" r:id="rId57"/>
    <p:sldId id="302" r:id="rId58"/>
    <p:sldId id="304" r:id="rId59"/>
    <p:sldId id="305" r:id="rId60"/>
    <p:sldId id="326" r:id="rId61"/>
    <p:sldId id="327" r:id="rId62"/>
    <p:sldId id="328" r:id="rId63"/>
    <p:sldId id="306" r:id="rId64"/>
    <p:sldId id="307" r:id="rId65"/>
    <p:sldId id="308" r:id="rId66"/>
    <p:sldId id="309" r:id="rId67"/>
    <p:sldId id="310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34DD185-3F68-40D0-AB85-CC160A842833}" type="datetimeFigureOut">
              <a:rPr lang="en-US" smtClean="0"/>
              <a:t>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5F9C9D2-091D-4276-9359-BC1698874A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MOHSANA TARIQ</a:t>
            </a:r>
          </a:p>
          <a:p>
            <a:r>
              <a:rPr lang="en-US" b="1" dirty="0" smtClean="0"/>
              <a:t>(BSPT, PP.DPT)</a:t>
            </a:r>
          </a:p>
          <a:p>
            <a:r>
              <a:rPr lang="en-US" b="1" dirty="0" smtClean="0"/>
              <a:t>LECTURER,</a:t>
            </a:r>
          </a:p>
          <a:p>
            <a:r>
              <a:rPr lang="en-US" b="1" dirty="0" smtClean="0"/>
              <a:t>SARDOGHA MEDICAL COLLEGE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TRACTION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399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SOFT TISSUES STRECHING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330952"/>
          </a:xfrm>
        </p:spPr>
        <p:txBody>
          <a:bodyPr>
            <a:normAutofit fontScale="92500"/>
          </a:bodyPr>
          <a:lstStyle/>
          <a:p>
            <a:r>
              <a:rPr lang="en-US" dirty="0"/>
              <a:t>Traction has been reported to elongate the spine </a:t>
            </a:r>
            <a:r>
              <a:rPr lang="en-US" dirty="0" smtClean="0"/>
              <a:t>and increase </a:t>
            </a:r>
            <a:r>
              <a:rPr lang="en-US" dirty="0"/>
              <a:t>the distance between the vertebral </a:t>
            </a:r>
            <a:r>
              <a:rPr lang="en-US" dirty="0" smtClean="0"/>
              <a:t>bodies and </a:t>
            </a:r>
            <a:r>
              <a:rPr lang="en-US" dirty="0"/>
              <a:t>the facet joint </a:t>
            </a:r>
            <a:r>
              <a:rPr lang="en-US" dirty="0" smtClean="0"/>
              <a:t>surfaces.</a:t>
            </a:r>
          </a:p>
          <a:p>
            <a:r>
              <a:rPr lang="en-US" dirty="0" smtClean="0"/>
              <a:t>Its </a:t>
            </a:r>
            <a:r>
              <a:rPr lang="en-US" dirty="0"/>
              <a:t>is </a:t>
            </a:r>
            <a:r>
              <a:rPr lang="en-US" dirty="0" smtClean="0"/>
              <a:t>proposed that</a:t>
            </a:r>
            <a:r>
              <a:rPr lang="en-US" dirty="0"/>
              <a:t> </a:t>
            </a:r>
            <a:r>
              <a:rPr lang="en-US" dirty="0" smtClean="0"/>
              <a:t>these effects are due to increased length of </a:t>
            </a:r>
            <a:r>
              <a:rPr lang="en-US" dirty="0"/>
              <a:t>the soft </a:t>
            </a:r>
            <a:r>
              <a:rPr lang="en-US" dirty="0" smtClean="0"/>
              <a:t>tissues in </a:t>
            </a:r>
            <a:r>
              <a:rPr lang="en-US" dirty="0"/>
              <a:t>the area, including the muscles, tendons, </a:t>
            </a:r>
            <a:r>
              <a:rPr lang="en-US" dirty="0" smtClean="0"/>
              <a:t>ligaments, and </a:t>
            </a:r>
            <a:r>
              <a:rPr lang="en-US" dirty="0"/>
              <a:t>discs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Soft tissue stretching using </a:t>
            </a:r>
            <a:r>
              <a:rPr lang="en-US" dirty="0" smtClean="0"/>
              <a:t>a moderate-load</a:t>
            </a:r>
            <a:r>
              <a:rPr lang="en-US" dirty="0"/>
              <a:t>, prolonged force, such as that </a:t>
            </a:r>
            <a:r>
              <a:rPr lang="en-US" dirty="0" smtClean="0"/>
              <a:t>provided by </a:t>
            </a:r>
            <a:r>
              <a:rPr lang="en-US" dirty="0"/>
              <a:t>spinal traction, has also been shown </a:t>
            </a:r>
            <a:r>
              <a:rPr lang="en-US" dirty="0" smtClean="0"/>
              <a:t>to increase the </a:t>
            </a:r>
            <a:r>
              <a:rPr lang="en-US" dirty="0"/>
              <a:t>length of </a:t>
            </a:r>
            <a:r>
              <a:rPr lang="en-US" dirty="0" smtClean="0"/>
              <a:t>tendons and </a:t>
            </a:r>
            <a:r>
              <a:rPr lang="en-US" dirty="0"/>
              <a:t>to </a:t>
            </a:r>
            <a:r>
              <a:rPr lang="en-US" dirty="0" smtClean="0"/>
              <a:t>increase joint</a:t>
            </a:r>
            <a:r>
              <a:rPr lang="en-US" dirty="0"/>
              <a:t> </a:t>
            </a:r>
            <a:r>
              <a:rPr lang="en-US" dirty="0" smtClean="0"/>
              <a:t>mobility.</a:t>
            </a:r>
          </a:p>
          <a:p>
            <a:r>
              <a:rPr lang="en-US" dirty="0" smtClean="0"/>
              <a:t>Increasing the </a:t>
            </a:r>
            <a:r>
              <a:rPr lang="en-US" dirty="0"/>
              <a:t>length of the soft </a:t>
            </a:r>
            <a:r>
              <a:rPr lang="en-US" dirty="0" smtClean="0"/>
              <a:t>tissues of </a:t>
            </a:r>
            <a:r>
              <a:rPr lang="en-US" dirty="0"/>
              <a:t>the spine may provide clinical benefits by </a:t>
            </a: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contributing to </a:t>
            </a:r>
            <a:r>
              <a:rPr lang="en-US" dirty="0"/>
              <a:t>spinal joint distraction </a:t>
            </a: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or </a:t>
            </a:r>
            <a:r>
              <a:rPr lang="en-US" dirty="0"/>
              <a:t>reduction of </a:t>
            </a:r>
            <a:r>
              <a:rPr lang="en-US" dirty="0" smtClean="0"/>
              <a:t>disc protrusion</a:t>
            </a:r>
            <a:r>
              <a:rPr lang="en-US" dirty="0"/>
              <a:t>, </a:t>
            </a: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or </a:t>
            </a:r>
            <a:r>
              <a:rPr lang="en-US" dirty="0"/>
              <a:t>by </a:t>
            </a:r>
            <a:r>
              <a:rPr lang="en-US" dirty="0" smtClean="0"/>
              <a:t>increasing spinal</a:t>
            </a:r>
            <a:r>
              <a:rPr lang="en-US" dirty="0"/>
              <a:t> r</a:t>
            </a:r>
            <a:r>
              <a:rPr lang="en-US" dirty="0" smtClean="0"/>
              <a:t>ange </a:t>
            </a:r>
            <a:r>
              <a:rPr lang="en-US" dirty="0"/>
              <a:t>of motion (ROM) and </a:t>
            </a:r>
            <a:endParaRPr lang="en-US" dirty="0" smtClean="0"/>
          </a:p>
          <a:p>
            <a:pPr marL="454914" indent="-457200">
              <a:buFont typeface="+mj-lt"/>
              <a:buAutoNum type="arabicPeriod"/>
            </a:pPr>
            <a:r>
              <a:rPr lang="en-US" dirty="0" smtClean="0"/>
              <a:t>Decreasing the pressure on </a:t>
            </a:r>
            <a:r>
              <a:rPr lang="en-US" dirty="0"/>
              <a:t>the facet joint surfaces, discs, and </a:t>
            </a:r>
            <a:r>
              <a:rPr lang="en-US" dirty="0" smtClean="0"/>
              <a:t>inter vertebral</a:t>
            </a:r>
            <a:r>
              <a:rPr lang="en-US" dirty="0"/>
              <a:t> </a:t>
            </a:r>
            <a:r>
              <a:rPr lang="en-US" dirty="0" smtClean="0"/>
              <a:t>nerve </a:t>
            </a:r>
            <a:r>
              <a:rPr lang="en-US" dirty="0"/>
              <a:t>roots even when complete j</a:t>
            </a:r>
            <a:r>
              <a:rPr lang="en-US" dirty="0" smtClean="0"/>
              <a:t>oint </a:t>
            </a:r>
            <a:r>
              <a:rPr lang="en-US" dirty="0"/>
              <a:t>surface </a:t>
            </a:r>
            <a:r>
              <a:rPr lang="en-US" dirty="0" smtClean="0"/>
              <a:t>separation is </a:t>
            </a:r>
            <a:r>
              <a:rPr lang="en-US" dirty="0"/>
              <a:t>not achieved.</a:t>
            </a:r>
          </a:p>
        </p:txBody>
      </p:sp>
    </p:spTree>
    <p:extLst>
      <p:ext uri="{BB962C8B-B14F-4D97-AF65-F5344CB8AC3E}">
        <p14:creationId xmlns:p14="http://schemas.microsoft.com/office/powerpoint/2010/main" val="28510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152399"/>
            <a:ext cx="8591550" cy="1066801"/>
          </a:xfrm>
        </p:spPr>
        <p:txBody>
          <a:bodyPr/>
          <a:lstStyle/>
          <a:p>
            <a:r>
              <a:rPr lang="en-US" b="1" dirty="0" smtClean="0"/>
              <a:t>4. MUSCLE RELAXATION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15440"/>
            <a:ext cx="9144000" cy="4937760"/>
          </a:xfrm>
        </p:spPr>
        <p:txBody>
          <a:bodyPr>
            <a:noAutofit/>
          </a:bodyPr>
          <a:lstStyle/>
          <a:p>
            <a:r>
              <a:rPr lang="en-US" sz="2000" dirty="0"/>
              <a:t>Spinal traction has been reported to facilitate </a:t>
            </a:r>
            <a:r>
              <a:rPr lang="en-US" sz="2000" dirty="0" smtClean="0"/>
              <a:t>relaxation </a:t>
            </a:r>
            <a:r>
              <a:rPr lang="en-US" sz="2000" dirty="0"/>
              <a:t>of the </a:t>
            </a:r>
            <a:r>
              <a:rPr lang="en-US" sz="2000" dirty="0" err="1" smtClean="0"/>
              <a:t>paraspinal</a:t>
            </a:r>
            <a:r>
              <a:rPr lang="en-US" sz="2000" dirty="0" smtClean="0"/>
              <a:t> muscles.</a:t>
            </a:r>
          </a:p>
          <a:p>
            <a:r>
              <a:rPr lang="en-US" sz="2000" dirty="0" smtClean="0"/>
              <a:t>It has </a:t>
            </a:r>
            <a:r>
              <a:rPr lang="en-US" sz="2000" dirty="0"/>
              <a:t>been </a:t>
            </a:r>
            <a:r>
              <a:rPr lang="en-US" sz="2000" dirty="0" smtClean="0"/>
              <a:t>proposed </a:t>
            </a:r>
            <a:r>
              <a:rPr lang="en-US" sz="2000" dirty="0"/>
              <a:t>that this effect may be the result of pain </a:t>
            </a:r>
            <a:r>
              <a:rPr lang="en-US" sz="2000" dirty="0" smtClean="0"/>
              <a:t>reduction</a:t>
            </a:r>
            <a:r>
              <a:rPr lang="en-US" sz="2000" dirty="0"/>
              <a:t> </a:t>
            </a:r>
            <a:r>
              <a:rPr lang="en-US" sz="2000" dirty="0" smtClean="0"/>
              <a:t>due </a:t>
            </a:r>
            <a:r>
              <a:rPr lang="en-US" sz="2000" dirty="0"/>
              <a:t>to 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reduced pressure on pain-sensitive structures</a:t>
            </a:r>
            <a:r>
              <a:rPr lang="en-US" sz="2000" dirty="0"/>
              <a:t> </a:t>
            </a:r>
            <a:r>
              <a:rPr lang="en-US" sz="2000" dirty="0" smtClean="0"/>
              <a:t>or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gating of </a:t>
            </a:r>
            <a:r>
              <a:rPr lang="en-US" sz="2000" dirty="0"/>
              <a:t>pain </a:t>
            </a:r>
            <a:r>
              <a:rPr lang="en-US" sz="2000" dirty="0" smtClean="0"/>
              <a:t>transmission by stimulation of</a:t>
            </a:r>
            <a:r>
              <a:rPr lang="en-US" sz="2000" dirty="0"/>
              <a:t> </a:t>
            </a:r>
            <a:r>
              <a:rPr lang="en-US" sz="2000" dirty="0" smtClean="0"/>
              <a:t>mechanoreceptors by </a:t>
            </a:r>
            <a:r>
              <a:rPr lang="en-US" sz="2000" dirty="0"/>
              <a:t>the </a:t>
            </a:r>
            <a:r>
              <a:rPr lang="en-US" sz="2000" dirty="0" smtClean="0"/>
              <a:t>oscillatory movements produced</a:t>
            </a:r>
            <a:r>
              <a:rPr lang="en-US" sz="2000" dirty="0"/>
              <a:t> </a:t>
            </a:r>
            <a:r>
              <a:rPr lang="en-US" sz="2000" dirty="0" smtClean="0"/>
              <a:t>by intermittent traction.</a:t>
            </a:r>
            <a:endParaRPr lang="en-US" sz="2000" dirty="0"/>
          </a:p>
          <a:p>
            <a:r>
              <a:rPr lang="en-US" sz="2000" dirty="0" smtClean="0"/>
              <a:t>reduction </a:t>
            </a:r>
            <a:r>
              <a:rPr lang="en-US" sz="2000" dirty="0"/>
              <a:t>of pain by any </a:t>
            </a:r>
            <a:r>
              <a:rPr lang="en-US" sz="2000" dirty="0" smtClean="0"/>
              <a:t>means can </a:t>
            </a:r>
            <a:r>
              <a:rPr lang="en-US" sz="2000" dirty="0"/>
              <a:t>facilitate muscle relaxation and a reduction </a:t>
            </a:r>
            <a:r>
              <a:rPr lang="en-US" sz="2000" dirty="0" smtClean="0"/>
              <a:t>of muscle spasms by interrupting the pain-spasm-pain cycle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has also been proposed that static </a:t>
            </a:r>
            <a:r>
              <a:rPr lang="en-US" sz="2000" dirty="0" smtClean="0"/>
              <a:t>traction may </a:t>
            </a:r>
            <a:r>
              <a:rPr lang="en-US" sz="2000" dirty="0"/>
              <a:t>cause muscle relaxation as a result of the </a:t>
            </a:r>
            <a:r>
              <a:rPr lang="en-US" sz="2000" dirty="0" smtClean="0"/>
              <a:t>depression in monosynaptic response caused by stretching</a:t>
            </a:r>
            <a:r>
              <a:rPr lang="en-US" sz="2000" dirty="0"/>
              <a:t> </a:t>
            </a:r>
            <a:r>
              <a:rPr lang="en-US" sz="2000" dirty="0" smtClean="0"/>
              <a:t>the muscles for several seconds and </a:t>
            </a:r>
            <a:r>
              <a:rPr lang="en-US" sz="2000" dirty="0"/>
              <a:t>that </a:t>
            </a:r>
            <a:r>
              <a:rPr lang="en-US" sz="2000" dirty="0" smtClean="0"/>
              <a:t>intermittent traction may cause small changes in muscle tension to</a:t>
            </a:r>
            <a:r>
              <a:rPr lang="en-US" sz="2000" dirty="0"/>
              <a:t> </a:t>
            </a:r>
            <a:r>
              <a:rPr lang="en-US" sz="2000" dirty="0" smtClean="0"/>
              <a:t>produce </a:t>
            </a:r>
            <a:r>
              <a:rPr lang="en-US" sz="2000" dirty="0"/>
              <a:t>muscle relaxation by stimulating the </a:t>
            </a:r>
            <a:r>
              <a:rPr lang="en-US" sz="2000" dirty="0" smtClean="0"/>
              <a:t>Golgi tendon </a:t>
            </a:r>
            <a:r>
              <a:rPr lang="en-US" sz="2000" dirty="0"/>
              <a:t>organs (GTOs) to inhibit alpha motor </a:t>
            </a:r>
            <a:r>
              <a:rPr lang="en-US" sz="2000" dirty="0" smtClean="0"/>
              <a:t>neuron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3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JOINT MOBILIZATION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298448"/>
            <a:ext cx="9144000" cy="4937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Traction has been recommended as a means to mobilize joints </a:t>
            </a:r>
            <a:r>
              <a:rPr lang="en-US" sz="2400" dirty="0"/>
              <a:t>in order to increase joint </a:t>
            </a:r>
            <a:r>
              <a:rPr lang="en-US" sz="2400" dirty="0" smtClean="0"/>
              <a:t>mobility or decrease joint-related pain.</a:t>
            </a:r>
          </a:p>
          <a:p>
            <a:r>
              <a:rPr lang="en-US" sz="2400" dirty="0" smtClean="0"/>
              <a:t>Joint </a:t>
            </a:r>
            <a:r>
              <a:rPr lang="en-US" sz="2400" dirty="0"/>
              <a:t>mobility </a:t>
            </a:r>
            <a:r>
              <a:rPr lang="en-US" sz="2400" dirty="0" smtClean="0"/>
              <a:t>is thought </a:t>
            </a:r>
            <a:r>
              <a:rPr lang="en-US" sz="2400" dirty="0"/>
              <a:t>to be </a:t>
            </a:r>
            <a:r>
              <a:rPr lang="en-US" sz="2400" dirty="0" smtClean="0"/>
              <a:t>increased by high-force traction </a:t>
            </a:r>
            <a:r>
              <a:rPr lang="en-US" sz="2400" dirty="0"/>
              <a:t>due </a:t>
            </a:r>
            <a:r>
              <a:rPr lang="en-US" sz="2400" dirty="0" smtClean="0"/>
              <a:t>to stretching </a:t>
            </a:r>
            <a:r>
              <a:rPr lang="en-US" sz="2400" dirty="0"/>
              <a:t>of the surrounding soft tissue structures.</a:t>
            </a:r>
          </a:p>
          <a:p>
            <a:r>
              <a:rPr lang="en-US" sz="2400" dirty="0"/>
              <a:t>When lower levels of force are applied, the </a:t>
            </a:r>
            <a:r>
              <a:rPr lang="en-US" sz="2400" dirty="0" smtClean="0"/>
              <a:t>repetitive oscillatory </a:t>
            </a:r>
            <a:r>
              <a:rPr lang="en-US" sz="2400" dirty="0"/>
              <a:t>motion of intermittent </a:t>
            </a:r>
            <a:r>
              <a:rPr lang="en-US" sz="2400" dirty="0" smtClean="0"/>
              <a:t>spinal </a:t>
            </a:r>
            <a:r>
              <a:rPr lang="en-US" sz="2400" dirty="0"/>
              <a:t>traction </a:t>
            </a:r>
            <a:r>
              <a:rPr lang="en-US" sz="2400" dirty="0" smtClean="0"/>
              <a:t>may also </a:t>
            </a:r>
            <a:r>
              <a:rPr lang="en-US" sz="2400" dirty="0"/>
              <a:t>move the joints </a:t>
            </a:r>
            <a:r>
              <a:rPr lang="en-US" sz="2400" dirty="0" smtClean="0"/>
              <a:t>sufficiently </a:t>
            </a:r>
            <a:r>
              <a:rPr lang="en-US" sz="2400" dirty="0"/>
              <a:t>to stimulate </a:t>
            </a:r>
            <a:r>
              <a:rPr lang="en-US" sz="2400" dirty="0" smtClean="0"/>
              <a:t>the mechanoreceptors </a:t>
            </a:r>
          </a:p>
          <a:p>
            <a:r>
              <a:rPr lang="en-US" sz="2400" dirty="0" smtClean="0"/>
              <a:t>and </a:t>
            </a:r>
            <a:r>
              <a:rPr lang="en-US" sz="2400" dirty="0"/>
              <a:t>thus </a:t>
            </a:r>
            <a:r>
              <a:rPr lang="en-US" sz="2400" dirty="0" smtClean="0"/>
              <a:t>decrease joint-related</a:t>
            </a:r>
            <a:r>
              <a:rPr lang="en-US" sz="2400" dirty="0"/>
              <a:t> </a:t>
            </a:r>
            <a:r>
              <a:rPr lang="en-US" sz="2400" dirty="0" smtClean="0"/>
              <a:t>pain </a:t>
            </a:r>
            <a:r>
              <a:rPr lang="en-US" sz="2400" dirty="0"/>
              <a:t>by </a:t>
            </a:r>
            <a:r>
              <a:rPr lang="en-US" sz="2400" dirty="0" smtClean="0"/>
              <a:t>gating the afferent transmission of </a:t>
            </a:r>
            <a:r>
              <a:rPr lang="en-US" sz="2400" dirty="0"/>
              <a:t>pain stimuli.</a:t>
            </a:r>
          </a:p>
          <a:p>
            <a:r>
              <a:rPr lang="en-US" sz="2400" dirty="0"/>
              <a:t>In this </a:t>
            </a:r>
            <a:r>
              <a:rPr lang="en-US" sz="2400" dirty="0" smtClean="0"/>
              <a:t>manner </a:t>
            </a:r>
            <a:r>
              <a:rPr lang="en-US" sz="2400" dirty="0"/>
              <a:t>the effects of spinal traction </a:t>
            </a:r>
            <a:r>
              <a:rPr lang="en-US" sz="2400" dirty="0" smtClean="0"/>
              <a:t>may be </a:t>
            </a:r>
            <a:r>
              <a:rPr lang="en-US" sz="2400" dirty="0"/>
              <a:t>similar to those produced by manual joint </a:t>
            </a:r>
            <a:r>
              <a:rPr lang="en-US" sz="2400" dirty="0" smtClean="0"/>
              <a:t>mobilization techniques</a:t>
            </a:r>
            <a:r>
              <a:rPr lang="en-US" sz="2400" dirty="0"/>
              <a:t>, except that with most </a:t>
            </a:r>
            <a:r>
              <a:rPr lang="en-US" sz="2400" dirty="0" smtClean="0"/>
              <a:t>traction techniques </a:t>
            </a:r>
            <a:r>
              <a:rPr lang="en-US" sz="2400" dirty="0"/>
              <a:t>a number of joints are mobilized at </a:t>
            </a:r>
            <a:r>
              <a:rPr lang="en-US" sz="2400" dirty="0" smtClean="0"/>
              <a:t>one time</a:t>
            </a:r>
            <a:r>
              <a:rPr lang="en-US" sz="2400" dirty="0"/>
              <a:t>, whereas with manual techniques the </a:t>
            </a:r>
            <a:r>
              <a:rPr lang="en-US" sz="2400" dirty="0" smtClean="0"/>
              <a:t>mobilizing force </a:t>
            </a:r>
            <a:r>
              <a:rPr lang="en-US" sz="2400" dirty="0"/>
              <a:t>can be more localized.</a:t>
            </a:r>
          </a:p>
        </p:txBody>
      </p:sp>
    </p:spTree>
    <p:extLst>
      <p:ext uri="{BB962C8B-B14F-4D97-AF65-F5344CB8AC3E}">
        <p14:creationId xmlns:p14="http://schemas.microsoft.com/office/powerpoint/2010/main" val="3157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PATIENT IMMOBILIZATION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Very </a:t>
            </a:r>
            <a:r>
              <a:rPr lang="en-US" sz="2800" dirty="0" smtClean="0"/>
              <a:t>low </a:t>
            </a:r>
            <a:r>
              <a:rPr lang="en-US" sz="2800" dirty="0"/>
              <a:t>l</a:t>
            </a:r>
            <a:r>
              <a:rPr lang="en-US" sz="2800" dirty="0" smtClean="0"/>
              <a:t>oad</a:t>
            </a:r>
            <a:r>
              <a:rPr lang="en-US" sz="2800" dirty="0"/>
              <a:t>, prolonged static traction, using 4.5 </a:t>
            </a:r>
            <a:r>
              <a:rPr lang="en-US" sz="2800" dirty="0" smtClean="0"/>
              <a:t>to 9 </a:t>
            </a:r>
            <a:r>
              <a:rPr lang="en-US" sz="2800" dirty="0"/>
              <a:t>kg (10 to 20 </a:t>
            </a:r>
            <a:r>
              <a:rPr lang="en-US" sz="2800" dirty="0" err="1"/>
              <a:t>lb</a:t>
            </a:r>
            <a:r>
              <a:rPr lang="en-US" sz="2800" dirty="0"/>
              <a:t>) applied for long periods of hours </a:t>
            </a:r>
            <a:r>
              <a:rPr lang="en-US" sz="2800" dirty="0" smtClean="0"/>
              <a:t>to days</a:t>
            </a:r>
            <a:r>
              <a:rPr lang="en-US" sz="2800" dirty="0"/>
              <a:t>, can be used to temporarily immobilize a </a:t>
            </a:r>
            <a:r>
              <a:rPr lang="en-US" sz="2800" dirty="0" smtClean="0"/>
              <a:t>symptomatic spinal </a:t>
            </a:r>
            <a:r>
              <a:rPr lang="en-US" sz="2800" dirty="0"/>
              <a:t>area and thereby relieve </a:t>
            </a:r>
            <a:r>
              <a:rPr lang="en-US" sz="2800" dirty="0" smtClean="0"/>
              <a:t>symptoms, that can aggravated by movement.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benefits </a:t>
            </a:r>
            <a:r>
              <a:rPr lang="en-US" sz="2800" dirty="0"/>
              <a:t>of such treatment are </a:t>
            </a:r>
            <a:r>
              <a:rPr lang="en-US" sz="2800" dirty="0" smtClean="0"/>
              <a:t>thought </a:t>
            </a:r>
            <a:r>
              <a:rPr lang="en-US" sz="2800" dirty="0"/>
              <a:t>to be the </a:t>
            </a:r>
            <a:r>
              <a:rPr lang="en-US" sz="2800" dirty="0" smtClean="0"/>
              <a:t>result of enforced limited </a:t>
            </a:r>
            <a:r>
              <a:rPr lang="en-US" sz="2800" dirty="0"/>
              <a:t>mobility a</a:t>
            </a:r>
            <a:r>
              <a:rPr lang="en-US" sz="2800" dirty="0" smtClean="0"/>
              <a:t>nd </a:t>
            </a:r>
            <a:r>
              <a:rPr lang="en-US" sz="2800" dirty="0"/>
              <a:t>bed </a:t>
            </a:r>
            <a:r>
              <a:rPr lang="en-US" sz="2800" dirty="0" smtClean="0"/>
              <a:t>rest produced</a:t>
            </a:r>
            <a:r>
              <a:rPr lang="en-US" sz="2800" dirty="0"/>
              <a:t> </a:t>
            </a:r>
            <a:r>
              <a:rPr lang="en-US" sz="2800" dirty="0" smtClean="0"/>
              <a:t>by </a:t>
            </a:r>
            <a:r>
              <a:rPr lang="en-US" sz="2800" dirty="0"/>
              <a:t>the belts and </a:t>
            </a:r>
            <a:r>
              <a:rPr lang="en-US" sz="2800" dirty="0" smtClean="0"/>
              <a:t>harnesses used </a:t>
            </a:r>
            <a:r>
              <a:rPr lang="en-US" sz="2800" dirty="0"/>
              <a:t>to apply </a:t>
            </a:r>
            <a:r>
              <a:rPr lang="en-US" sz="2800" dirty="0" smtClean="0"/>
              <a:t>the traction</a:t>
            </a:r>
            <a:r>
              <a:rPr lang="en-US" sz="2800" dirty="0"/>
              <a:t>, rather than being a direct effect of the </a:t>
            </a:r>
            <a:r>
              <a:rPr lang="en-US" sz="2800" dirty="0" smtClean="0"/>
              <a:t>traction force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058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INDICATION FOR THE USE OF SPINAL 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b="1" dirty="0" smtClean="0"/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DISC BULGE OR HERNIATION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NERVE ROOT IMPINGEMENT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/>
              <a:t>J</a:t>
            </a:r>
            <a:r>
              <a:rPr lang="en-US" b="1" dirty="0" smtClean="0"/>
              <a:t>OINT HYPOMOBILITY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SUBACUTE JOINT INFLAMMATION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PARASPINAL MUSCLE SPASM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DISC BULGE AND HERNIATION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spinal </a:t>
            </a:r>
            <a:r>
              <a:rPr lang="en-US" sz="2800" dirty="0"/>
              <a:t>traction </a:t>
            </a:r>
            <a:r>
              <a:rPr lang="en-US" sz="2800" dirty="0" smtClean="0"/>
              <a:t>relieve </a:t>
            </a:r>
            <a:r>
              <a:rPr lang="en-US" sz="2800" dirty="0"/>
              <a:t>symptoms </a:t>
            </a:r>
            <a:r>
              <a:rPr lang="en-US" sz="2800" dirty="0" smtClean="0"/>
              <a:t>associated with disc bulge or herniated nucleus </a:t>
            </a:r>
            <a:r>
              <a:rPr lang="en-US" sz="2800" dirty="0" err="1" smtClean="0"/>
              <a:t>pulposus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 smtClean="0"/>
              <a:t>primary </a:t>
            </a:r>
            <a:r>
              <a:rPr lang="en-US" sz="2800" dirty="0"/>
              <a:t>proposed mechanism of this beneficial </a:t>
            </a:r>
            <a:r>
              <a:rPr lang="en-US" sz="2800" dirty="0" smtClean="0"/>
              <a:t>effect is </a:t>
            </a:r>
            <a:r>
              <a:rPr lang="en-US" sz="2800" dirty="0"/>
              <a:t>reduction of the disc bulge or protrusion and </a:t>
            </a:r>
            <a:r>
              <a:rPr lang="en-US" sz="2800" dirty="0" smtClean="0"/>
              <a:t>thus reduction </a:t>
            </a:r>
            <a:r>
              <a:rPr lang="en-US" sz="2800" dirty="0"/>
              <a:t>of compression on the spinal </a:t>
            </a:r>
            <a:r>
              <a:rPr lang="en-US" sz="2800" dirty="0" smtClean="0"/>
              <a:t>nerve roots.</a:t>
            </a:r>
          </a:p>
          <a:p>
            <a:pPr marL="342900" indent="-342900"/>
            <a:r>
              <a:rPr lang="en-US" sz="2800" dirty="0" smtClean="0"/>
              <a:t> traction </a:t>
            </a:r>
            <a:r>
              <a:rPr lang="en-US" sz="2800" dirty="0"/>
              <a:t>is most likely to improve the patient's </a:t>
            </a:r>
            <a:r>
              <a:rPr lang="en-US" sz="2800" dirty="0" smtClean="0"/>
              <a:t>outcome </a:t>
            </a:r>
            <a:r>
              <a:rPr lang="en-US" sz="2800" dirty="0"/>
              <a:t>if it is applied soon after a </a:t>
            </a:r>
            <a:r>
              <a:rPr lang="en-US" sz="2800" dirty="0" err="1"/>
              <a:t>discal</a:t>
            </a:r>
            <a:r>
              <a:rPr lang="en-US" sz="2800" dirty="0"/>
              <a:t> injury </a:t>
            </a:r>
            <a:r>
              <a:rPr lang="en-US" sz="2800" dirty="0" smtClean="0"/>
              <a:t>when there </a:t>
            </a:r>
            <a:r>
              <a:rPr lang="en-US" sz="2800" dirty="0"/>
              <a:t>is protrusion of soft nuclear </a:t>
            </a:r>
            <a:r>
              <a:rPr lang="en-US" sz="2800" dirty="0" err="1"/>
              <a:t>discal</a:t>
            </a:r>
            <a:r>
              <a:rPr lang="en-US" sz="2800" dirty="0"/>
              <a:t> material</a:t>
            </a:r>
            <a:r>
              <a:rPr lang="en-US" sz="2800" dirty="0" smtClean="0"/>
              <a:t>.</a:t>
            </a:r>
          </a:p>
          <a:p>
            <a:pPr marL="342900" indent="-342900"/>
            <a:r>
              <a:rPr lang="en-US" sz="2800" dirty="0" smtClean="0"/>
              <a:t> This is because traction can reduce not </a:t>
            </a:r>
            <a:r>
              <a:rPr lang="en-US" sz="2800" dirty="0"/>
              <a:t>only the </a:t>
            </a:r>
            <a:r>
              <a:rPr lang="en-US" sz="2800" dirty="0" smtClean="0"/>
              <a:t>protrusion  </a:t>
            </a:r>
            <a:r>
              <a:rPr lang="en-US" sz="2800" dirty="0"/>
              <a:t>but can also reduce the risk of </a:t>
            </a:r>
            <a:r>
              <a:rPr lang="en-US" sz="2800" dirty="0" smtClean="0"/>
              <a:t>further </a:t>
            </a:r>
            <a:r>
              <a:rPr lang="en-US" sz="2800" dirty="0"/>
              <a:t>protrusion</a:t>
            </a:r>
            <a:r>
              <a:rPr lang="en-US" sz="2800" dirty="0" smtClean="0"/>
              <a:t>. </a:t>
            </a:r>
            <a:r>
              <a:rPr lang="en-US" sz="2800" dirty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73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NERVE ROOT IMPINGEMENT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547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Traction has been reported to help alleviate signs </a:t>
            </a:r>
            <a:r>
              <a:rPr lang="en-US" dirty="0" smtClean="0"/>
              <a:t>and symptoms associated with spinal nerve root impingement, particularly </a:t>
            </a:r>
            <a:r>
              <a:rPr lang="en-US" dirty="0"/>
              <a:t>if it </a:t>
            </a:r>
            <a:r>
              <a:rPr lang="en-US" dirty="0" smtClean="0"/>
              <a:t>is applied </a:t>
            </a:r>
            <a:r>
              <a:rPr lang="en-US" dirty="0"/>
              <a:t>shortly after </a:t>
            </a:r>
            <a:r>
              <a:rPr lang="en-US" dirty="0" smtClean="0"/>
              <a:t>the onset </a:t>
            </a:r>
            <a:r>
              <a:rPr lang="en-US" dirty="0"/>
              <a:t>of such symptoms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Traction is generally </a:t>
            </a:r>
            <a:r>
              <a:rPr lang="en-US" dirty="0" smtClean="0"/>
              <a:t>recommended as </a:t>
            </a:r>
            <a:r>
              <a:rPr lang="en-US" dirty="0"/>
              <a:t>the treatment of choice for </a:t>
            </a:r>
            <a:r>
              <a:rPr lang="en-US" dirty="0" smtClean="0"/>
              <a:t>patients with </a:t>
            </a:r>
            <a:r>
              <a:rPr lang="en-US" dirty="0"/>
              <a:t>neurological deficits from spinal nerve </a:t>
            </a:r>
            <a:r>
              <a:rPr lang="en-US" dirty="0" smtClean="0"/>
              <a:t>root impingement. </a:t>
            </a:r>
          </a:p>
          <a:p>
            <a:r>
              <a:rPr lang="en-US" dirty="0" smtClean="0"/>
              <a:t>Such impingement may </a:t>
            </a:r>
            <a:r>
              <a:rPr lang="en-US" dirty="0"/>
              <a:t>be </a:t>
            </a:r>
            <a:r>
              <a:rPr lang="en-US" dirty="0" smtClean="0"/>
              <a:t>caused by</a:t>
            </a:r>
            <a:r>
              <a:rPr lang="en-US" dirty="0"/>
              <a:t> </a:t>
            </a:r>
            <a:r>
              <a:rPr lang="en-US" dirty="0" smtClean="0"/>
              <a:t>bulging </a:t>
            </a:r>
            <a:r>
              <a:rPr lang="en-US" dirty="0"/>
              <a:t>or </a:t>
            </a:r>
            <a:r>
              <a:rPr lang="en-US" dirty="0" smtClean="0"/>
              <a:t>herniation </a:t>
            </a:r>
            <a:r>
              <a:rPr lang="en-US" dirty="0"/>
              <a:t>of </a:t>
            </a:r>
            <a:r>
              <a:rPr lang="en-US" dirty="0" err="1"/>
              <a:t>discal</a:t>
            </a:r>
            <a:r>
              <a:rPr lang="en-US" dirty="0"/>
              <a:t> </a:t>
            </a:r>
            <a:r>
              <a:rPr lang="en-US" dirty="0" smtClean="0"/>
              <a:t>material, or </a:t>
            </a:r>
            <a:r>
              <a:rPr lang="en-US" dirty="0"/>
              <a:t>by ligament </a:t>
            </a:r>
            <a:r>
              <a:rPr lang="en-US" dirty="0" smtClean="0"/>
              <a:t>encroachment, narrowing of the </a:t>
            </a:r>
            <a:r>
              <a:rPr lang="en-US" dirty="0"/>
              <a:t>intervertebral foramen, osteophyte </a:t>
            </a:r>
            <a:r>
              <a:rPr lang="en-US" dirty="0" smtClean="0"/>
              <a:t>encroachment, spinal </a:t>
            </a:r>
            <a:r>
              <a:rPr lang="en-US" dirty="0"/>
              <a:t>nerve root swelling, or </a:t>
            </a:r>
            <a:r>
              <a:rPr lang="en-US" dirty="0" err="1"/>
              <a:t>spondylolisthesis</a:t>
            </a:r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sufficient </a:t>
            </a:r>
            <a:r>
              <a:rPr lang="en-US" dirty="0" smtClean="0"/>
              <a:t>traction force </a:t>
            </a:r>
            <a:r>
              <a:rPr lang="en-US" dirty="0"/>
              <a:t>is applied, the size of the neural foramen </a:t>
            </a:r>
            <a:r>
              <a:rPr lang="en-US" dirty="0" smtClean="0"/>
              <a:t>may temporarily </a:t>
            </a:r>
            <a:r>
              <a:rPr lang="en-US" dirty="0"/>
              <a:t>be increased, reducing pressure on </a:t>
            </a:r>
            <a:r>
              <a:rPr lang="en-US" dirty="0" smtClean="0"/>
              <a:t>the spinal </a:t>
            </a:r>
            <a:r>
              <a:rPr lang="en-US" dirty="0"/>
              <a:t>nerve </a:t>
            </a:r>
            <a:r>
              <a:rPr lang="en-US" dirty="0" smtClean="0"/>
              <a:t>root.</a:t>
            </a:r>
          </a:p>
          <a:p>
            <a:r>
              <a:rPr lang="en-US" dirty="0" smtClean="0"/>
              <a:t>F0r example, when cervical lateral </a:t>
            </a:r>
            <a:r>
              <a:rPr lang="en-US" dirty="0"/>
              <a:t>flexion and rotation to the same side, </a:t>
            </a:r>
            <a:r>
              <a:rPr lang="en-US" dirty="0" smtClean="0"/>
              <a:t>which both </a:t>
            </a:r>
            <a:r>
              <a:rPr lang="en-US" dirty="0"/>
              <a:t>narrow the </a:t>
            </a:r>
            <a:r>
              <a:rPr lang="en-US" dirty="0" smtClean="0"/>
              <a:t>intervertebral foramen, a </a:t>
            </a:r>
            <a:r>
              <a:rPr lang="en-US" dirty="0" err="1" smtClean="0"/>
              <a:t>remarkedly</a:t>
            </a:r>
            <a:r>
              <a:rPr lang="en-US" dirty="0"/>
              <a:t> </a:t>
            </a:r>
            <a:r>
              <a:rPr lang="en-US" dirty="0" smtClean="0"/>
              <a:t>limited </a:t>
            </a:r>
            <a:r>
              <a:rPr lang="en-US" dirty="0"/>
              <a:t>by arm pain on the same side, </a:t>
            </a:r>
            <a:r>
              <a:rPr lang="en-US" dirty="0" smtClean="0"/>
              <a:t>indicating impingement </a:t>
            </a:r>
            <a:r>
              <a:rPr lang="en-US" dirty="0"/>
              <a:t>of cervical nerve roots, the </a:t>
            </a:r>
            <a:r>
              <a:rPr lang="en-US" dirty="0" smtClean="0"/>
              <a:t>application of </a:t>
            </a:r>
            <a:r>
              <a:rPr lang="en-US" dirty="0"/>
              <a:t>traction may effectively reduce the arm pain </a:t>
            </a:r>
            <a:r>
              <a:rPr lang="en-US" dirty="0" smtClean="0"/>
              <a:t>by increasing the size of </a:t>
            </a:r>
            <a:r>
              <a:rPr lang="en-US" dirty="0"/>
              <a:t>the </a:t>
            </a:r>
            <a:r>
              <a:rPr lang="en-US" dirty="0" smtClean="0"/>
              <a:t>neural foramen and decreasing pressure on </a:t>
            </a:r>
            <a:r>
              <a:rPr lang="en-US" dirty="0"/>
              <a:t>the </a:t>
            </a:r>
            <a:r>
              <a:rPr lang="en-US" dirty="0" smtClean="0"/>
              <a:t>involved nerve.</a:t>
            </a:r>
            <a:endParaRPr lang="en-US" dirty="0"/>
          </a:p>
          <a:p>
            <a:r>
              <a:rPr lang="en-US" dirty="0" smtClean="0"/>
              <a:t>Clinically , </a:t>
            </a:r>
            <a:r>
              <a:rPr lang="en-US" dirty="0"/>
              <a:t>in general, those </a:t>
            </a:r>
            <a:r>
              <a:rPr lang="en-US" dirty="0" smtClean="0"/>
              <a:t>patients who </a:t>
            </a:r>
            <a:r>
              <a:rPr lang="en-US" dirty="0"/>
              <a:t>report </a:t>
            </a:r>
            <a:r>
              <a:rPr lang="en-US" dirty="0" smtClean="0"/>
              <a:t>aggravation of symptoms with increased spinal loading and easing o </a:t>
            </a:r>
            <a:r>
              <a:rPr lang="en-US" dirty="0"/>
              <a:t>f </a:t>
            </a:r>
            <a:r>
              <a:rPr lang="en-US" dirty="0" smtClean="0"/>
              <a:t>symptoms with decreased spinal </a:t>
            </a:r>
            <a:r>
              <a:rPr lang="en-US" dirty="0"/>
              <a:t>l</a:t>
            </a:r>
            <a:r>
              <a:rPr lang="en-US" dirty="0" smtClean="0"/>
              <a:t>oading </a:t>
            </a:r>
            <a:r>
              <a:rPr lang="en-US" dirty="0"/>
              <a:t>are more likely to respond well to </a:t>
            </a:r>
            <a:r>
              <a:rPr lang="en-US" dirty="0" smtClean="0"/>
              <a:t>treatment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traction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traction is also recommended to the  </a:t>
            </a:r>
            <a:r>
              <a:rPr lang="en-US" dirty="0"/>
              <a:t>patients with </a:t>
            </a:r>
            <a:r>
              <a:rPr lang="en-US" dirty="0" smtClean="0"/>
              <a:t>symptoms</a:t>
            </a: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radiating pain or </a:t>
            </a:r>
            <a:r>
              <a:rPr lang="en-US" dirty="0" err="1" smtClean="0"/>
              <a:t>parasthesia</a:t>
            </a:r>
            <a:r>
              <a:rPr lang="en-US" dirty="0" smtClean="0"/>
              <a:t> </a:t>
            </a:r>
            <a:r>
              <a:rPr lang="en-US" dirty="0"/>
              <a:t>that do </a:t>
            </a:r>
            <a:r>
              <a:rPr lang="en-US" dirty="0" smtClean="0"/>
              <a:t>not improve </a:t>
            </a:r>
            <a:r>
              <a:rPr lang="en-US" dirty="0"/>
              <a:t>with trunk </a:t>
            </a:r>
            <a:r>
              <a:rPr lang="en-US" dirty="0" smtClean="0"/>
              <a:t>movements.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8774"/>
            <a:ext cx="87630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44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JOINT HYPOMOBILITY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Because longitudinal spinal traction can glide </a:t>
            </a:r>
            <a:r>
              <a:rPr lang="en-US" sz="2400" dirty="0"/>
              <a:t>and </a:t>
            </a:r>
            <a:r>
              <a:rPr lang="en-US" sz="2400" dirty="0" smtClean="0"/>
              <a:t>distract the </a:t>
            </a:r>
            <a:r>
              <a:rPr lang="en-US" sz="2400" dirty="0"/>
              <a:t>spinal facet joints and stretch the soft </a:t>
            </a:r>
            <a:r>
              <a:rPr lang="en-US" sz="2400" dirty="0" smtClean="0"/>
              <a:t>tissues surrounding </a:t>
            </a:r>
            <a:r>
              <a:rPr lang="en-US" sz="2400" dirty="0"/>
              <a:t>these </a:t>
            </a:r>
            <a:r>
              <a:rPr lang="en-US" sz="2400" dirty="0" smtClean="0"/>
              <a:t>joints.</a:t>
            </a:r>
          </a:p>
          <a:p>
            <a:r>
              <a:rPr lang="en-US" sz="2400" dirty="0" smtClean="0"/>
              <a:t>spinal traction </a:t>
            </a:r>
            <a:r>
              <a:rPr lang="en-US" sz="2400" dirty="0"/>
              <a:t>may </a:t>
            </a:r>
            <a:r>
              <a:rPr lang="en-US" sz="2400" dirty="0" smtClean="0"/>
              <a:t>prove beneficial </a:t>
            </a:r>
            <a:r>
              <a:rPr lang="en-US" sz="2400" dirty="0"/>
              <a:t>in the treatment of symptoms caused </a:t>
            </a:r>
            <a:r>
              <a:rPr lang="en-US" sz="2400" dirty="0" smtClean="0"/>
              <a:t>by joint </a:t>
            </a:r>
            <a:r>
              <a:rPr lang="en-US" sz="2400" dirty="0" err="1" smtClean="0"/>
              <a:t>hypomobility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However, spinal traction is </a:t>
            </a:r>
            <a:r>
              <a:rPr lang="en-US" sz="2400" dirty="0" smtClean="0"/>
              <a:t>not generally </a:t>
            </a:r>
            <a:r>
              <a:rPr lang="en-US" sz="2400" dirty="0"/>
              <a:t>the optimal treatment if only individual </a:t>
            </a:r>
            <a:r>
              <a:rPr lang="en-US" sz="2400" dirty="0" smtClean="0"/>
              <a:t>segments are </a:t>
            </a:r>
            <a:r>
              <a:rPr lang="en-US" sz="2400" dirty="0" err="1" smtClean="0"/>
              <a:t>hypomobile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because it applied a mobilizing force </a:t>
            </a:r>
            <a:r>
              <a:rPr lang="en-US" sz="2400" dirty="0"/>
              <a:t>to multiple rather than single spinal levels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Such nonspecific </a:t>
            </a:r>
            <a:r>
              <a:rPr lang="en-US" sz="2400" dirty="0"/>
              <a:t>mobilization could prove </a:t>
            </a:r>
            <a:r>
              <a:rPr lang="en-US" sz="2400" dirty="0" smtClean="0"/>
              <a:t>deleterious to </a:t>
            </a:r>
            <a:r>
              <a:rPr lang="en-US" sz="2400" dirty="0"/>
              <a:t>the patient with </a:t>
            </a:r>
            <a:r>
              <a:rPr lang="en-US" sz="2400" dirty="0" err="1"/>
              <a:t>hypomobility</a:t>
            </a:r>
            <a:r>
              <a:rPr lang="en-US" sz="2400" dirty="0"/>
              <a:t> of one </a:t>
            </a:r>
            <a:r>
              <a:rPr lang="en-US" sz="2400" dirty="0" smtClean="0"/>
              <a:t>segment and </a:t>
            </a:r>
            <a:r>
              <a:rPr lang="en-US" sz="2400" dirty="0"/>
              <a:t>hypermobility of adjoining segments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Mohsana\Downloads\imag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3058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1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228600"/>
            <a:ext cx="8591550" cy="1066801"/>
          </a:xfrm>
        </p:spPr>
        <p:txBody>
          <a:bodyPr/>
          <a:lstStyle/>
          <a:p>
            <a:r>
              <a:rPr lang="en-US" b="1" dirty="0" smtClean="0"/>
              <a:t>4. SUBACUTE JOINT INFLAMMATION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853440"/>
            <a:ext cx="8595360" cy="4937760"/>
          </a:xfrm>
        </p:spPr>
        <p:txBody>
          <a:bodyPr>
            <a:noAutofit/>
          </a:bodyPr>
          <a:lstStyle/>
          <a:p>
            <a:r>
              <a:rPr lang="en-US" sz="2400" dirty="0"/>
              <a:t>Traction has been recommended for </a:t>
            </a:r>
            <a:r>
              <a:rPr lang="en-US" sz="2400" dirty="0" smtClean="0"/>
              <a:t>reducing the pain and limitations of function associated with sub acute joint inflammation.</a:t>
            </a:r>
          </a:p>
          <a:p>
            <a:r>
              <a:rPr lang="en-US" sz="2400" dirty="0" smtClean="0"/>
              <a:t>The force of traction can be</a:t>
            </a:r>
            <a:r>
              <a:rPr lang="en-US" sz="2400" dirty="0"/>
              <a:t> </a:t>
            </a:r>
            <a:r>
              <a:rPr lang="en-US" sz="2400" dirty="0" smtClean="0"/>
              <a:t>used to reduce the pressure on inflamed joint</a:t>
            </a:r>
          </a:p>
          <a:p>
            <a:r>
              <a:rPr lang="en-US" sz="2400" dirty="0" smtClean="0"/>
              <a:t>While the </a:t>
            </a:r>
            <a:r>
              <a:rPr lang="en-US" sz="2400" dirty="0"/>
              <a:t>small movements of </a:t>
            </a:r>
            <a:r>
              <a:rPr lang="en-US" sz="2400" dirty="0" smtClean="0"/>
              <a:t>intermittent may </a:t>
            </a:r>
            <a:r>
              <a:rPr lang="en-US" sz="2400" dirty="0"/>
              <a:t>control pain by </a:t>
            </a:r>
            <a:r>
              <a:rPr lang="en-US" sz="2400" dirty="0" smtClean="0"/>
              <a:t>gating transmission at the cord </a:t>
            </a:r>
            <a:r>
              <a:rPr lang="en-US" sz="2400" dirty="0"/>
              <a:t>level. </a:t>
            </a:r>
            <a:endParaRPr lang="en-US" sz="2400" dirty="0" smtClean="0"/>
          </a:p>
          <a:p>
            <a:r>
              <a:rPr lang="en-US" sz="2400" dirty="0" smtClean="0"/>
              <a:t>These </a:t>
            </a:r>
            <a:r>
              <a:rPr lang="en-US" sz="2400" dirty="0"/>
              <a:t>movements may also help </a:t>
            </a:r>
            <a:r>
              <a:rPr lang="en-US" sz="2400" dirty="0" smtClean="0"/>
              <a:t>to train </a:t>
            </a:r>
            <a:r>
              <a:rPr lang="en-US" sz="2400" dirty="0"/>
              <a:t>normal fluid exchange in the joints </a:t>
            </a:r>
            <a:r>
              <a:rPr lang="en-US" sz="2400" dirty="0" smtClean="0"/>
              <a:t>to reduce edema </a:t>
            </a:r>
            <a:r>
              <a:rPr lang="en-US" sz="2400" dirty="0"/>
              <a:t>in or around the joints caused </a:t>
            </a:r>
            <a:r>
              <a:rPr lang="en-US" sz="2400" dirty="0" smtClean="0"/>
              <a:t>by inflammation.</a:t>
            </a:r>
          </a:p>
          <a:p>
            <a:r>
              <a:rPr lang="en-US" sz="2400" dirty="0" smtClean="0"/>
              <a:t>Spinal traction </a:t>
            </a:r>
            <a:r>
              <a:rPr lang="en-US" sz="2400" dirty="0"/>
              <a:t>can be </a:t>
            </a:r>
            <a:r>
              <a:rPr lang="en-US" sz="2400" dirty="0" smtClean="0"/>
              <a:t>used safely</a:t>
            </a:r>
            <a:r>
              <a:rPr lang="en-US" sz="2400" dirty="0"/>
              <a:t> </a:t>
            </a:r>
            <a:r>
              <a:rPr lang="en-US" sz="2400" dirty="0" smtClean="0"/>
              <a:t>the sub acute </a:t>
            </a:r>
            <a:r>
              <a:rPr lang="en-US" sz="2400" dirty="0"/>
              <a:t>or chronic stages of </a:t>
            </a:r>
            <a:r>
              <a:rPr lang="en-US" sz="2400" dirty="0" smtClean="0"/>
              <a:t>joint inflammation.</a:t>
            </a:r>
            <a:endParaRPr lang="en-US" sz="2400" dirty="0"/>
          </a:p>
          <a:p>
            <a:r>
              <a:rPr lang="en-US" sz="2400" dirty="0" smtClean="0"/>
              <a:t>However ,traction should not be applied after acute injury </a:t>
            </a:r>
            <a:r>
              <a:rPr lang="en-US" sz="2400" dirty="0"/>
              <a:t>when the repetitive motion </a:t>
            </a:r>
            <a:r>
              <a:rPr lang="en-US" sz="2400" dirty="0" smtClean="0"/>
              <a:t>may cause further </a:t>
            </a:r>
            <a:r>
              <a:rPr lang="en-US" sz="2400" dirty="0"/>
              <a:t>injury or amplify the inflammatory </a:t>
            </a:r>
            <a:r>
              <a:rPr lang="en-US" sz="2400" dirty="0" smtClean="0"/>
              <a:t>response.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176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PARASPINAL MUSCLE SPASM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maintained stretch of </a:t>
            </a:r>
            <a:r>
              <a:rPr lang="en-US" sz="2400" b="1" dirty="0"/>
              <a:t>static traction or </a:t>
            </a:r>
            <a:r>
              <a:rPr lang="en-US" sz="2400" b="1" dirty="0" smtClean="0"/>
              <a:t>the </a:t>
            </a:r>
            <a:r>
              <a:rPr lang="en-US" sz="2400" b="1" dirty="0" err="1" smtClean="0"/>
              <a:t>repititive</a:t>
            </a:r>
            <a:r>
              <a:rPr lang="en-US" sz="2400" b="1" dirty="0" smtClean="0"/>
              <a:t> </a:t>
            </a:r>
            <a:r>
              <a:rPr lang="en-US" sz="2400" b="1" dirty="0"/>
              <a:t>motion of low-load, </a:t>
            </a:r>
            <a:r>
              <a:rPr lang="en-US" sz="2400" dirty="0" smtClean="0"/>
              <a:t>intermittent traction help </a:t>
            </a:r>
            <a:r>
              <a:rPr lang="en-US" sz="2400" dirty="0"/>
              <a:t>to </a:t>
            </a:r>
            <a:r>
              <a:rPr lang="en-US" sz="2400" dirty="0" smtClean="0"/>
              <a:t>reduce </a:t>
            </a:r>
            <a:r>
              <a:rPr lang="en-US" sz="2400" dirty="0" err="1" smtClean="0"/>
              <a:t>paraspinal</a:t>
            </a:r>
            <a:r>
              <a:rPr lang="en-US" sz="2400" dirty="0" smtClean="0"/>
              <a:t> muscle spasm.</a:t>
            </a:r>
            <a:endParaRPr lang="en-US" sz="2400" dirty="0"/>
          </a:p>
          <a:p>
            <a:r>
              <a:rPr lang="en-US" sz="2400" dirty="0" smtClean="0"/>
              <a:t>This  </a:t>
            </a:r>
            <a:r>
              <a:rPr lang="en-US" sz="2400" dirty="0"/>
              <a:t>effect may be secondary to </a:t>
            </a:r>
            <a:r>
              <a:rPr lang="en-US" sz="2400" dirty="0" smtClean="0"/>
              <a:t>reduction </a:t>
            </a:r>
            <a:r>
              <a:rPr lang="en-US" sz="2400" dirty="0"/>
              <a:t>in pain and the </a:t>
            </a:r>
            <a:r>
              <a:rPr lang="en-US" sz="2400" dirty="0" smtClean="0"/>
              <a:t>consequent interruption of pain-spasm-pain cycle </a:t>
            </a:r>
          </a:p>
          <a:p>
            <a:r>
              <a:rPr lang="en-US" sz="2400" dirty="0" smtClean="0"/>
              <a:t>or may </a:t>
            </a:r>
            <a:r>
              <a:rPr lang="en-US" sz="2400" dirty="0"/>
              <a:t>be </a:t>
            </a:r>
            <a:r>
              <a:rPr lang="en-US" sz="2400" dirty="0" smtClean="0"/>
              <a:t>caused by</a:t>
            </a:r>
            <a:r>
              <a:rPr lang="en-US" sz="2400" dirty="0"/>
              <a:t> </a:t>
            </a:r>
            <a:r>
              <a:rPr lang="en-US" sz="2400" dirty="0" smtClean="0"/>
              <a:t>inhibition of </a:t>
            </a:r>
            <a:r>
              <a:rPr lang="en-US" sz="2400" dirty="0"/>
              <a:t>alpha motor neuron firing due to </a:t>
            </a:r>
            <a:r>
              <a:rPr lang="en-US" sz="2400" dirty="0" smtClean="0"/>
              <a:t>depression of the mono synaptic </a:t>
            </a:r>
            <a:r>
              <a:rPr lang="en-US" sz="2400" dirty="0"/>
              <a:t>response or stimulation </a:t>
            </a:r>
            <a:r>
              <a:rPr lang="en-US" sz="2400" dirty="0" smtClean="0"/>
              <a:t>of </a:t>
            </a:r>
            <a:r>
              <a:rPr lang="en-US" sz="2400" dirty="0"/>
              <a:t>G</a:t>
            </a:r>
            <a:r>
              <a:rPr lang="en-US" sz="2400" dirty="0" smtClean="0"/>
              <a:t>TOs.</a:t>
            </a:r>
          </a:p>
          <a:p>
            <a:r>
              <a:rPr lang="en-US" sz="2400" b="1" dirty="0" smtClean="0"/>
              <a:t>Higher load spinal traction</a:t>
            </a:r>
            <a:r>
              <a:rPr lang="en-US" sz="2400" dirty="0" smtClean="0"/>
              <a:t> may also alleviate protective </a:t>
            </a:r>
            <a:r>
              <a:rPr lang="en-US" sz="2400" dirty="0" err="1" smtClean="0"/>
              <a:t>paraspinal</a:t>
            </a:r>
            <a:r>
              <a:rPr lang="en-US" sz="2400" dirty="0" smtClean="0"/>
              <a:t> muscle spasms by</a:t>
            </a:r>
            <a:r>
              <a:rPr lang="en-US" sz="2400" dirty="0"/>
              <a:t> </a:t>
            </a:r>
            <a:r>
              <a:rPr lang="en-US" sz="2400" dirty="0" smtClean="0"/>
              <a:t>reducing the </a:t>
            </a:r>
            <a:r>
              <a:rPr lang="en-US" sz="2400" dirty="0"/>
              <a:t>underlying cause </a:t>
            </a:r>
            <a:r>
              <a:rPr lang="en-US" sz="2400" dirty="0" smtClean="0"/>
              <a:t>of pain</a:t>
            </a:r>
            <a:r>
              <a:rPr lang="en-US" sz="2400" dirty="0"/>
              <a:t>, such as a </a:t>
            </a:r>
            <a:r>
              <a:rPr lang="en-US" sz="2400" dirty="0" smtClean="0"/>
              <a:t>disc or </a:t>
            </a:r>
            <a:r>
              <a:rPr lang="en-US" sz="2400" dirty="0"/>
              <a:t>herniation, or a nerve root </a:t>
            </a:r>
            <a:r>
              <a:rPr lang="en-US" sz="2400" dirty="0" smtClean="0"/>
              <a:t>impingement, interrupting the pain-spasm-pain cycle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03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CONTRA INDICATION AND PRECAUTIONS OF SPINAL TRATION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5709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CONTRAINDICATIONS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072640"/>
            <a:ext cx="8595360" cy="4937760"/>
          </a:xfrm>
        </p:spPr>
        <p:txBody>
          <a:bodyPr/>
          <a:lstStyle/>
          <a:p>
            <a:r>
              <a:rPr lang="en-US" b="1" dirty="0"/>
              <a:t>Where motion is contraindicated</a:t>
            </a:r>
          </a:p>
          <a:p>
            <a:r>
              <a:rPr lang="en-US" b="1" dirty="0" smtClean="0"/>
              <a:t> With </a:t>
            </a:r>
            <a:r>
              <a:rPr lang="en-US" b="1" dirty="0"/>
              <a:t>an acute </a:t>
            </a:r>
            <a:r>
              <a:rPr lang="en-US" b="1" dirty="0" smtClean="0"/>
              <a:t>injury </a:t>
            </a:r>
            <a:r>
              <a:rPr lang="en-US" b="1" dirty="0"/>
              <a:t>or inflammation</a:t>
            </a:r>
          </a:p>
          <a:p>
            <a:r>
              <a:rPr lang="en-US" b="1" dirty="0" smtClean="0"/>
              <a:t>Joint </a:t>
            </a:r>
            <a:r>
              <a:rPr lang="en-US" b="1" dirty="0"/>
              <a:t>hypermobility or instability</a:t>
            </a:r>
          </a:p>
          <a:p>
            <a:r>
              <a:rPr lang="en-US" b="1" dirty="0" err="1" smtClean="0"/>
              <a:t>Peripheralization</a:t>
            </a:r>
            <a:r>
              <a:rPr lang="en-US" b="1" dirty="0" smtClean="0"/>
              <a:t> of symptoms with traction</a:t>
            </a:r>
            <a:endParaRPr lang="en-US" b="1" dirty="0"/>
          </a:p>
          <a:p>
            <a:r>
              <a:rPr lang="it-IT" b="1" dirty="0" smtClean="0"/>
              <a:t>Uncontrolled hypertension(for inversion</a:t>
            </a:r>
            <a:r>
              <a:rPr lang="it-IT" b="1" dirty="0"/>
              <a:t> </a:t>
            </a:r>
            <a:r>
              <a:rPr lang="en-US" b="1" dirty="0" smtClean="0"/>
              <a:t>traction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67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Where motion is contraindicated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767840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Traction </a:t>
            </a:r>
            <a:r>
              <a:rPr lang="en-US" sz="2800" dirty="0"/>
              <a:t>should not be used if motion is </a:t>
            </a:r>
            <a:r>
              <a:rPr lang="en-US" sz="2800" dirty="0" smtClean="0"/>
              <a:t>contraindicated </a:t>
            </a:r>
            <a:r>
              <a:rPr lang="en-US" sz="2800" dirty="0"/>
              <a:t>in the area to be </a:t>
            </a:r>
            <a:r>
              <a:rPr lang="en-US" sz="2800" dirty="0" smtClean="0"/>
              <a:t>affected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example, </a:t>
            </a:r>
            <a:endParaRPr lang="en-US" sz="2800" dirty="0" smtClean="0"/>
          </a:p>
          <a:p>
            <a:r>
              <a:rPr lang="en-US" sz="2800" dirty="0" smtClean="0"/>
              <a:t>with an unstable </a:t>
            </a:r>
            <a:r>
              <a:rPr lang="en-US" sz="2800" dirty="0"/>
              <a:t>fracture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in cases of cord compression, </a:t>
            </a:r>
            <a:endParaRPr lang="en-US" sz="2800" dirty="0" smtClean="0"/>
          </a:p>
          <a:p>
            <a:r>
              <a:rPr lang="en-US" sz="2800" dirty="0" smtClean="0"/>
              <a:t>Or </a:t>
            </a:r>
            <a:r>
              <a:rPr lang="en-US" sz="2800" dirty="0" err="1" smtClean="0"/>
              <a:t>shrortly</a:t>
            </a:r>
            <a:r>
              <a:rPr lang="en-US" sz="2800" dirty="0" smtClean="0"/>
              <a:t> </a:t>
            </a:r>
            <a:r>
              <a:rPr lang="en-US" sz="2800" dirty="0"/>
              <a:t>after spinal surgery</a:t>
            </a:r>
          </a:p>
        </p:txBody>
      </p:sp>
    </p:spTree>
    <p:extLst>
      <p:ext uri="{BB962C8B-B14F-4D97-AF65-F5344CB8AC3E}">
        <p14:creationId xmlns:p14="http://schemas.microsoft.com/office/powerpoint/2010/main" val="239166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 an acute injury or inflammation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Acute </a:t>
            </a:r>
            <a:r>
              <a:rPr lang="en-US" sz="2800" dirty="0"/>
              <a:t>inflammation may occur immediately </a:t>
            </a:r>
            <a:r>
              <a:rPr lang="en-US" sz="2800" dirty="0" smtClean="0"/>
              <a:t>after </a:t>
            </a:r>
          </a:p>
          <a:p>
            <a:r>
              <a:rPr lang="en-US" sz="2800" dirty="0" smtClean="0"/>
              <a:t>trauma </a:t>
            </a:r>
          </a:p>
          <a:p>
            <a:r>
              <a:rPr lang="en-US" sz="2800" dirty="0" smtClean="0"/>
              <a:t>or </a:t>
            </a:r>
            <a:r>
              <a:rPr lang="en-US" sz="2800" dirty="0"/>
              <a:t>surgery </a:t>
            </a:r>
            <a:endParaRPr lang="en-US" sz="2800" dirty="0" smtClean="0"/>
          </a:p>
          <a:p>
            <a:r>
              <a:rPr lang="en-US" sz="2800" dirty="0" smtClean="0"/>
              <a:t>or </a:t>
            </a:r>
            <a:r>
              <a:rPr lang="en-US" sz="2800" dirty="0"/>
              <a:t>as the result of an </a:t>
            </a:r>
            <a:r>
              <a:rPr lang="en-US" sz="2800" dirty="0" smtClean="0"/>
              <a:t>inflammatory disease such as rheumatoid arthritis </a:t>
            </a:r>
          </a:p>
          <a:p>
            <a:r>
              <a:rPr lang="en-US" sz="2800" dirty="0" smtClean="0"/>
              <a:t>or osteoarthritis.</a:t>
            </a:r>
          </a:p>
          <a:p>
            <a:r>
              <a:rPr lang="en-US" sz="2800" dirty="0" smtClean="0"/>
              <a:t>Static or intermittent traction </a:t>
            </a:r>
            <a:r>
              <a:rPr lang="en-US" sz="2800" dirty="0"/>
              <a:t>may </a:t>
            </a:r>
            <a:endParaRPr lang="en-US" sz="2800" dirty="0" smtClean="0"/>
          </a:p>
          <a:p>
            <a:r>
              <a:rPr lang="en-US" sz="2800" dirty="0" smtClean="0"/>
              <a:t>aggravate acute </a:t>
            </a:r>
            <a:r>
              <a:rPr lang="en-US" sz="2800" dirty="0"/>
              <a:t>inflammation </a:t>
            </a:r>
            <a:endParaRPr lang="en-US" sz="2800" dirty="0" smtClean="0"/>
          </a:p>
          <a:p>
            <a:r>
              <a:rPr lang="en-US" sz="2800" dirty="0" smtClean="0"/>
              <a:t>or </a:t>
            </a:r>
            <a:r>
              <a:rPr lang="en-US" sz="2800" dirty="0"/>
              <a:t>interfere with the healing of </a:t>
            </a:r>
            <a:r>
              <a:rPr lang="en-US" sz="2800" dirty="0" smtClean="0"/>
              <a:t>an acute </a:t>
            </a:r>
            <a:r>
              <a:rPr lang="en-US" sz="2800" dirty="0"/>
              <a:t>injury, </a:t>
            </a:r>
            <a:endParaRPr lang="en-US" sz="2800" dirty="0" smtClean="0"/>
          </a:p>
          <a:p>
            <a:r>
              <a:rPr lang="en-US" sz="2800" dirty="0" smtClean="0"/>
              <a:t>traction </a:t>
            </a:r>
            <a:r>
              <a:rPr lang="en-US" sz="2800" dirty="0"/>
              <a:t>should not be applied </a:t>
            </a:r>
            <a:r>
              <a:rPr lang="en-US" sz="2800" dirty="0" smtClean="0"/>
              <a:t>under these </a:t>
            </a:r>
            <a:r>
              <a:rPr lang="en-US" sz="2800" dirty="0"/>
              <a:t>conditions.</a:t>
            </a:r>
          </a:p>
        </p:txBody>
      </p:sp>
    </p:spTree>
    <p:extLst>
      <p:ext uri="{BB962C8B-B14F-4D97-AF65-F5344CB8AC3E}">
        <p14:creationId xmlns:p14="http://schemas.microsoft.com/office/powerpoint/2010/main" val="407781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 hypermobile or unstable joint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High-force traction should not be used in areas </a:t>
            </a:r>
            <a:r>
              <a:rPr lang="en-US" dirty="0" smtClean="0"/>
              <a:t>of joint hypermobility </a:t>
            </a:r>
            <a:r>
              <a:rPr lang="en-US" dirty="0"/>
              <a:t>or instability </a:t>
            </a:r>
            <a:r>
              <a:rPr lang="en-US" dirty="0" smtClean="0"/>
              <a:t>because it </a:t>
            </a:r>
            <a:r>
              <a:rPr lang="en-US" dirty="0"/>
              <a:t>may </a:t>
            </a:r>
            <a:r>
              <a:rPr lang="en-US" dirty="0" smtClean="0"/>
              <a:t>further increase the </a:t>
            </a:r>
            <a:r>
              <a:rPr lang="en-US" dirty="0"/>
              <a:t>mobility of the area. </a:t>
            </a:r>
            <a:endParaRPr lang="en-US" dirty="0" smtClean="0"/>
          </a:p>
          <a:p>
            <a:r>
              <a:rPr lang="en-US" dirty="0" smtClean="0"/>
              <a:t>Therefore the mobility </a:t>
            </a:r>
            <a:r>
              <a:rPr lang="en-US" dirty="0"/>
              <a:t>of joints in the area to which one is </a:t>
            </a:r>
            <a:r>
              <a:rPr lang="en-US" dirty="0" smtClean="0"/>
              <a:t>considering applying </a:t>
            </a:r>
            <a:r>
              <a:rPr lang="en-US" dirty="0"/>
              <a:t>traction should be </a:t>
            </a:r>
            <a:r>
              <a:rPr lang="en-US" dirty="0" smtClean="0"/>
              <a:t>assessed before the traction </a:t>
            </a:r>
            <a:r>
              <a:rPr lang="en-US" dirty="0"/>
              <a:t>is applied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Joint hypermobility may be </a:t>
            </a:r>
            <a:r>
              <a:rPr lang="en-US" dirty="0" smtClean="0"/>
              <a:t>the </a:t>
            </a:r>
            <a:r>
              <a:rPr lang="pt-BR" dirty="0" smtClean="0"/>
              <a:t>result of </a:t>
            </a:r>
            <a:r>
              <a:rPr lang="pt-BR" dirty="0"/>
              <a:t>a </a:t>
            </a:r>
            <a:r>
              <a:rPr lang="pt-BR" dirty="0" smtClean="0"/>
              <a:t>recent fracture, joint dislocation, or surgery,</a:t>
            </a:r>
            <a:r>
              <a:rPr lang="en-US" dirty="0" smtClean="0"/>
              <a:t>Or </a:t>
            </a:r>
            <a:r>
              <a:rPr lang="en-US" dirty="0"/>
              <a:t>it can be due to an old </a:t>
            </a:r>
            <a:r>
              <a:rPr lang="en-US" dirty="0" smtClean="0"/>
              <a:t>injury, </a:t>
            </a:r>
            <a:r>
              <a:rPr lang="en-US" dirty="0"/>
              <a:t>high </a:t>
            </a:r>
            <a:r>
              <a:rPr lang="en-US" dirty="0" err="1"/>
              <a:t>relaxin</a:t>
            </a:r>
            <a:r>
              <a:rPr lang="en-US" dirty="0"/>
              <a:t> </a:t>
            </a:r>
            <a:r>
              <a:rPr lang="en-US" dirty="0" smtClean="0"/>
              <a:t>levels during </a:t>
            </a:r>
            <a:r>
              <a:rPr lang="en-US" dirty="0"/>
              <a:t>pregnancy and lactation, poor posture, </a:t>
            </a:r>
            <a:r>
              <a:rPr lang="en-US" dirty="0" smtClean="0"/>
              <a:t>or congenital </a:t>
            </a:r>
            <a:r>
              <a:rPr lang="en-US" dirty="0"/>
              <a:t>ligament </a:t>
            </a:r>
            <a:r>
              <a:rPr lang="en-US" dirty="0" smtClean="0"/>
              <a:t>laxity</a:t>
            </a:r>
          </a:p>
          <a:p>
            <a:r>
              <a:rPr lang="en-US" dirty="0" smtClean="0"/>
              <a:t> </a:t>
            </a:r>
            <a:r>
              <a:rPr lang="en-US" dirty="0"/>
              <a:t>Joint hypermobility </a:t>
            </a:r>
            <a:r>
              <a:rPr lang="en-US" dirty="0" smtClean="0"/>
              <a:t>and instability</a:t>
            </a:r>
            <a:r>
              <a:rPr lang="en-US" dirty="0"/>
              <a:t>, particularly of the C1-C2 articulations, </a:t>
            </a:r>
            <a:r>
              <a:rPr lang="en-US" dirty="0" smtClean="0"/>
              <a:t>is also </a:t>
            </a:r>
            <a:r>
              <a:rPr lang="en-US" dirty="0"/>
              <a:t>common in patients with rheumatoid </a:t>
            </a:r>
            <a:r>
              <a:rPr lang="en-US" dirty="0" smtClean="0"/>
              <a:t>arthritis, Down's </a:t>
            </a:r>
            <a:r>
              <a:rPr lang="en-US" dirty="0"/>
              <a:t>syndrome, and </a:t>
            </a:r>
            <a:r>
              <a:rPr lang="en-US" dirty="0" err="1"/>
              <a:t>Marfan's</a:t>
            </a:r>
            <a:r>
              <a:rPr lang="en-US" dirty="0"/>
              <a:t> </a:t>
            </a:r>
            <a:r>
              <a:rPr lang="en-US" dirty="0" smtClean="0"/>
              <a:t>syndrome </a:t>
            </a:r>
            <a:r>
              <a:rPr lang="en-US" dirty="0"/>
              <a:t>due </a:t>
            </a:r>
            <a:r>
              <a:rPr lang="en-US" dirty="0" smtClean="0"/>
              <a:t>to degeneration </a:t>
            </a:r>
            <a:r>
              <a:rPr lang="en-US" dirty="0"/>
              <a:t>of the transverse </a:t>
            </a:r>
            <a:r>
              <a:rPr lang="en-US" dirty="0" err="1" smtClean="0"/>
              <a:t>atlantar</a:t>
            </a:r>
            <a:r>
              <a:rPr lang="en-US" dirty="0" smtClean="0"/>
              <a:t> </a:t>
            </a:r>
            <a:r>
              <a:rPr lang="en-US" dirty="0"/>
              <a:t>ligament.</a:t>
            </a:r>
          </a:p>
          <a:p>
            <a:r>
              <a:rPr lang="en-US" dirty="0"/>
              <a:t>Therefore cervical traction should not be applied </a:t>
            </a:r>
            <a:r>
              <a:rPr lang="en-US" dirty="0" smtClean="0"/>
              <a:t>to patients with these diagnoses until </a:t>
            </a:r>
            <a:r>
              <a:rPr lang="en-US" dirty="0"/>
              <a:t>the integrity </a:t>
            </a:r>
            <a:r>
              <a:rPr lang="en-US" dirty="0" smtClean="0"/>
              <a:t>of the</a:t>
            </a:r>
            <a:r>
              <a:rPr lang="en-US" dirty="0"/>
              <a:t> </a:t>
            </a:r>
            <a:r>
              <a:rPr lang="en-US" dirty="0" smtClean="0"/>
              <a:t>transverse </a:t>
            </a:r>
            <a:r>
              <a:rPr lang="en-US" dirty="0" err="1" smtClean="0"/>
              <a:t>atlantar</a:t>
            </a:r>
            <a:r>
              <a:rPr lang="en-US" dirty="0" smtClean="0"/>
              <a:t> </a:t>
            </a:r>
            <a:r>
              <a:rPr lang="en-US" dirty="0"/>
              <a:t>ligament and the stability </a:t>
            </a:r>
            <a:r>
              <a:rPr lang="en-US" dirty="0" smtClean="0"/>
              <a:t>of the C1-C2 articulations have been ascertained.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With </a:t>
            </a:r>
            <a:r>
              <a:rPr lang="en-US" b="1" dirty="0" err="1" smtClean="0"/>
              <a:t>peripheralization</a:t>
            </a:r>
            <a:r>
              <a:rPr lang="en-US" b="1" dirty="0" smtClean="0"/>
              <a:t> of symptoms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844040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Traction should be discontinued or </a:t>
            </a:r>
            <a:r>
              <a:rPr lang="en-US" sz="2800" dirty="0"/>
              <a:t>modified </a:t>
            </a:r>
            <a:r>
              <a:rPr lang="en-US" sz="2800" dirty="0" smtClean="0"/>
              <a:t>immediately if </a:t>
            </a:r>
            <a:r>
              <a:rPr lang="en-US" sz="2800" dirty="0"/>
              <a:t>it causes </a:t>
            </a:r>
            <a:r>
              <a:rPr lang="en-US" sz="2800" dirty="0" err="1"/>
              <a:t>peripheralization</a:t>
            </a:r>
            <a:r>
              <a:rPr lang="en-US" sz="2800" dirty="0"/>
              <a:t> of </a:t>
            </a:r>
            <a:r>
              <a:rPr lang="en-US" sz="2800" dirty="0" smtClean="0"/>
              <a:t>symptoms </a:t>
            </a:r>
          </a:p>
          <a:p>
            <a:r>
              <a:rPr lang="en-US" sz="2800" dirty="0" smtClean="0"/>
              <a:t>Because in general progression of </a:t>
            </a:r>
            <a:r>
              <a:rPr lang="en-US" sz="2800" dirty="0"/>
              <a:t>spinal </a:t>
            </a:r>
            <a:r>
              <a:rPr lang="en-US" sz="2800" dirty="0" smtClean="0"/>
              <a:t>symptoms from </a:t>
            </a:r>
            <a:r>
              <a:rPr lang="en-US" sz="2800" dirty="0"/>
              <a:t>central area to a more peripheral area is </a:t>
            </a:r>
            <a:r>
              <a:rPr lang="en-US" sz="2800" dirty="0" smtClean="0"/>
              <a:t>indicative of worsening nerve function </a:t>
            </a:r>
            <a:r>
              <a:rPr lang="en-US" sz="2800" dirty="0"/>
              <a:t>and </a:t>
            </a:r>
            <a:r>
              <a:rPr lang="en-US" sz="2800" dirty="0" smtClean="0"/>
              <a:t>increasing compression.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90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PRECAUTIONS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74064"/>
            <a:ext cx="8595360" cy="5431536"/>
          </a:xfrm>
        </p:spPr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Structural disease or conditions affecting the</a:t>
            </a:r>
            <a:r>
              <a:rPr lang="en-US" b="1" dirty="0"/>
              <a:t> </a:t>
            </a:r>
            <a:r>
              <a:rPr lang="en-US" b="1" dirty="0" smtClean="0"/>
              <a:t>spine</a:t>
            </a:r>
            <a:r>
              <a:rPr lang="en-US" b="1" dirty="0"/>
              <a:t>( </a:t>
            </a:r>
            <a:r>
              <a:rPr lang="en-US" b="1" dirty="0" smtClean="0"/>
              <a:t>e.g. tumor, infection, or rheumatoid arthritis, osteoporosis, or prolonged systemic steroid use)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When pressure of </a:t>
            </a:r>
            <a:r>
              <a:rPr lang="en-US" b="1" dirty="0"/>
              <a:t>the </a:t>
            </a:r>
            <a:r>
              <a:rPr lang="en-US" b="1" dirty="0" smtClean="0"/>
              <a:t>belts may </a:t>
            </a:r>
            <a:r>
              <a:rPr lang="en-US" b="1" dirty="0"/>
              <a:t>be </a:t>
            </a:r>
            <a:r>
              <a:rPr lang="en-US" b="1" dirty="0" smtClean="0"/>
              <a:t>hazardous(e.g. with pregnancy, hiatal hernia, vascular</a:t>
            </a:r>
            <a:r>
              <a:rPr lang="en-US" b="1" dirty="0"/>
              <a:t> </a:t>
            </a:r>
            <a:r>
              <a:rPr lang="en-US" b="1" dirty="0" smtClean="0"/>
              <a:t>compromise</a:t>
            </a:r>
            <a:r>
              <a:rPr lang="en-US" b="1" dirty="0"/>
              <a:t>, </a:t>
            </a:r>
            <a:r>
              <a:rPr lang="en-US" b="1" dirty="0" smtClean="0"/>
              <a:t>osteoporosis)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Displacement of annular fragment</a:t>
            </a:r>
            <a:endParaRPr lang="en-US" b="1" dirty="0"/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Medial </a:t>
            </a:r>
            <a:r>
              <a:rPr lang="en-US" b="1" dirty="0"/>
              <a:t>disc </a:t>
            </a:r>
            <a:r>
              <a:rPr lang="en-US" b="1" dirty="0" smtClean="0"/>
              <a:t>protrusion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Severe painfully relieved by traction</a:t>
            </a:r>
            <a:endParaRPr lang="en-US" b="1" dirty="0"/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Claustrophobia</a:t>
            </a:r>
            <a:endParaRPr lang="en-US" b="1" dirty="0"/>
          </a:p>
          <a:p>
            <a:pPr marL="454914" indent="-457200">
              <a:buFont typeface="+mj-lt"/>
              <a:buAutoNum type="arabicPeriod"/>
            </a:pPr>
            <a:r>
              <a:rPr lang="pt-BR" b="1" dirty="0" smtClean="0"/>
              <a:t>Parients who cannot tolerate the prone or supine </a:t>
            </a:r>
            <a:r>
              <a:rPr lang="en-US" b="1" dirty="0" smtClean="0"/>
              <a:t>posture</a:t>
            </a:r>
            <a:endParaRPr lang="en-US" b="1" dirty="0"/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Disorientation</a:t>
            </a:r>
            <a:endParaRPr lang="en-US" b="1" dirty="0"/>
          </a:p>
          <a:p>
            <a:pPr marL="454914" indent="-457200">
              <a:buFont typeface="+mj-lt"/>
              <a:buAutoNum type="arabicPeriod"/>
            </a:pPr>
            <a:r>
              <a:rPr lang="en-US" b="1" dirty="0" err="1" smtClean="0"/>
              <a:t>Temporomandibular</a:t>
            </a:r>
            <a:r>
              <a:rPr lang="en-US" b="1" dirty="0" smtClean="0"/>
              <a:t> joint </a:t>
            </a:r>
            <a:r>
              <a:rPr lang="en-US" b="1" dirty="0"/>
              <a:t>(TM) </a:t>
            </a:r>
            <a:r>
              <a:rPr lang="en-US" b="1" dirty="0" smtClean="0"/>
              <a:t>problems</a:t>
            </a:r>
          </a:p>
          <a:p>
            <a:pPr marL="454914" indent="-457200">
              <a:buFont typeface="+mj-lt"/>
              <a:buAutoNum type="arabicPeriod"/>
            </a:pPr>
            <a:r>
              <a:rPr lang="en-US" b="1" dirty="0" smtClean="0"/>
              <a:t>Dentures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12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91550" cy="2362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Structural </a:t>
            </a:r>
            <a:r>
              <a:rPr lang="en-US" b="1" dirty="0"/>
              <a:t>disease or conditions affecting the spine( e.g. tumor, infection, or rheumatoid arthritis, osteoporosis, or prolonged systemic steroid use)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2148840"/>
            <a:ext cx="8595360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Traction </a:t>
            </a:r>
            <a:r>
              <a:rPr lang="en-US" sz="2400" dirty="0"/>
              <a:t>should be applied with caution when </a:t>
            </a:r>
            <a:r>
              <a:rPr lang="en-US" sz="2400" dirty="0" smtClean="0"/>
              <a:t>the structural </a:t>
            </a:r>
            <a:r>
              <a:rPr lang="en-US" sz="2400" dirty="0"/>
              <a:t>integrity of the spine may be compromised.</a:t>
            </a:r>
          </a:p>
          <a:p>
            <a:r>
              <a:rPr lang="en-US" sz="2400" dirty="0" smtClean="0"/>
              <a:t>Structural  </a:t>
            </a:r>
            <a:r>
              <a:rPr lang="en-US" sz="2400" dirty="0"/>
              <a:t>compromise most commonly </a:t>
            </a:r>
            <a:r>
              <a:rPr lang="en-US" sz="2400" dirty="0" smtClean="0"/>
              <a:t>occurs due to </a:t>
            </a:r>
            <a:r>
              <a:rPr lang="en-US" sz="2400" dirty="0"/>
              <a:t>a tumor, infection, rheumatoid arthritis, </a:t>
            </a:r>
            <a:r>
              <a:rPr lang="en-US" sz="2400" dirty="0" smtClean="0"/>
              <a:t>osteoporosis or prolonged systemic steroid </a:t>
            </a:r>
            <a:r>
              <a:rPr lang="en-US" sz="2400" dirty="0"/>
              <a:t>use. </a:t>
            </a:r>
            <a:endParaRPr lang="en-US" sz="2400" dirty="0" smtClean="0"/>
          </a:p>
          <a:p>
            <a:r>
              <a:rPr lang="en-US" sz="2400" dirty="0" smtClean="0"/>
              <a:t>In these circumstances</a:t>
            </a:r>
            <a:r>
              <a:rPr lang="en-US" sz="2400" dirty="0"/>
              <a:t>, the spine may not be strong enough </a:t>
            </a:r>
            <a:r>
              <a:rPr lang="en-US" sz="2400" dirty="0" smtClean="0"/>
              <a:t>to sustain </a:t>
            </a:r>
            <a:r>
              <a:rPr lang="en-US" sz="2400" dirty="0"/>
              <a:t>the forces of the traction, and therefore </a:t>
            </a:r>
            <a:r>
              <a:rPr lang="en-US" sz="2400" dirty="0" smtClean="0"/>
              <a:t>injury may </a:t>
            </a:r>
            <a:r>
              <a:rPr lang="en-US" sz="2400" dirty="0"/>
              <a:t>result from the application of strong </a:t>
            </a:r>
            <a:r>
              <a:rPr lang="en-US" sz="2400" dirty="0" smtClean="0"/>
              <a:t>traction forces.</a:t>
            </a:r>
            <a:endParaRPr lang="en-US" sz="2400" dirty="0"/>
          </a:p>
          <a:p>
            <a:r>
              <a:rPr lang="en-US" sz="2400" dirty="0" smtClean="0"/>
              <a:t>Radiographic </a:t>
            </a:r>
            <a:r>
              <a:rPr lang="en-US" sz="2400" dirty="0"/>
              <a:t>reports and other studies </a:t>
            </a:r>
            <a:r>
              <a:rPr lang="en-US" sz="2400" dirty="0" smtClean="0"/>
              <a:t>that may </a:t>
            </a:r>
            <a:r>
              <a:rPr lang="en-US" sz="2400" dirty="0"/>
              <a:t>indicate the nature and severity of the </a:t>
            </a:r>
            <a:r>
              <a:rPr lang="en-US" sz="2400" dirty="0" smtClean="0"/>
              <a:t>structural compromise </a:t>
            </a:r>
            <a:r>
              <a:rPr lang="en-US" sz="2400" dirty="0"/>
              <a:t>should be checked before deciding </a:t>
            </a:r>
            <a:r>
              <a:rPr lang="en-US" sz="2400" dirty="0" smtClean="0"/>
              <a:t>to apply </a:t>
            </a:r>
            <a:r>
              <a:rPr lang="en-US" sz="2400" dirty="0"/>
              <a:t>traction to patients with these conditions.</a:t>
            </a:r>
          </a:p>
        </p:txBody>
      </p:sp>
    </p:spTree>
    <p:extLst>
      <p:ext uri="{BB962C8B-B14F-4D97-AF65-F5344CB8AC3E}">
        <p14:creationId xmlns:p14="http://schemas.microsoft.com/office/powerpoint/2010/main" val="34422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</a:t>
            </a:r>
            <a:r>
              <a:rPr lang="en-US" sz="2400" b="1" dirty="0" smtClean="0"/>
              <a:t>Traction is </a:t>
            </a:r>
            <a:r>
              <a:rPr lang="en-US" sz="2400" b="1" dirty="0"/>
              <a:t>the </a:t>
            </a:r>
            <a:r>
              <a:rPr lang="en-US" sz="2400" b="1" dirty="0" smtClean="0"/>
              <a:t>application of a mechanical Force to the body </a:t>
            </a:r>
            <a:r>
              <a:rPr lang="en-US" sz="2400" b="1" dirty="0"/>
              <a:t>in a way that </a:t>
            </a:r>
            <a:r>
              <a:rPr lang="en-US" sz="2400" b="1" dirty="0" smtClean="0"/>
              <a:t>separates, or attempts to separate</a:t>
            </a:r>
            <a:r>
              <a:rPr lang="en-US" sz="2400" b="1" dirty="0"/>
              <a:t> </a:t>
            </a:r>
            <a:r>
              <a:rPr lang="en-US" sz="2400" b="1" dirty="0" smtClean="0"/>
              <a:t>the </a:t>
            </a:r>
            <a:r>
              <a:rPr lang="en-US" sz="2400" b="1" dirty="0"/>
              <a:t>joint surfaces and elongate the surrounding </a:t>
            </a:r>
            <a:r>
              <a:rPr lang="en-US" sz="2400" b="1" dirty="0" smtClean="0"/>
              <a:t>soft tissues.”</a:t>
            </a:r>
          </a:p>
          <a:p>
            <a:r>
              <a:rPr lang="en-US" sz="2400" dirty="0" smtClean="0"/>
              <a:t>Traction can be applied manually by </a:t>
            </a:r>
            <a:r>
              <a:rPr lang="en-US" sz="2400" dirty="0"/>
              <a:t>the </a:t>
            </a:r>
            <a:r>
              <a:rPr lang="en-US" sz="2400" dirty="0" smtClean="0"/>
              <a:t>clinician or </a:t>
            </a:r>
            <a:r>
              <a:rPr lang="en-US" sz="2400" dirty="0"/>
              <a:t>mechanically by a machine. </a:t>
            </a:r>
            <a:endParaRPr lang="en-US" sz="2400" dirty="0" smtClean="0"/>
          </a:p>
          <a:p>
            <a:r>
              <a:rPr lang="en-US" sz="2400" dirty="0" smtClean="0"/>
              <a:t>Traction </a:t>
            </a:r>
            <a:r>
              <a:rPr lang="en-US" sz="2400" dirty="0"/>
              <a:t>can </a:t>
            </a:r>
            <a:r>
              <a:rPr lang="en-US" sz="2400" dirty="0" smtClean="0"/>
              <a:t>also be </a:t>
            </a:r>
            <a:r>
              <a:rPr lang="en-US" sz="2400" dirty="0"/>
              <a:t>applied by the patient using body weight and </a:t>
            </a:r>
            <a:r>
              <a:rPr lang="en-US" sz="2400" dirty="0" smtClean="0"/>
              <a:t>the force </a:t>
            </a:r>
            <a:r>
              <a:rPr lang="en-US" sz="2400" dirty="0"/>
              <a:t>of </a:t>
            </a:r>
            <a:r>
              <a:rPr lang="en-US" sz="2400" dirty="0" smtClean="0"/>
              <a:t>gravity </a:t>
            </a:r>
            <a:r>
              <a:rPr lang="en-US" sz="2400" dirty="0"/>
              <a:t>to exert a force. </a:t>
            </a:r>
            <a:endParaRPr lang="en-US" sz="2400" dirty="0" smtClean="0"/>
          </a:p>
          <a:p>
            <a:r>
              <a:rPr lang="en-US" sz="2400" dirty="0" smtClean="0"/>
              <a:t>Traction </a:t>
            </a:r>
            <a:r>
              <a:rPr lang="en-US" sz="2400" dirty="0"/>
              <a:t>can </a:t>
            </a:r>
            <a:r>
              <a:rPr lang="en-US" sz="2400" dirty="0" smtClean="0"/>
              <a:t>be applied to </a:t>
            </a:r>
            <a:r>
              <a:rPr lang="en-US" sz="2400" dirty="0"/>
              <a:t>the </a:t>
            </a:r>
            <a:r>
              <a:rPr lang="en-US" sz="2400" dirty="0" smtClean="0"/>
              <a:t>spinal or peripheral joints. </a:t>
            </a:r>
          </a:p>
          <a:p>
            <a:r>
              <a:rPr lang="en-US" sz="2400" dirty="0"/>
              <a:t>F</a:t>
            </a:r>
            <a:r>
              <a:rPr lang="en-US" sz="2400" dirty="0" smtClean="0"/>
              <a:t>ocuses on </a:t>
            </a:r>
            <a:r>
              <a:rPr lang="en-US" sz="2400" dirty="0"/>
              <a:t>application of mechanical traction </a:t>
            </a:r>
            <a:r>
              <a:rPr lang="en-US" sz="2400" dirty="0" smtClean="0"/>
              <a:t>to the cervical and lumber region.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8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828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2. When </a:t>
            </a:r>
            <a:r>
              <a:rPr lang="en-US" b="1" dirty="0"/>
              <a:t>pressure of the belts may be hazardous(e.g. with pregnancy, </a:t>
            </a:r>
            <a:r>
              <a:rPr lang="en-US" b="1" dirty="0" smtClean="0"/>
              <a:t>hiatal </a:t>
            </a:r>
            <a:r>
              <a:rPr lang="en-US" b="1" dirty="0"/>
              <a:t>hernia, vascular compromise, osteoporosis)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91640"/>
            <a:ext cx="8595360" cy="4937760"/>
          </a:xfrm>
        </p:spPr>
        <p:txBody>
          <a:bodyPr>
            <a:noAutofit/>
          </a:bodyPr>
          <a:lstStyle/>
          <a:p>
            <a:r>
              <a:rPr lang="en-US" sz="2000" dirty="0" smtClean="0"/>
              <a:t>Pelvic belts used for </a:t>
            </a:r>
            <a:r>
              <a:rPr lang="en-US" sz="2000" dirty="0"/>
              <a:t>the </a:t>
            </a:r>
            <a:r>
              <a:rPr lang="en-US" sz="2000" dirty="0" smtClean="0"/>
              <a:t>application of mechanical lumbar traction </a:t>
            </a:r>
            <a:r>
              <a:rPr lang="en-US" sz="2000" dirty="0"/>
              <a:t>may apply </a:t>
            </a:r>
            <a:r>
              <a:rPr lang="en-US" sz="2000" dirty="0" smtClean="0"/>
              <a:t>excessive abdominal pressure to pregnant patients or </a:t>
            </a:r>
            <a:r>
              <a:rPr lang="en-US" sz="2000" dirty="0"/>
              <a:t>to </a:t>
            </a:r>
            <a:r>
              <a:rPr lang="en-US" sz="2000" dirty="0" smtClean="0"/>
              <a:t>those with hiatal hernia may </a:t>
            </a:r>
            <a:r>
              <a:rPr lang="en-US" sz="2000" dirty="0"/>
              <a:t>place excessive pressure on the </a:t>
            </a:r>
            <a:r>
              <a:rPr lang="en-US" sz="2000" dirty="0" smtClean="0"/>
              <a:t>inguinal region </a:t>
            </a:r>
            <a:r>
              <a:rPr lang="en-US" sz="2000" dirty="0"/>
              <a:t>on those with femoral artery compromise.</a:t>
            </a:r>
          </a:p>
          <a:p>
            <a:r>
              <a:rPr lang="en-US" sz="2000" dirty="0" smtClean="0"/>
              <a:t>Compression in </a:t>
            </a:r>
            <a:r>
              <a:rPr lang="en-US" sz="2000" dirty="0"/>
              <a:t>the </a:t>
            </a:r>
            <a:r>
              <a:rPr lang="en-US" sz="2000" dirty="0" smtClean="0"/>
              <a:t>area of </a:t>
            </a:r>
            <a:r>
              <a:rPr lang="en-US" sz="2000" dirty="0"/>
              <a:t>the </a:t>
            </a:r>
            <a:r>
              <a:rPr lang="en-US" sz="2000" dirty="0" smtClean="0"/>
              <a:t>femoral arteries in the inguinal </a:t>
            </a:r>
            <a:r>
              <a:rPr lang="en-US" sz="2000" dirty="0"/>
              <a:t>r</a:t>
            </a:r>
            <a:r>
              <a:rPr lang="en-US" sz="2000" dirty="0" smtClean="0"/>
              <a:t>egion </a:t>
            </a:r>
            <a:r>
              <a:rPr lang="en-US" sz="2000" dirty="0"/>
              <a:t>can be </a:t>
            </a:r>
            <a:r>
              <a:rPr lang="en-US" sz="2000" dirty="0" smtClean="0"/>
              <a:t>avoided by ensuring that the pelvic </a:t>
            </a:r>
            <a:r>
              <a:rPr lang="en-US" sz="2000" dirty="0"/>
              <a:t>belt is </a:t>
            </a:r>
            <a:r>
              <a:rPr lang="en-US" sz="2000" dirty="0" smtClean="0"/>
              <a:t>positioned with </a:t>
            </a:r>
            <a:r>
              <a:rPr lang="en-US" sz="2000" dirty="0"/>
              <a:t>its lower edges </a:t>
            </a:r>
            <a:r>
              <a:rPr lang="en-US" sz="2000" dirty="0" smtClean="0"/>
              <a:t>superior to</a:t>
            </a:r>
            <a:r>
              <a:rPr lang="en-US" sz="2000" dirty="0"/>
              <a:t> </a:t>
            </a:r>
            <a:r>
              <a:rPr lang="en-US" sz="2000" dirty="0" smtClean="0"/>
              <a:t>femoral </a:t>
            </a:r>
            <a:r>
              <a:rPr lang="en-US" sz="2000" dirty="0"/>
              <a:t>triangle and by </a:t>
            </a:r>
            <a:r>
              <a:rPr lang="en-US" sz="2000" dirty="0" smtClean="0"/>
              <a:t>tightly </a:t>
            </a:r>
            <a:r>
              <a:rPr lang="en-US" sz="2000" dirty="0"/>
              <a:t>securing the belt </a:t>
            </a:r>
            <a:r>
              <a:rPr lang="en-US" sz="2000" dirty="0" smtClean="0"/>
              <a:t>and keeping </a:t>
            </a:r>
            <a:r>
              <a:rPr lang="en-US" sz="2000" dirty="0"/>
              <a:t>it in direct contact with the skin to prevent </a:t>
            </a:r>
            <a:r>
              <a:rPr lang="en-US" sz="2000" dirty="0" smtClean="0"/>
              <a:t>it from </a:t>
            </a:r>
            <a:r>
              <a:rPr lang="en-US" sz="2000" dirty="0"/>
              <a:t>slipping down during treatment. </a:t>
            </a:r>
            <a:endParaRPr lang="en-US" sz="2000" dirty="0" smtClean="0"/>
          </a:p>
          <a:p>
            <a:r>
              <a:rPr lang="en-US" sz="2000" dirty="0" smtClean="0"/>
              <a:t>There </a:t>
            </a:r>
            <a:r>
              <a:rPr lang="en-US" sz="2000" dirty="0"/>
              <a:t>is </a:t>
            </a:r>
            <a:r>
              <a:rPr lang="en-US" sz="2000" dirty="0" smtClean="0"/>
              <a:t>also concern </a:t>
            </a:r>
            <a:r>
              <a:rPr lang="en-US" sz="2000" dirty="0"/>
              <a:t>that the pelvic or thoracic belts may </a:t>
            </a:r>
            <a:r>
              <a:rPr lang="en-US" sz="2000" dirty="0" smtClean="0"/>
              <a:t>apply </a:t>
            </a:r>
            <a:r>
              <a:rPr lang="en-US" sz="2000" dirty="0"/>
              <a:t>e</a:t>
            </a:r>
            <a:r>
              <a:rPr lang="en-US" sz="2000" dirty="0" smtClean="0"/>
              <a:t>xcessive pressure to </a:t>
            </a:r>
            <a:r>
              <a:rPr lang="en-US" sz="2000" dirty="0"/>
              <a:t>the </a:t>
            </a:r>
            <a:r>
              <a:rPr lang="en-US" sz="2000" dirty="0" smtClean="0"/>
              <a:t>pelvis or </a:t>
            </a:r>
            <a:r>
              <a:rPr lang="en-US" sz="2000" dirty="0"/>
              <a:t>ribs of </a:t>
            </a:r>
            <a:r>
              <a:rPr lang="en-US" sz="2000" dirty="0" smtClean="0"/>
              <a:t>patients with osteoporosis. </a:t>
            </a:r>
          </a:p>
          <a:p>
            <a:r>
              <a:rPr lang="en-US" sz="2000" dirty="0" smtClean="0"/>
              <a:t>Because the thoracic belts used for fixation of </a:t>
            </a:r>
            <a:r>
              <a:rPr lang="en-US" sz="2000" dirty="0"/>
              <a:t>patient </a:t>
            </a:r>
            <a:r>
              <a:rPr lang="en-US" sz="2000" dirty="0" smtClean="0"/>
              <a:t>during </a:t>
            </a:r>
            <a:r>
              <a:rPr lang="en-US" sz="2000" dirty="0"/>
              <a:t>application of </a:t>
            </a:r>
            <a:r>
              <a:rPr lang="en-US" sz="2000" dirty="0" smtClean="0"/>
              <a:t>lumbar traction </a:t>
            </a:r>
            <a:r>
              <a:rPr lang="en-US" sz="2000" dirty="0"/>
              <a:t>may </a:t>
            </a:r>
            <a:r>
              <a:rPr lang="en-US" sz="2000" dirty="0" smtClean="0"/>
              <a:t>constrict respiration.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it is also </a:t>
            </a:r>
            <a:r>
              <a:rPr lang="en-US" sz="2000" dirty="0" smtClean="0"/>
              <a:t>recommended that </a:t>
            </a:r>
            <a:r>
              <a:rPr lang="en-US" sz="2000" dirty="0"/>
              <a:t>lumbar traction be applied </a:t>
            </a:r>
            <a:r>
              <a:rPr lang="en-US" sz="2000" dirty="0" smtClean="0"/>
              <a:t>with caution to  patients with cardiac or pulmonary disorders.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38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Displacement </a:t>
            </a:r>
            <a:r>
              <a:rPr lang="en-US" b="1" dirty="0"/>
              <a:t>of annular </a:t>
            </a:r>
            <a:r>
              <a:rPr lang="en-US" b="1" dirty="0" smtClean="0"/>
              <a:t>fragment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91640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Once a fragment of annulus has become </a:t>
            </a:r>
            <a:r>
              <a:rPr lang="en-US" sz="2800" dirty="0" smtClean="0"/>
              <a:t>displaced and </a:t>
            </a:r>
            <a:r>
              <a:rPr lang="en-US" sz="2800" dirty="0"/>
              <a:t>is no longer connected to the body of the disc,</a:t>
            </a:r>
          </a:p>
          <a:p>
            <a:r>
              <a:rPr lang="en-US" sz="2800" dirty="0" smtClean="0"/>
              <a:t>Traction is </a:t>
            </a:r>
            <a:r>
              <a:rPr lang="en-US" sz="2800" dirty="0"/>
              <a:t>not likely to </a:t>
            </a:r>
            <a:r>
              <a:rPr lang="en-US" sz="2800" dirty="0" smtClean="0"/>
              <a:t>change the </a:t>
            </a:r>
            <a:r>
              <a:rPr lang="en-US" sz="2800" dirty="0"/>
              <a:t>position of the </a:t>
            </a:r>
            <a:r>
              <a:rPr lang="en-US" sz="2800" dirty="0" smtClean="0"/>
              <a:t>disc fragment</a:t>
            </a:r>
            <a:r>
              <a:rPr lang="en-US" sz="2800" dirty="0"/>
              <a:t>, and therefore </a:t>
            </a:r>
            <a:r>
              <a:rPr lang="en-US" sz="2800" dirty="0" smtClean="0"/>
              <a:t>treatment </a:t>
            </a:r>
            <a:r>
              <a:rPr lang="en-US" sz="2800" dirty="0"/>
              <a:t>with traction </a:t>
            </a:r>
            <a:r>
              <a:rPr lang="en-US" sz="2800" dirty="0" smtClean="0"/>
              <a:t>is also </a:t>
            </a:r>
            <a:r>
              <a:rPr lang="en-US" sz="2800" dirty="0"/>
              <a:t>not likely to improve the patient's symptoms.</a:t>
            </a:r>
          </a:p>
        </p:txBody>
      </p:sp>
    </p:spTree>
    <p:extLst>
      <p:ext uri="{BB962C8B-B14F-4D97-AF65-F5344CB8AC3E}">
        <p14:creationId xmlns:p14="http://schemas.microsoft.com/office/powerpoint/2010/main" val="40265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Medial </a:t>
            </a:r>
            <a:r>
              <a:rPr lang="en-US" b="1" dirty="0"/>
              <a:t>disc </a:t>
            </a:r>
            <a:r>
              <a:rPr lang="en-US" b="1" dirty="0" smtClean="0"/>
              <a:t>protrusion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has been proposed that traction may </a:t>
            </a:r>
            <a:r>
              <a:rPr lang="en-US" sz="2800" dirty="0" smtClean="0"/>
              <a:t>aggravate symptoms </a:t>
            </a:r>
            <a:r>
              <a:rPr lang="en-US" sz="2800" dirty="0"/>
              <a:t>caused by a medial disc </a:t>
            </a:r>
            <a:r>
              <a:rPr lang="en-US" sz="2800" dirty="0" smtClean="0"/>
              <a:t>protrusion</a:t>
            </a:r>
          </a:p>
          <a:p>
            <a:r>
              <a:rPr lang="en-US" sz="2800" dirty="0" smtClean="0"/>
              <a:t>because, in </a:t>
            </a:r>
            <a:r>
              <a:rPr lang="en-US" sz="2800" dirty="0"/>
              <a:t>such </a:t>
            </a:r>
            <a:r>
              <a:rPr lang="en-US" sz="2800" dirty="0" smtClean="0"/>
              <a:t>circumstances the </a:t>
            </a:r>
            <a:r>
              <a:rPr lang="en-US" sz="2800" dirty="0"/>
              <a:t>medial </a:t>
            </a:r>
            <a:r>
              <a:rPr lang="en-US" sz="2800" dirty="0" smtClean="0"/>
              <a:t>movement of </a:t>
            </a:r>
            <a:r>
              <a:rPr lang="en-US" sz="2800" dirty="0"/>
              <a:t>the nerve root caused by a traction force </a:t>
            </a:r>
            <a:r>
              <a:rPr lang="en-US" sz="2800" dirty="0" smtClean="0"/>
              <a:t>may increase </a:t>
            </a:r>
            <a:r>
              <a:rPr lang="en-US" sz="2800" dirty="0"/>
              <a:t>the impingement of the disc on the </a:t>
            </a:r>
            <a:r>
              <a:rPr lang="en-US" sz="2800" dirty="0" smtClean="0"/>
              <a:t>nerve.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2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7200"/>
            <a:ext cx="90677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5. Severe pain fully </a:t>
            </a:r>
            <a:r>
              <a:rPr lang="en-US" b="1" dirty="0"/>
              <a:t>relieved by </a:t>
            </a:r>
            <a:r>
              <a:rPr lang="en-US" b="1" dirty="0" smtClean="0"/>
              <a:t>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615440"/>
            <a:ext cx="8595360" cy="4937760"/>
          </a:xfrm>
        </p:spPr>
        <p:txBody>
          <a:bodyPr>
            <a:normAutofit/>
          </a:bodyPr>
          <a:lstStyle/>
          <a:p>
            <a:r>
              <a:rPr lang="en-US" sz="2800" dirty="0"/>
              <a:t>If severe pain resolves fully with traction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this </a:t>
            </a:r>
            <a:r>
              <a:rPr lang="en-US" sz="2800" dirty="0" smtClean="0"/>
              <a:t>may indicate  </a:t>
            </a:r>
            <a:r>
              <a:rPr lang="en-US" sz="2800" dirty="0"/>
              <a:t>that the traction has increased rather </a:t>
            </a:r>
            <a:r>
              <a:rPr lang="en-US" sz="2800" dirty="0" smtClean="0"/>
              <a:t>than decreased compression on </a:t>
            </a:r>
            <a:r>
              <a:rPr lang="en-US" sz="2800" dirty="0"/>
              <a:t>a nerve </a:t>
            </a:r>
            <a:r>
              <a:rPr lang="en-US" sz="2800" dirty="0" smtClean="0"/>
              <a:t>root</a:t>
            </a:r>
          </a:p>
          <a:p>
            <a:r>
              <a:rPr lang="en-US" sz="2800" dirty="0" smtClean="0"/>
              <a:t> Causing a complete nerve block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1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4914" indent="-457200"/>
            <a:r>
              <a:rPr lang="en-US" b="1" dirty="0" smtClean="0"/>
              <a:t>6. Claustrophobia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number </a:t>
            </a:r>
            <a:r>
              <a:rPr lang="en-US" sz="2400" dirty="0"/>
              <a:t>of patients are psychologically </a:t>
            </a:r>
            <a:r>
              <a:rPr lang="en-US" sz="2400" dirty="0" smtClean="0"/>
              <a:t>averse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the use of traction because this procedure </a:t>
            </a:r>
            <a:r>
              <a:rPr lang="en-US" sz="2400" dirty="0" smtClean="0"/>
              <a:t>generally </a:t>
            </a:r>
            <a:r>
              <a:rPr lang="en-US" sz="2400" dirty="0"/>
              <a:t>involves considerable restriction of </a:t>
            </a:r>
            <a:r>
              <a:rPr lang="en-US" sz="2400" dirty="0" smtClean="0"/>
              <a:t>movement and </a:t>
            </a:r>
            <a:r>
              <a:rPr lang="en-US" sz="2400" dirty="0"/>
              <a:t>loss of control.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particular, patients </a:t>
            </a:r>
            <a:r>
              <a:rPr lang="en-US" sz="2400" dirty="0" smtClean="0"/>
              <a:t>with claustrophobia </a:t>
            </a:r>
            <a:r>
              <a:rPr lang="en-US" sz="2400" dirty="0"/>
              <a:t>may not tolerate the restriction </a:t>
            </a:r>
            <a:r>
              <a:rPr lang="en-US" sz="2400" dirty="0" smtClean="0"/>
              <a:t>of </a:t>
            </a:r>
            <a:r>
              <a:rPr lang="en-US" sz="2400" dirty="0"/>
              <a:t>m</a:t>
            </a:r>
            <a:r>
              <a:rPr lang="en-US" sz="2400" dirty="0" smtClean="0"/>
              <a:t>ovement </a:t>
            </a:r>
            <a:r>
              <a:rPr lang="en-US" sz="2400" dirty="0"/>
              <a:t>required for the application of </a:t>
            </a:r>
            <a:r>
              <a:rPr lang="en-US" sz="2400" dirty="0" smtClean="0"/>
              <a:t>mechanical lumbar traction.</a:t>
            </a:r>
          </a:p>
          <a:p>
            <a:r>
              <a:rPr lang="en-US" sz="2400" dirty="0" smtClean="0"/>
              <a:t>In such cases other </a:t>
            </a:r>
            <a:r>
              <a:rPr lang="en-US" sz="2400" dirty="0"/>
              <a:t>forms </a:t>
            </a:r>
            <a:r>
              <a:rPr lang="en-US" sz="2400" dirty="0" smtClean="0"/>
              <a:t>of traction</a:t>
            </a:r>
            <a:r>
              <a:rPr lang="en-US" sz="2400" dirty="0"/>
              <a:t> </a:t>
            </a:r>
            <a:r>
              <a:rPr lang="en-US" sz="2400" dirty="0" smtClean="0"/>
              <a:t>that </a:t>
            </a:r>
            <a:r>
              <a:rPr lang="en-US" sz="2400" dirty="0"/>
              <a:t>do not require immobilization with belts,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uch </a:t>
            </a:r>
            <a:r>
              <a:rPr lang="en-US" sz="2400" dirty="0"/>
              <a:t>as manual or positional traction, may be </a:t>
            </a:r>
            <a:r>
              <a:rPr lang="en-US" sz="2400" dirty="0" smtClean="0"/>
              <a:t>better tolerated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31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4914" indent="-457200"/>
            <a:r>
              <a:rPr lang="pt-BR" b="1" dirty="0" smtClean="0"/>
              <a:t>7. Parients </a:t>
            </a:r>
            <a:r>
              <a:rPr lang="pt-BR" b="1" dirty="0"/>
              <a:t>who cannot tolerate the prone or supine </a:t>
            </a:r>
            <a:r>
              <a:rPr lang="en-US" b="1" dirty="0"/>
              <a:t>posture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19200"/>
            <a:ext cx="8595360" cy="49377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number </a:t>
            </a:r>
            <a:r>
              <a:rPr lang="en-US" sz="2800" dirty="0"/>
              <a:t>of patients cannot tolerate the prone </a:t>
            </a:r>
            <a:r>
              <a:rPr lang="en-US" sz="2800" dirty="0" smtClean="0"/>
              <a:t>or supine </a:t>
            </a:r>
            <a:r>
              <a:rPr lang="en-US" sz="2800" dirty="0"/>
              <a:t>position for the period of time </a:t>
            </a:r>
            <a:r>
              <a:rPr lang="en-US" sz="2800" dirty="0" smtClean="0"/>
              <a:t>necessary for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application of </a:t>
            </a:r>
            <a:r>
              <a:rPr lang="en-US" sz="2800" dirty="0" smtClean="0"/>
              <a:t>traction.</a:t>
            </a:r>
          </a:p>
          <a:p>
            <a:r>
              <a:rPr lang="en-US" sz="2800" dirty="0" smtClean="0"/>
              <a:t>Such </a:t>
            </a:r>
            <a:r>
              <a:rPr lang="en-US" sz="2800" dirty="0"/>
              <a:t>limitations may </a:t>
            </a:r>
            <a:r>
              <a:rPr lang="en-US" sz="2800" dirty="0" smtClean="0"/>
              <a:t>be the </a:t>
            </a:r>
            <a:r>
              <a:rPr lang="en-US" sz="2800" dirty="0"/>
              <a:t>result of their spinal condition or other </a:t>
            </a:r>
            <a:r>
              <a:rPr lang="en-US" sz="2800" dirty="0" smtClean="0"/>
              <a:t>medical problems such as reflux esophagitis.</a:t>
            </a:r>
          </a:p>
          <a:p>
            <a:r>
              <a:rPr lang="en-US" sz="2800" dirty="0" smtClean="0"/>
              <a:t>In such cases the</a:t>
            </a:r>
            <a:r>
              <a:rPr lang="en-US" sz="2800" dirty="0"/>
              <a:t> u</a:t>
            </a:r>
            <a:r>
              <a:rPr lang="en-US" sz="2800" dirty="0" smtClean="0"/>
              <a:t>se </a:t>
            </a:r>
            <a:r>
              <a:rPr lang="en-US" sz="2800" dirty="0"/>
              <a:t>of supports such as a lumbar roll may allow </a:t>
            </a:r>
            <a:r>
              <a:rPr lang="en-US" sz="2800" dirty="0" smtClean="0"/>
              <a:t>the patient </a:t>
            </a:r>
            <a:r>
              <a:rPr lang="en-US" sz="2800" dirty="0"/>
              <a:t>to tolerate the </a:t>
            </a:r>
            <a:r>
              <a:rPr lang="en-US" sz="2800" dirty="0" smtClean="0"/>
              <a:t>position.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ervical </a:t>
            </a:r>
            <a:r>
              <a:rPr lang="en-US" sz="2800" dirty="0"/>
              <a:t>traction </a:t>
            </a:r>
            <a:r>
              <a:rPr lang="en-US" sz="2800" dirty="0" smtClean="0"/>
              <a:t>may be applied </a:t>
            </a:r>
            <a:r>
              <a:rPr lang="en-US" sz="2800" dirty="0"/>
              <a:t>in the sitting </a:t>
            </a:r>
            <a:r>
              <a:rPr lang="en-US" sz="2800" dirty="0" smtClean="0"/>
              <a:t>position.</a:t>
            </a:r>
          </a:p>
          <a:p>
            <a:r>
              <a:rPr lang="en-US" sz="2800" dirty="0" smtClean="0"/>
              <a:t> or for </a:t>
            </a:r>
            <a:r>
              <a:rPr lang="en-US" sz="2800" dirty="0"/>
              <a:t>lumbar </a:t>
            </a:r>
            <a:r>
              <a:rPr lang="en-US" sz="2800" dirty="0" smtClean="0"/>
              <a:t>traction, some </a:t>
            </a:r>
            <a:r>
              <a:rPr lang="en-US" sz="2800" dirty="0"/>
              <a:t>of the self-traction techniques may </a:t>
            </a:r>
            <a:r>
              <a:rPr lang="en-US" sz="2800" dirty="0" smtClean="0"/>
              <a:t>be affective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25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8. Disorientation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 is recommended that mechanical traction not </a:t>
            </a:r>
            <a:r>
              <a:rPr lang="en-US" sz="2800" dirty="0" smtClean="0"/>
              <a:t>be applied </a:t>
            </a:r>
            <a:r>
              <a:rPr lang="en-US" sz="2800" dirty="0"/>
              <a:t>to disoriented patients since they may </a:t>
            </a:r>
            <a:r>
              <a:rPr lang="en-US" sz="2800" dirty="0" smtClean="0"/>
              <a:t>move in </a:t>
            </a:r>
            <a:r>
              <a:rPr lang="en-US" sz="2800" dirty="0"/>
              <a:t>the halter or belts, becoming entangled or </a:t>
            </a:r>
            <a:r>
              <a:rPr lang="en-US" sz="2800" dirty="0" smtClean="0"/>
              <a:t>altering the </a:t>
            </a:r>
            <a:r>
              <a:rPr lang="en-US" sz="2800" dirty="0"/>
              <a:t>amount of force </a:t>
            </a:r>
            <a:r>
              <a:rPr lang="en-US" sz="2800" dirty="0" smtClean="0"/>
              <a:t>they received.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It is </a:t>
            </a:r>
            <a:r>
              <a:rPr lang="en-US" sz="2800" dirty="0" smtClean="0"/>
              <a:t>recommended that </a:t>
            </a:r>
            <a:r>
              <a:rPr lang="en-US" sz="2800" dirty="0"/>
              <a:t>only </a:t>
            </a:r>
            <a:r>
              <a:rPr lang="en-US" sz="2800" dirty="0" smtClean="0"/>
              <a:t>manual traction techniques be used to treat disoriented patients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23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8791575" cy="1066801"/>
          </a:xfrm>
        </p:spPr>
        <p:txBody>
          <a:bodyPr>
            <a:normAutofit/>
          </a:bodyPr>
          <a:lstStyle/>
          <a:p>
            <a:r>
              <a:rPr lang="en-US" b="1" dirty="0" smtClean="0"/>
              <a:t>9. </a:t>
            </a:r>
            <a:r>
              <a:rPr lang="en-US" b="1" dirty="0" err="1" smtClean="0"/>
              <a:t>Temporomandibular</a:t>
            </a:r>
            <a:r>
              <a:rPr lang="en-US" b="1" dirty="0" smtClean="0"/>
              <a:t> </a:t>
            </a:r>
            <a:r>
              <a:rPr lang="en-US" b="1" dirty="0"/>
              <a:t>joint (TM) </a:t>
            </a:r>
            <a:r>
              <a:rPr lang="en-US" b="1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patients with TMJ problems, or a history of </a:t>
            </a:r>
            <a:r>
              <a:rPr lang="en-US" sz="2400" dirty="0" smtClean="0"/>
              <a:t>such problems.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is recommended that a halter that </a:t>
            </a:r>
            <a:r>
              <a:rPr lang="en-US" sz="2400" dirty="0" smtClean="0"/>
              <a:t>only applies </a:t>
            </a:r>
            <a:r>
              <a:rPr lang="en-US" sz="2400" dirty="0"/>
              <a:t>pressure through the occiput be used </a:t>
            </a:r>
            <a:r>
              <a:rPr lang="en-US" sz="2400" dirty="0" smtClean="0"/>
              <a:t>rather than </a:t>
            </a:r>
            <a:r>
              <a:rPr lang="en-US" sz="2400" dirty="0"/>
              <a:t>one that applies pressure through both </a:t>
            </a:r>
            <a:r>
              <a:rPr lang="en-US" sz="2400" dirty="0" smtClean="0"/>
              <a:t>the mandible </a:t>
            </a:r>
            <a:r>
              <a:rPr lang="en-US" sz="2400" dirty="0"/>
              <a:t>and the </a:t>
            </a:r>
            <a:r>
              <a:rPr lang="en-US" sz="2400" dirty="0" smtClean="0"/>
              <a:t>occiput.</a:t>
            </a:r>
          </a:p>
          <a:p>
            <a:endParaRPr lang="en-US" sz="2400" dirty="0" smtClean="0"/>
          </a:p>
          <a:p>
            <a:r>
              <a:rPr lang="en-US" sz="2400" dirty="0" smtClean="0"/>
              <a:t>Because </a:t>
            </a:r>
            <a:r>
              <a:rPr lang="en-US" sz="2400" dirty="0"/>
              <a:t>the latter </a:t>
            </a:r>
            <a:r>
              <a:rPr lang="en-US" sz="2400" dirty="0" smtClean="0"/>
              <a:t>may placed pressure on </a:t>
            </a:r>
            <a:r>
              <a:rPr lang="en-US" sz="2400" dirty="0"/>
              <a:t>the TMJs and thus </a:t>
            </a:r>
            <a:r>
              <a:rPr lang="en-US" sz="2400" dirty="0" smtClean="0"/>
              <a:t>aggravate preexisting joint </a:t>
            </a:r>
            <a:r>
              <a:rPr lang="en-US" sz="2400" dirty="0"/>
              <a:t>pathology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r>
              <a:rPr lang="en-US" sz="2400" dirty="0" smtClean="0"/>
              <a:t>Many clinicians use an occipital halter </a:t>
            </a:r>
            <a:r>
              <a:rPr lang="en-US" sz="2400" dirty="0"/>
              <a:t>with </a:t>
            </a:r>
            <a:r>
              <a:rPr lang="en-US" sz="2400" dirty="0" smtClean="0"/>
              <a:t>all </a:t>
            </a:r>
            <a:r>
              <a:rPr lang="en-US" sz="2400" dirty="0"/>
              <a:t>patients in order to avoid the </a:t>
            </a:r>
            <a:r>
              <a:rPr lang="en-US" sz="2400" dirty="0" smtClean="0"/>
              <a:t>possibility of </a:t>
            </a:r>
            <a:r>
              <a:rPr lang="en-US" sz="2400" dirty="0"/>
              <a:t>causing TMJ problems in patients who did </a:t>
            </a:r>
            <a:r>
              <a:rPr lang="en-US" sz="2400" dirty="0" smtClean="0"/>
              <a:t>not have </a:t>
            </a:r>
            <a:r>
              <a:rPr lang="en-US" sz="2400" dirty="0"/>
              <a:t>such problems previously.</a:t>
            </a:r>
          </a:p>
        </p:txBody>
      </p:sp>
    </p:spTree>
    <p:extLst>
      <p:ext uri="{BB962C8B-B14F-4D97-AF65-F5344CB8AC3E}">
        <p14:creationId xmlns:p14="http://schemas.microsoft.com/office/powerpoint/2010/main" val="10893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4914" indent="-457200"/>
            <a:r>
              <a:rPr lang="en-US" b="1" dirty="0" smtClean="0"/>
              <a:t>10. Dentures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patient who wears dentures should be </a:t>
            </a:r>
            <a:r>
              <a:rPr lang="en-US" sz="2800" dirty="0" smtClean="0"/>
              <a:t>instructed to </a:t>
            </a:r>
            <a:r>
              <a:rPr lang="en-US" sz="2800" dirty="0"/>
              <a:t>keep the dentures in place during treatment </a:t>
            </a:r>
            <a:r>
              <a:rPr lang="en-US" sz="2800" dirty="0" smtClean="0"/>
              <a:t>with cervical </a:t>
            </a:r>
            <a:r>
              <a:rPr lang="en-US" sz="2800" dirty="0"/>
              <a:t>traction because their removal can alter </a:t>
            </a:r>
            <a:r>
              <a:rPr lang="en-US" sz="2800" dirty="0" smtClean="0"/>
              <a:t>the alignment </a:t>
            </a:r>
            <a:r>
              <a:rPr lang="en-US" sz="2800" dirty="0"/>
              <a:t>of the TMJs and may cause problems </a:t>
            </a:r>
            <a:r>
              <a:rPr lang="en-US" sz="2800" dirty="0" smtClean="0"/>
              <a:t>if pressure </a:t>
            </a:r>
            <a:r>
              <a:rPr lang="en-US" sz="2800" dirty="0"/>
              <a:t>is applied to these joints through </a:t>
            </a:r>
            <a:r>
              <a:rPr lang="en-US" sz="2800" dirty="0" smtClean="0"/>
              <a:t>the mandible.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/>
              <a:t>To protect dentures and the teeth, as </a:t>
            </a:r>
            <a:r>
              <a:rPr lang="en-US" sz="2800" dirty="0" smtClean="0"/>
              <a:t>well as </a:t>
            </a:r>
            <a:r>
              <a:rPr lang="en-US" sz="2800" dirty="0"/>
              <a:t>the TMJs, an occipital halter should be used.</a:t>
            </a:r>
          </a:p>
        </p:txBody>
      </p:sp>
    </p:spTree>
    <p:extLst>
      <p:ext uri="{BB962C8B-B14F-4D97-AF65-F5344CB8AC3E}">
        <p14:creationId xmlns:p14="http://schemas.microsoft.com/office/powerpoint/2010/main" val="23037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685800"/>
            <a:ext cx="8595360" cy="4937760"/>
          </a:xfrm>
        </p:spPr>
        <p:txBody>
          <a:bodyPr>
            <a:noAutofit/>
          </a:bodyPr>
          <a:lstStyle/>
          <a:p>
            <a:r>
              <a:rPr lang="en-US" sz="2400" dirty="0"/>
              <a:t>It has been stated that spinal traction can </a:t>
            </a:r>
            <a:r>
              <a:rPr lang="en-US" sz="2400" dirty="0" smtClean="0"/>
              <a:t>distract joint surfaces</a:t>
            </a:r>
          </a:p>
          <a:p>
            <a:r>
              <a:rPr lang="en-US" sz="2400" dirty="0" smtClean="0"/>
              <a:t>Reduce </a:t>
            </a:r>
            <a:r>
              <a:rPr lang="en-US" sz="2400" dirty="0"/>
              <a:t>protrusions of nuclear </a:t>
            </a:r>
            <a:r>
              <a:rPr lang="en-US" sz="2400" dirty="0" err="1" smtClean="0"/>
              <a:t>discal</a:t>
            </a:r>
            <a:r>
              <a:rPr lang="en-US" sz="2400" dirty="0"/>
              <a:t> </a:t>
            </a:r>
            <a:r>
              <a:rPr lang="en-US" sz="2400" dirty="0" smtClean="0"/>
              <a:t>material.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tretch </a:t>
            </a:r>
            <a:r>
              <a:rPr lang="en-US" sz="2400" dirty="0"/>
              <a:t>soft </a:t>
            </a:r>
            <a:r>
              <a:rPr lang="en-US" sz="2400" dirty="0" smtClean="0"/>
              <a:t>tissue.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elax </a:t>
            </a:r>
            <a:r>
              <a:rPr lang="en-US" sz="2400" dirty="0"/>
              <a:t>muscles, </a:t>
            </a:r>
            <a:r>
              <a:rPr lang="en-US" sz="2400" dirty="0" smtClean="0"/>
              <a:t>and</a:t>
            </a:r>
          </a:p>
          <a:p>
            <a:r>
              <a:rPr lang="en-US" sz="2400" dirty="0" smtClean="0"/>
              <a:t>Mobilize joints.</a:t>
            </a:r>
          </a:p>
          <a:p>
            <a:r>
              <a:rPr lang="en-US" sz="2400" dirty="0" smtClean="0"/>
              <a:t>Low-force traction, of </a:t>
            </a:r>
            <a:r>
              <a:rPr lang="en-US" sz="2400" dirty="0"/>
              <a:t>10 to </a:t>
            </a:r>
            <a:r>
              <a:rPr lang="en-US" sz="2400" dirty="0" smtClean="0"/>
              <a:t>20lb, applied </a:t>
            </a:r>
            <a:r>
              <a:rPr lang="en-US" sz="2400" dirty="0"/>
              <a:t>for a long duration, ranging from hours to </a:t>
            </a:r>
            <a:r>
              <a:rPr lang="en-US" sz="2400" dirty="0" smtClean="0"/>
              <a:t>a few </a:t>
            </a:r>
            <a:r>
              <a:rPr lang="en-US" sz="2400" dirty="0"/>
              <a:t>days, can also be used to temporarily </a:t>
            </a:r>
            <a:r>
              <a:rPr lang="en-US" sz="2400" dirty="0" smtClean="0"/>
              <a:t>immobilize a </a:t>
            </a:r>
            <a:r>
              <a:rPr lang="en-US" sz="2400" dirty="0"/>
              <a:t>patient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All of these effects may </a:t>
            </a:r>
            <a:r>
              <a:rPr lang="en-US" sz="2400" dirty="0" smtClean="0"/>
              <a:t>reduce the </a:t>
            </a:r>
            <a:r>
              <a:rPr lang="en-US" sz="2400" dirty="0"/>
              <a:t>pain associated with spinal dysfunction. </a:t>
            </a:r>
            <a:endParaRPr lang="en-US" sz="2400" dirty="0" smtClean="0"/>
          </a:p>
          <a:p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stimulation </a:t>
            </a:r>
            <a:r>
              <a:rPr lang="en-US" sz="2400" dirty="0"/>
              <a:t>of sensory mechanoreceptors </a:t>
            </a:r>
            <a:r>
              <a:rPr lang="en-US" sz="2400" dirty="0" smtClean="0"/>
              <a:t>that occurs </a:t>
            </a:r>
            <a:r>
              <a:rPr lang="en-US" sz="2400" dirty="0"/>
              <a:t>with the application of traction may also </a:t>
            </a:r>
            <a:r>
              <a:rPr lang="en-US" sz="2400" dirty="0" smtClean="0"/>
              <a:t>gate the </a:t>
            </a:r>
            <a:r>
              <a:rPr lang="en-US" sz="2400" dirty="0"/>
              <a:t>transmission of pain along afferent neural </a:t>
            </a:r>
            <a:r>
              <a:rPr lang="en-US" sz="2400" dirty="0" smtClean="0"/>
              <a:t>pain pathways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59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 TECHNIQUES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94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Traction can be applied in a </a:t>
            </a:r>
            <a:r>
              <a:rPr lang="en-US" sz="2800" dirty="0" smtClean="0"/>
              <a:t>variety </a:t>
            </a:r>
            <a:r>
              <a:rPr lang="en-US" sz="2800" dirty="0"/>
              <a:t>of ways.</a:t>
            </a:r>
          </a:p>
          <a:p>
            <a:r>
              <a:rPr lang="en-US" sz="2800" dirty="0"/>
              <a:t>Treatment with traction at this time includes the </a:t>
            </a:r>
            <a:r>
              <a:rPr lang="en-US" sz="2800" dirty="0" smtClean="0"/>
              <a:t>use of 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lectric </a:t>
            </a:r>
            <a:r>
              <a:rPr lang="en-US" sz="2800" dirty="0"/>
              <a:t>and weighted mechanical </a:t>
            </a:r>
            <a:r>
              <a:rPr lang="en-US" sz="2800" dirty="0" smtClean="0"/>
              <a:t>devices</a:t>
            </a:r>
          </a:p>
          <a:p>
            <a:r>
              <a:rPr lang="en-US" sz="2800" dirty="0" smtClean="0"/>
              <a:t>Self traction </a:t>
            </a:r>
            <a:endParaRPr lang="en-US" sz="2800" dirty="0"/>
          </a:p>
          <a:p>
            <a:r>
              <a:rPr lang="en-US" sz="2800" dirty="0" smtClean="0"/>
              <a:t>Positional traction.</a:t>
            </a:r>
          </a:p>
          <a:p>
            <a:r>
              <a:rPr lang="en-US" sz="2800" dirty="0" smtClean="0"/>
              <a:t>Manual  </a:t>
            </a:r>
            <a:r>
              <a:rPr lang="en-US" sz="2800" dirty="0"/>
              <a:t>traction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81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MECHANICAL 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Mechanical traction can be applied to the </a:t>
            </a:r>
            <a:r>
              <a:rPr lang="en-US" dirty="0" smtClean="0"/>
              <a:t>lumbar cervical </a:t>
            </a:r>
            <a:r>
              <a:rPr lang="en-US" dirty="0"/>
              <a:t>spine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 variety of belts and halters, </a:t>
            </a:r>
          </a:p>
          <a:p>
            <a:r>
              <a:rPr lang="en-US" dirty="0" smtClean="0"/>
              <a:t>A number </a:t>
            </a:r>
            <a:r>
              <a:rPr lang="en-US" dirty="0"/>
              <a:t>of different patient </a:t>
            </a:r>
            <a:r>
              <a:rPr lang="en-US" dirty="0" smtClean="0"/>
              <a:t>treatment positions, can be </a:t>
            </a:r>
            <a:r>
              <a:rPr lang="en-US" dirty="0"/>
              <a:t>used to apply traction to different areas of the </a:t>
            </a:r>
            <a:r>
              <a:rPr lang="en-US" dirty="0" smtClean="0"/>
              <a:t>spine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to </a:t>
            </a:r>
            <a:r>
              <a:rPr lang="en-US" dirty="0" smtClean="0"/>
              <a:t>focus the effect on different segments or </a:t>
            </a:r>
            <a:r>
              <a:rPr lang="en-US" dirty="0"/>
              <a:t>structures.</a:t>
            </a:r>
          </a:p>
          <a:p>
            <a:r>
              <a:rPr lang="en-US" dirty="0"/>
              <a:t>Electric mechanical traction units can </a:t>
            </a:r>
            <a:r>
              <a:rPr lang="en-US" dirty="0" smtClean="0"/>
              <a:t>apply static </a:t>
            </a:r>
            <a:r>
              <a:rPr lang="en-US" dirty="0"/>
              <a:t>or </a:t>
            </a:r>
            <a:r>
              <a:rPr lang="en-US" dirty="0" smtClean="0"/>
              <a:t>intermittent </a:t>
            </a:r>
            <a:r>
              <a:rPr lang="en-US" dirty="0"/>
              <a:t>traction of varying f</a:t>
            </a:r>
            <a:r>
              <a:rPr lang="en-US" dirty="0" smtClean="0"/>
              <a:t>orce.</a:t>
            </a:r>
          </a:p>
          <a:p>
            <a:r>
              <a:rPr lang="en-US" dirty="0" smtClean="0"/>
              <a:t>With static traction same amount </a:t>
            </a:r>
            <a:r>
              <a:rPr lang="en-US" dirty="0"/>
              <a:t>o</a:t>
            </a:r>
            <a:r>
              <a:rPr lang="en-US" dirty="0" smtClean="0"/>
              <a:t>f force is applied throughout the treatment.</a:t>
            </a:r>
          </a:p>
          <a:p>
            <a:r>
              <a:rPr lang="en-US" dirty="0" smtClean="0"/>
              <a:t>With intermittent</a:t>
            </a:r>
            <a:r>
              <a:rPr lang="en-US" dirty="0"/>
              <a:t> </a:t>
            </a:r>
            <a:r>
              <a:rPr lang="en-US" dirty="0" smtClean="0"/>
              <a:t>traction </a:t>
            </a:r>
            <a:r>
              <a:rPr lang="en-US" dirty="0"/>
              <a:t>the traction force alternates between two </a:t>
            </a:r>
            <a:r>
              <a:rPr lang="en-US" dirty="0" smtClean="0"/>
              <a:t>set point </a:t>
            </a:r>
            <a:r>
              <a:rPr lang="en-US" dirty="0"/>
              <a:t>every few seconds throughout the </a:t>
            </a:r>
            <a:r>
              <a:rPr lang="en-US" dirty="0" smtClean="0"/>
              <a:t>treatment session. </a:t>
            </a:r>
          </a:p>
          <a:p>
            <a:r>
              <a:rPr lang="en-US" dirty="0" smtClean="0"/>
              <a:t>The </a:t>
            </a:r>
            <a:r>
              <a:rPr lang="en-US" dirty="0"/>
              <a:t>force is held at a maximum for a </a:t>
            </a:r>
            <a:r>
              <a:rPr lang="en-US" dirty="0" smtClean="0"/>
              <a:t>number of seconds</a:t>
            </a:r>
            <a:r>
              <a:rPr lang="en-US" dirty="0"/>
              <a:t>, </a:t>
            </a:r>
            <a:r>
              <a:rPr lang="en-US" b="1" dirty="0"/>
              <a:t>the hold period,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is then reduced, </a:t>
            </a:r>
            <a:r>
              <a:rPr lang="en-US" dirty="0" smtClean="0"/>
              <a:t>usually by </a:t>
            </a:r>
            <a:r>
              <a:rPr lang="en-US" dirty="0"/>
              <a:t>about50%, for the following </a:t>
            </a:r>
            <a:r>
              <a:rPr lang="en-US" b="1" dirty="0"/>
              <a:t>relaxation period.</a:t>
            </a:r>
          </a:p>
          <a:p>
            <a:r>
              <a:rPr lang="en-US" dirty="0" smtClean="0"/>
              <a:t>Weighted </a:t>
            </a:r>
            <a:r>
              <a:rPr lang="en-US" dirty="0"/>
              <a:t>mechanical t</a:t>
            </a:r>
            <a:r>
              <a:rPr lang="en-US" dirty="0" smtClean="0"/>
              <a:t>raction unit</a:t>
            </a:r>
            <a:r>
              <a:rPr lang="en-US" dirty="0"/>
              <a:t>s</a:t>
            </a:r>
            <a:r>
              <a:rPr lang="en-US" dirty="0" smtClean="0"/>
              <a:t> apply static traction</a:t>
            </a:r>
            <a:r>
              <a:rPr lang="en-US" dirty="0"/>
              <a:t> </a:t>
            </a:r>
            <a:r>
              <a:rPr lang="en-US" dirty="0" smtClean="0"/>
              <a:t>only</a:t>
            </a:r>
            <a:r>
              <a:rPr lang="en-US" dirty="0"/>
              <a:t>, with the amount of force being </a:t>
            </a:r>
            <a:r>
              <a:rPr lang="en-US" dirty="0" smtClean="0"/>
              <a:t>determined by </a:t>
            </a:r>
            <a:r>
              <a:rPr lang="en-US" dirty="0"/>
              <a:t>the amount of </a:t>
            </a:r>
            <a:r>
              <a:rPr lang="en-US" dirty="0" smtClean="0"/>
              <a:t>weight used.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Mohsana\Downloads\BIGtraction.jp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0662"/>
            <a:ext cx="685800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Methods of Application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34440"/>
            <a:ext cx="8595360" cy="4937760"/>
          </a:xfrm>
        </p:spPr>
        <p:txBody>
          <a:bodyPr>
            <a:noAutofit/>
          </a:bodyPr>
          <a:lstStyle/>
          <a:p>
            <a:r>
              <a:rPr lang="en-US" sz="2400" b="1" u="sng" dirty="0" smtClean="0"/>
              <a:t>Equipment </a:t>
            </a:r>
            <a:r>
              <a:rPr lang="en-US" sz="2400" b="1" u="sng" dirty="0"/>
              <a:t>Required</a:t>
            </a:r>
          </a:p>
          <a:p>
            <a:r>
              <a:rPr lang="en-US" sz="2400" dirty="0" smtClean="0"/>
              <a:t>Electrical Mechanical Traction</a:t>
            </a:r>
            <a:endParaRPr lang="en-US" sz="2400" dirty="0"/>
          </a:p>
          <a:p>
            <a:r>
              <a:rPr lang="en-US" sz="2400" dirty="0"/>
              <a:t>T</a:t>
            </a:r>
            <a:r>
              <a:rPr lang="en-US" sz="2400" dirty="0" smtClean="0"/>
              <a:t>raction </a:t>
            </a:r>
            <a:r>
              <a:rPr lang="en-US" sz="2400" dirty="0"/>
              <a:t>unit</a:t>
            </a:r>
          </a:p>
          <a:p>
            <a:r>
              <a:rPr lang="en-US" sz="2400" dirty="0"/>
              <a:t>T</a:t>
            </a:r>
            <a:r>
              <a:rPr lang="en-US" sz="2400" dirty="0" smtClean="0"/>
              <a:t>horacic </a:t>
            </a:r>
            <a:r>
              <a:rPr lang="en-US" sz="2400" dirty="0"/>
              <a:t>and pelvic belts, cervical halters</a:t>
            </a:r>
          </a:p>
          <a:p>
            <a:r>
              <a:rPr lang="en-US" sz="2400" dirty="0" smtClean="0"/>
              <a:t>Spreader bar</a:t>
            </a:r>
            <a:endParaRPr lang="en-US" sz="2400" dirty="0"/>
          </a:p>
          <a:p>
            <a:r>
              <a:rPr lang="en-US" sz="2400" dirty="0" smtClean="0"/>
              <a:t>Extension rope</a:t>
            </a:r>
            <a:endParaRPr lang="en-US" sz="2400" dirty="0"/>
          </a:p>
          <a:p>
            <a:r>
              <a:rPr lang="en-US" sz="2400" dirty="0" smtClean="0"/>
              <a:t>Split </a:t>
            </a:r>
            <a:r>
              <a:rPr lang="en-US" sz="2400" dirty="0"/>
              <a:t>traction table (optional)</a:t>
            </a:r>
          </a:p>
          <a:p>
            <a:r>
              <a:rPr lang="it-IT" sz="2400" b="1" u="sng" dirty="0" smtClean="0"/>
              <a:t>For Weighted MechanicaI Traction</a:t>
            </a:r>
            <a:endParaRPr lang="it-IT" sz="2400" b="1" u="sng" dirty="0"/>
          </a:p>
          <a:p>
            <a:r>
              <a:rPr lang="en-US" sz="2400" dirty="0" smtClean="0"/>
              <a:t>Traction </a:t>
            </a:r>
            <a:r>
              <a:rPr lang="en-US" sz="2400" dirty="0"/>
              <a:t>device (ropes, pulley, weights)</a:t>
            </a:r>
          </a:p>
          <a:p>
            <a:r>
              <a:rPr lang="en-US" sz="2400" dirty="0" smtClean="0"/>
              <a:t>Thoracic </a:t>
            </a:r>
            <a:r>
              <a:rPr lang="en-US" sz="2400" dirty="0"/>
              <a:t>and pelvic belts, cervical halters</a:t>
            </a:r>
          </a:p>
          <a:p>
            <a:r>
              <a:rPr lang="en-US" sz="2400" dirty="0" smtClean="0"/>
              <a:t>Spreader bar</a:t>
            </a:r>
            <a:endParaRPr lang="en-US" sz="2400" dirty="0"/>
          </a:p>
          <a:p>
            <a:r>
              <a:rPr lang="en-US" sz="2400" dirty="0" smtClean="0"/>
              <a:t>Weight </a:t>
            </a:r>
            <a:r>
              <a:rPr lang="en-US" sz="2400" dirty="0"/>
              <a:t>bag for water, weights, or </a:t>
            </a:r>
            <a:r>
              <a:rPr lang="en-US" sz="2400" dirty="0" smtClean="0"/>
              <a:t>sand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124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381000"/>
            <a:ext cx="8591550" cy="1066801"/>
          </a:xfrm>
        </p:spPr>
        <p:txBody>
          <a:bodyPr>
            <a:normAutofit/>
          </a:bodyPr>
          <a:lstStyle/>
          <a:p>
            <a:r>
              <a:rPr lang="en-US" b="1" dirty="0" smtClean="0"/>
              <a:t>Electrical Mechanical </a:t>
            </a:r>
            <a:r>
              <a:rPr lang="en-US" b="1" dirty="0"/>
              <a:t>Traction </a:t>
            </a:r>
            <a:r>
              <a:rPr lang="en-US" b="1" dirty="0" smtClean="0"/>
              <a:t>Units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01040"/>
            <a:ext cx="9144000" cy="4937760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800" dirty="0" smtClean="0"/>
              <a:t>These </a:t>
            </a:r>
            <a:r>
              <a:rPr lang="en-US" sz="2800" dirty="0"/>
              <a:t>units use a motor to </a:t>
            </a:r>
            <a:r>
              <a:rPr lang="en-US" sz="2800" dirty="0" smtClean="0"/>
              <a:t>apply traction </a:t>
            </a:r>
            <a:r>
              <a:rPr lang="en-US" sz="2800" dirty="0"/>
              <a:t>forces to the </a:t>
            </a:r>
            <a:r>
              <a:rPr lang="en-US" sz="2800" dirty="0" err="1"/>
              <a:t>Iumbar</a:t>
            </a:r>
            <a:r>
              <a:rPr lang="en-US" sz="2800" dirty="0"/>
              <a:t> or cervical spine, </a:t>
            </a:r>
            <a:r>
              <a:rPr lang="en-US" sz="2800" dirty="0" smtClean="0"/>
              <a:t>statically or intermittently,</a:t>
            </a:r>
          </a:p>
          <a:p>
            <a:pPr marL="342900" indent="-342900"/>
            <a:r>
              <a:rPr lang="en-US" sz="2800" dirty="0" smtClean="0"/>
              <a:t>and </a:t>
            </a:r>
            <a:r>
              <a:rPr lang="en-US" sz="2800" dirty="0"/>
              <a:t>can be used to apply forces of </a:t>
            </a:r>
            <a:r>
              <a:rPr lang="en-US" sz="2800" dirty="0" err="1" smtClean="0"/>
              <a:t>upto</a:t>
            </a:r>
            <a:r>
              <a:rPr lang="en-US" sz="2800" dirty="0"/>
              <a:t> </a:t>
            </a:r>
            <a:r>
              <a:rPr lang="en-US" sz="2800" dirty="0" smtClean="0"/>
              <a:t>70kg </a:t>
            </a:r>
            <a:r>
              <a:rPr lang="en-US" sz="2800" dirty="0"/>
              <a:t>(150 </a:t>
            </a:r>
            <a:r>
              <a:rPr lang="en-US" sz="2800" dirty="0" err="1"/>
              <a:t>lb</a:t>
            </a:r>
            <a:r>
              <a:rPr lang="en-US" sz="2800" dirty="0" smtClean="0"/>
              <a:t>).</a:t>
            </a:r>
          </a:p>
          <a:p>
            <a:pPr marL="342900" indent="-342900"/>
            <a:r>
              <a:rPr lang="en-US" sz="2800" b="1" dirty="0" smtClean="0"/>
              <a:t>These </a:t>
            </a:r>
            <a:r>
              <a:rPr lang="en-US" sz="2800" b="1" dirty="0"/>
              <a:t>units have the advantage of</a:t>
            </a:r>
          </a:p>
          <a:p>
            <a:r>
              <a:rPr lang="en-US" sz="2800" dirty="0" smtClean="0"/>
              <a:t>Being able </a:t>
            </a:r>
            <a:r>
              <a:rPr lang="en-US" sz="2800" dirty="0"/>
              <a:t>to apply static or intermittent traction to </a:t>
            </a:r>
            <a:r>
              <a:rPr lang="en-US" sz="2800" dirty="0" smtClean="0"/>
              <a:t>the lumbar </a:t>
            </a:r>
            <a:r>
              <a:rPr lang="en-US" sz="2800" dirty="0"/>
              <a:t>or cervical spine, </a:t>
            </a:r>
          </a:p>
          <a:p>
            <a:r>
              <a:rPr lang="en-US" sz="2800" dirty="0" smtClean="0"/>
              <a:t>They  </a:t>
            </a:r>
            <a:r>
              <a:rPr lang="en-US" sz="2800" dirty="0"/>
              <a:t>allow fine, </a:t>
            </a:r>
            <a:r>
              <a:rPr lang="en-US" sz="2800" dirty="0" smtClean="0"/>
              <a:t>accurate control </a:t>
            </a:r>
            <a:r>
              <a:rPr lang="en-US" sz="2800" dirty="0"/>
              <a:t>of the forces being </a:t>
            </a:r>
            <a:r>
              <a:rPr lang="en-US" sz="2800" dirty="0" smtClean="0"/>
              <a:t>applied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units </a:t>
            </a:r>
            <a:r>
              <a:rPr lang="en-US" sz="2800" dirty="0" smtClean="0"/>
              <a:t>allow </a:t>
            </a:r>
            <a:r>
              <a:rPr lang="en-US" sz="2800" dirty="0"/>
              <a:t>considerable variation </a:t>
            </a:r>
            <a:r>
              <a:rPr lang="en-US" sz="2800" dirty="0" smtClean="0"/>
              <a:t>in </a:t>
            </a:r>
            <a:r>
              <a:rPr lang="en-US" sz="2800" dirty="0"/>
              <a:t>patient position. </a:t>
            </a:r>
            <a:endParaRPr lang="en-US" sz="2800" dirty="0" smtClean="0"/>
          </a:p>
          <a:p>
            <a:r>
              <a:rPr lang="en-US" sz="2800" b="1" dirty="0" smtClean="0"/>
              <a:t>The</a:t>
            </a:r>
            <a:r>
              <a:rPr lang="en-US" sz="2800" b="1" dirty="0"/>
              <a:t> </a:t>
            </a:r>
            <a:r>
              <a:rPr lang="en-US" sz="2800" b="1" dirty="0" smtClean="0"/>
              <a:t>most </a:t>
            </a:r>
            <a:r>
              <a:rPr lang="en-US" sz="2800" b="1" dirty="0"/>
              <a:t>significant limitations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of </a:t>
            </a:r>
            <a:r>
              <a:rPr lang="en-US" sz="2800" dirty="0"/>
              <a:t>electric mechanical </a:t>
            </a:r>
            <a:r>
              <a:rPr lang="en-US" sz="2800" dirty="0" smtClean="0"/>
              <a:t>traction devices </a:t>
            </a:r>
            <a:r>
              <a:rPr lang="en-US" sz="2800" dirty="0"/>
              <a:t>are their cost and </a:t>
            </a:r>
            <a:r>
              <a:rPr lang="en-US" sz="2800" dirty="0" smtClean="0"/>
              <a:t>size.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97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</a:t>
            </a:r>
            <a:r>
              <a:rPr lang="en-US" b="1" dirty="0" smtClean="0"/>
              <a:t>ver-the-Door </a:t>
            </a:r>
            <a:r>
              <a:rPr lang="en-US" b="1" dirty="0"/>
              <a:t>Cervical Traction </a:t>
            </a:r>
            <a:r>
              <a:rPr lang="en-US" b="1" dirty="0" smtClean="0"/>
              <a:t>Devices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2800" dirty="0" smtClean="0"/>
              <a:t>Over the-door cervical traction units can be used for </a:t>
            </a:r>
            <a:r>
              <a:rPr lang="en-US" sz="2800" dirty="0"/>
              <a:t>application of static cervical traction only. </a:t>
            </a:r>
            <a:endParaRPr lang="en-US" sz="2800" dirty="0" smtClean="0"/>
          </a:p>
          <a:p>
            <a:pPr marL="342900" indent="-342900"/>
            <a:r>
              <a:rPr lang="en-US" sz="2800" dirty="0"/>
              <a:t>T</a:t>
            </a:r>
            <a:r>
              <a:rPr lang="en-US" sz="2800" dirty="0" smtClean="0"/>
              <a:t>hey </a:t>
            </a:r>
            <a:r>
              <a:rPr lang="en-US" sz="2800" dirty="0"/>
              <a:t>have the additional </a:t>
            </a:r>
            <a:r>
              <a:rPr lang="en-US" sz="2800" b="1" dirty="0"/>
              <a:t>advantages</a:t>
            </a:r>
            <a:r>
              <a:rPr lang="en-US" sz="2800" dirty="0"/>
              <a:t> of </a:t>
            </a:r>
            <a:r>
              <a:rPr lang="en-US" sz="2800" dirty="0" smtClean="0"/>
              <a:t>being inexpensive</a:t>
            </a:r>
            <a:r>
              <a:rPr lang="en-US" sz="2800" dirty="0"/>
              <a:t>, easy to set up, and compact. 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The patient should </a:t>
            </a:r>
            <a:r>
              <a:rPr lang="en-US" sz="2800" dirty="0"/>
              <a:t>be educated regarding their position, and </a:t>
            </a:r>
            <a:r>
              <a:rPr lang="en-US" sz="2800" dirty="0" smtClean="0"/>
              <a:t>the amount </a:t>
            </a:r>
            <a:r>
              <a:rPr lang="en-US" sz="2800" dirty="0"/>
              <a:t>and duration of force to use </a:t>
            </a:r>
            <a:r>
              <a:rPr lang="en-US" sz="2800" dirty="0" smtClean="0"/>
              <a:t>prior </a:t>
            </a:r>
            <a:r>
              <a:rPr lang="en-US" sz="2800" dirty="0"/>
              <a:t>to </a:t>
            </a:r>
            <a:r>
              <a:rPr lang="en-US" sz="2800" dirty="0" smtClean="0"/>
              <a:t>using</a:t>
            </a:r>
            <a:r>
              <a:rPr lang="en-US" sz="2800" dirty="0"/>
              <a:t> </a:t>
            </a:r>
            <a:r>
              <a:rPr lang="en-US" sz="2800" dirty="0" smtClean="0"/>
              <a:t>such </a:t>
            </a:r>
            <a:r>
              <a:rPr lang="en-US" sz="2800" dirty="0"/>
              <a:t>a device at home.</a:t>
            </a:r>
          </a:p>
        </p:txBody>
      </p:sp>
    </p:spTree>
    <p:extLst>
      <p:ext uri="{BB962C8B-B14F-4D97-AF65-F5344CB8AC3E}">
        <p14:creationId xmlns:p14="http://schemas.microsoft.com/office/powerpoint/2010/main" val="21251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ohsana\Downloads\image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739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381000"/>
            <a:ext cx="8591550" cy="1066801"/>
          </a:xfrm>
        </p:spPr>
        <p:txBody>
          <a:bodyPr/>
          <a:lstStyle/>
          <a:p>
            <a:r>
              <a:rPr lang="en-US" b="1" dirty="0" smtClean="0"/>
              <a:t>Procedure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609600"/>
            <a:ext cx="9144000" cy="4937760"/>
          </a:xfrm>
        </p:spPr>
        <p:txBody>
          <a:bodyPr>
            <a:noAutofit/>
          </a:bodyPr>
          <a:lstStyle/>
          <a:p>
            <a:r>
              <a:rPr lang="es-ES" sz="2400" b="1" u="sng" dirty="0" err="1" smtClean="0"/>
              <a:t>Mechanical</a:t>
            </a:r>
            <a:r>
              <a:rPr lang="es-ES" sz="2400" b="1" u="sng" dirty="0" smtClean="0"/>
              <a:t> Lumbar </a:t>
            </a:r>
            <a:r>
              <a:rPr lang="es-ES" sz="2400" b="1" u="sng" dirty="0" err="1"/>
              <a:t>Traction</a:t>
            </a:r>
            <a:r>
              <a:rPr lang="es-ES" sz="2400" b="1" u="sng" dirty="0"/>
              <a:t> </a:t>
            </a:r>
            <a:r>
              <a:rPr lang="es-ES" sz="2400" b="1" u="sng" dirty="0" err="1" smtClean="0"/>
              <a:t>Procedure</a:t>
            </a:r>
            <a:endParaRPr lang="es-ES" sz="2400" b="1" u="sng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Select </a:t>
            </a:r>
            <a:r>
              <a:rPr lang="en-US" sz="2400" b="1" dirty="0"/>
              <a:t>he </a:t>
            </a:r>
            <a:r>
              <a:rPr lang="en-US" sz="2400" b="1" dirty="0" smtClean="0"/>
              <a:t>appropriate mechanical traction device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Determine optimal patient position.</a:t>
            </a:r>
          </a:p>
          <a:p>
            <a:r>
              <a:rPr lang="en-US" sz="2400" dirty="0"/>
              <a:t>try to achieve </a:t>
            </a:r>
            <a:r>
              <a:rPr lang="en-US" sz="2400" dirty="0" smtClean="0"/>
              <a:t>a comfortable </a:t>
            </a:r>
            <a:r>
              <a:rPr lang="en-US" sz="2400" dirty="0"/>
              <a:t>position that allows muscle </a:t>
            </a:r>
            <a:r>
              <a:rPr lang="en-US" sz="2400" dirty="0" smtClean="0"/>
              <a:t>relaxation.</a:t>
            </a:r>
            <a:endParaRPr lang="en-US" sz="2400" dirty="0"/>
          </a:p>
          <a:p>
            <a:r>
              <a:rPr lang="en-US" sz="2400" dirty="0"/>
              <a:t>while maximizing the separation between </a:t>
            </a:r>
            <a:r>
              <a:rPr lang="en-US" sz="2400" dirty="0" smtClean="0"/>
              <a:t>the</a:t>
            </a:r>
            <a:r>
              <a:rPr lang="en-US" sz="2400" dirty="0"/>
              <a:t> </a:t>
            </a:r>
            <a:r>
              <a:rPr lang="en-US" sz="2400" dirty="0" smtClean="0"/>
              <a:t>involved structures.</a:t>
            </a:r>
            <a:endParaRPr lang="en-US" sz="2400" dirty="0"/>
          </a:p>
          <a:p>
            <a:r>
              <a:rPr lang="en-US" sz="2400" dirty="0"/>
              <a:t>The flexed position results in greater </a:t>
            </a:r>
            <a:r>
              <a:rPr lang="en-US" sz="2400" dirty="0" smtClean="0"/>
              <a:t>separation of the posterior structures, including </a:t>
            </a:r>
            <a:r>
              <a:rPr lang="en-US" sz="2400" dirty="0"/>
              <a:t>the facet </a:t>
            </a:r>
            <a:r>
              <a:rPr lang="en-US" sz="2400" dirty="0" smtClean="0"/>
              <a:t>joints</a:t>
            </a:r>
            <a:r>
              <a:rPr lang="en-US" sz="2400" dirty="0"/>
              <a:t> </a:t>
            </a:r>
            <a:r>
              <a:rPr lang="en-US" sz="2400" dirty="0" smtClean="0"/>
              <a:t>and intervertebral foramina.</a:t>
            </a:r>
          </a:p>
          <a:p>
            <a:r>
              <a:rPr lang="en-US" sz="2400" dirty="0" smtClean="0"/>
              <a:t>the neutral or extended </a:t>
            </a:r>
            <a:r>
              <a:rPr lang="en-US" sz="2400" dirty="0"/>
              <a:t>position results in greater </a:t>
            </a:r>
            <a:r>
              <a:rPr lang="en-US" sz="2400" dirty="0" smtClean="0"/>
              <a:t>separation of  anterior </a:t>
            </a:r>
            <a:r>
              <a:rPr lang="en-US" sz="2400" dirty="0"/>
              <a:t>structures</a:t>
            </a:r>
            <a:r>
              <a:rPr lang="en-US" sz="2400" dirty="0" smtClean="0"/>
              <a:t>, including </a:t>
            </a:r>
            <a:r>
              <a:rPr lang="en-US" sz="2400" dirty="0"/>
              <a:t>the disc </a:t>
            </a:r>
            <a:r>
              <a:rPr lang="en-US" sz="2400" dirty="0" smtClean="0"/>
              <a:t>spaces</a:t>
            </a:r>
          </a:p>
          <a:p>
            <a:r>
              <a:rPr lang="en-US" sz="2400" dirty="0"/>
              <a:t>. </a:t>
            </a:r>
            <a:r>
              <a:rPr lang="en-US" sz="2400" dirty="0" smtClean="0"/>
              <a:t>Supine positioning is </a:t>
            </a:r>
            <a:r>
              <a:rPr lang="en-US" sz="2400" dirty="0"/>
              <a:t>more </a:t>
            </a:r>
            <a:r>
              <a:rPr lang="en-US" sz="2400" dirty="0" smtClean="0"/>
              <a:t>commonly used</a:t>
            </a:r>
            <a:endParaRPr lang="en-US" sz="2400" dirty="0"/>
          </a:p>
          <a:p>
            <a:r>
              <a:rPr lang="en-US" sz="2400" dirty="0" smtClean="0"/>
              <a:t>however </a:t>
            </a:r>
            <a:r>
              <a:rPr lang="en-US" sz="2400" dirty="0"/>
              <a:t>prone positioning may </a:t>
            </a:r>
            <a:r>
              <a:rPr lang="en-US" sz="2400" dirty="0" smtClean="0"/>
              <a:t>be advantageous if the patient does not tolerate flexion</a:t>
            </a:r>
            <a:r>
              <a:rPr lang="en-US" sz="2400" dirty="0"/>
              <a:t> </a:t>
            </a:r>
            <a:r>
              <a:rPr lang="en-US" sz="2400" dirty="0" smtClean="0"/>
              <a:t>or being supine.</a:t>
            </a:r>
          </a:p>
          <a:p>
            <a:r>
              <a:rPr lang="en-US" sz="2400" dirty="0" smtClean="0"/>
              <a:t>or </a:t>
            </a:r>
            <a:r>
              <a:rPr lang="en-US" sz="2400" dirty="0"/>
              <a:t>if the </a:t>
            </a:r>
            <a:r>
              <a:rPr lang="en-US" sz="2400" dirty="0" smtClean="0"/>
              <a:t>symptoms are reduced by</a:t>
            </a:r>
            <a:r>
              <a:rPr lang="en-US" sz="2400" dirty="0"/>
              <a:t> </a:t>
            </a:r>
            <a:r>
              <a:rPr lang="en-US" sz="2400" dirty="0" smtClean="0"/>
              <a:t>extension or </a:t>
            </a:r>
            <a:r>
              <a:rPr lang="en-US" sz="2400" dirty="0"/>
              <a:t>by </a:t>
            </a:r>
            <a:r>
              <a:rPr lang="en-US" sz="2400" dirty="0" smtClean="0"/>
              <a:t>being in </a:t>
            </a:r>
            <a:r>
              <a:rPr lang="en-US" sz="2400" dirty="0"/>
              <a:t>the </a:t>
            </a:r>
            <a:r>
              <a:rPr lang="en-US" sz="2400" dirty="0" smtClean="0"/>
              <a:t>prone position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66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7724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7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EFFECTS OF SPINAL 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4914" indent="-457200">
              <a:buFont typeface="+mj-lt"/>
              <a:buAutoNum type="arabicPeriod"/>
            </a:pPr>
            <a:endParaRPr lang="en-US" sz="2800" dirty="0" smtClean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Joint Distraction</a:t>
            </a:r>
            <a:endParaRPr lang="en-US" sz="2800" dirty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Reduction </a:t>
            </a:r>
            <a:r>
              <a:rPr lang="en-US" sz="2800" dirty="0"/>
              <a:t>of </a:t>
            </a:r>
            <a:r>
              <a:rPr lang="en-US" sz="2800" dirty="0" smtClean="0"/>
              <a:t>Disc Protrusion</a:t>
            </a:r>
            <a:endParaRPr lang="en-US" sz="2800" dirty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Soft Tissue Stretching</a:t>
            </a:r>
            <a:endParaRPr lang="en-US" sz="2800" dirty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Muscle Relaxation</a:t>
            </a:r>
            <a:endParaRPr lang="en-US" sz="2800" dirty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Joint Mobilization</a:t>
            </a:r>
            <a:endParaRPr lang="en-US" sz="2800" dirty="0"/>
          </a:p>
          <a:p>
            <a:pPr marL="454914" indent="-457200">
              <a:buFont typeface="+mj-lt"/>
              <a:buAutoNum type="arabicPeriod"/>
            </a:pPr>
            <a:r>
              <a:rPr lang="en-US" sz="2800" dirty="0" smtClean="0"/>
              <a:t>Patient </a:t>
            </a:r>
            <a:r>
              <a:rPr lang="en-US" sz="2800" dirty="0"/>
              <a:t>I</a:t>
            </a:r>
            <a:r>
              <a:rPr lang="en-US" sz="2800" dirty="0" smtClean="0"/>
              <a:t>mmobilization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40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67640"/>
            <a:ext cx="9098280" cy="493776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Prone neutral positioning</a:t>
            </a:r>
            <a:r>
              <a:rPr lang="en-US" sz="2800" dirty="0"/>
              <a:t> </a:t>
            </a:r>
            <a:r>
              <a:rPr lang="en-US" sz="2800" dirty="0" smtClean="0"/>
              <a:t>of lumbar spine also localizes the force of the</a:t>
            </a:r>
            <a:r>
              <a:rPr lang="en-US" sz="2800" dirty="0"/>
              <a:t> </a:t>
            </a:r>
            <a:r>
              <a:rPr lang="en-US" sz="2800" dirty="0" smtClean="0"/>
              <a:t>traction </a:t>
            </a:r>
            <a:r>
              <a:rPr lang="en-US" sz="2800" dirty="0"/>
              <a:t>to the lower lumbar segments, </a:t>
            </a:r>
            <a:endParaRPr lang="en-US" sz="2800" dirty="0" smtClean="0"/>
          </a:p>
          <a:p>
            <a:r>
              <a:rPr lang="en-US" sz="2800" dirty="0" smtClean="0"/>
              <a:t>Whereas </a:t>
            </a:r>
            <a:r>
              <a:rPr lang="en-US" sz="2800" dirty="0"/>
              <a:t> </a:t>
            </a:r>
            <a:r>
              <a:rPr lang="en-US" sz="2800" dirty="0" smtClean="0"/>
              <a:t>supine </a:t>
            </a:r>
            <a:r>
              <a:rPr lang="en-US" sz="2800" dirty="0"/>
              <a:t>flexed positioning localizes the </a:t>
            </a:r>
            <a:r>
              <a:rPr lang="en-US" sz="2800" dirty="0" smtClean="0"/>
              <a:t>traction force to </a:t>
            </a:r>
            <a:r>
              <a:rPr lang="en-US" sz="2800" dirty="0"/>
              <a:t>the upper </a:t>
            </a:r>
            <a:r>
              <a:rPr lang="en-US" sz="2800" dirty="0" smtClean="0"/>
              <a:t>lumbar and </a:t>
            </a:r>
            <a:r>
              <a:rPr lang="en-US" sz="2800" dirty="0"/>
              <a:t>lower t</a:t>
            </a:r>
            <a:r>
              <a:rPr lang="en-US" sz="2800" dirty="0" smtClean="0"/>
              <a:t>horacic </a:t>
            </a:r>
            <a:r>
              <a:rPr lang="en-US" sz="2800" dirty="0"/>
              <a:t>segments.</a:t>
            </a:r>
          </a:p>
          <a:p>
            <a:r>
              <a:rPr lang="en-US" sz="2800" dirty="0"/>
              <a:t>The </a:t>
            </a:r>
            <a:r>
              <a:rPr lang="en-US" sz="2800" dirty="0" smtClean="0"/>
              <a:t>patient should </a:t>
            </a:r>
            <a:r>
              <a:rPr lang="en-US" sz="2800" dirty="0"/>
              <a:t>lie </a:t>
            </a:r>
            <a:r>
              <a:rPr lang="en-US" sz="2800" dirty="0" smtClean="0"/>
              <a:t>on a </a:t>
            </a:r>
            <a:r>
              <a:rPr lang="en-US" sz="2800" dirty="0"/>
              <a:t>split traction table, </a:t>
            </a:r>
            <a:r>
              <a:rPr lang="en-US" sz="2800" dirty="0" smtClean="0"/>
              <a:t>with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area </a:t>
            </a:r>
            <a:r>
              <a:rPr lang="en-US" sz="2800" dirty="0" smtClean="0"/>
              <a:t>of the </a:t>
            </a:r>
            <a:r>
              <a:rPr lang="en-US" sz="2800" dirty="0"/>
              <a:t>spine to be distracted positioned </a:t>
            </a:r>
            <a:r>
              <a:rPr lang="en-US" sz="2800" dirty="0" smtClean="0"/>
              <a:t>over the split.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f </a:t>
            </a:r>
            <a:r>
              <a:rPr lang="en-US" sz="2800" dirty="0"/>
              <a:t>supine, with </a:t>
            </a:r>
            <a:r>
              <a:rPr lang="en-US" sz="2800" dirty="0" smtClean="0"/>
              <a:t>lower extremities are supported </a:t>
            </a:r>
            <a:r>
              <a:rPr lang="en-US" sz="2800" dirty="0"/>
              <a:t>on a suitable stool that does not </a:t>
            </a:r>
            <a:r>
              <a:rPr lang="en-US" sz="2800" dirty="0" smtClean="0"/>
              <a:t>interfere with </a:t>
            </a:r>
            <a:r>
              <a:rPr lang="en-US" sz="2800" dirty="0"/>
              <a:t>the motion </a:t>
            </a:r>
            <a:r>
              <a:rPr lang="en-US" sz="2800" dirty="0" smtClean="0"/>
              <a:t>of the </a:t>
            </a:r>
            <a:r>
              <a:rPr lang="en-US" sz="2800" dirty="0"/>
              <a:t>traction </a:t>
            </a:r>
            <a:r>
              <a:rPr lang="en-US" sz="2800" dirty="0" smtClean="0"/>
              <a:t>rope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3. Apply </a:t>
            </a:r>
            <a:r>
              <a:rPr lang="en-US" sz="2800" b="1" dirty="0"/>
              <a:t>the </a:t>
            </a:r>
            <a:r>
              <a:rPr lang="en-US" sz="2800" b="1" dirty="0" smtClean="0"/>
              <a:t>appropriate belts or halter</a:t>
            </a:r>
            <a:endParaRPr lang="en-US" sz="2800" dirty="0" smtClean="0"/>
          </a:p>
          <a:p>
            <a:pPr marL="342900" indent="-342900"/>
            <a:r>
              <a:rPr lang="en-US" sz="2800" dirty="0" smtClean="0"/>
              <a:t>Heavy-duty </a:t>
            </a:r>
            <a:r>
              <a:rPr lang="en-US" sz="2800" dirty="0"/>
              <a:t>non-slip thoracic and pelvic </a:t>
            </a:r>
            <a:r>
              <a:rPr lang="en-US" sz="2800" dirty="0" smtClean="0"/>
              <a:t>belts</a:t>
            </a:r>
            <a:r>
              <a:rPr lang="en-US" sz="2800" dirty="0"/>
              <a:t> </a:t>
            </a:r>
            <a:r>
              <a:rPr lang="en-US" sz="2800" dirty="0" smtClean="0"/>
              <a:t>should </a:t>
            </a:r>
            <a:r>
              <a:rPr lang="en-US" sz="2800" dirty="0"/>
              <a:t>be used to secure the patient during </a:t>
            </a:r>
            <a:r>
              <a:rPr lang="en-US" sz="2800" dirty="0" smtClean="0"/>
              <a:t>the application </a:t>
            </a:r>
            <a:r>
              <a:rPr lang="en-US" sz="2800" dirty="0"/>
              <a:t>of mechanical lumbar </a:t>
            </a:r>
            <a:r>
              <a:rPr lang="en-US" sz="2800" dirty="0" smtClean="0"/>
              <a:t>traction.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3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ohsana\Downloads\lumbar_traction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3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2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76200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smtClean="0"/>
              <a:t>4. Connect the belts or halter to the traction device.</a:t>
            </a:r>
          </a:p>
          <a:p>
            <a:r>
              <a:rPr lang="en-US" sz="2400" smtClean="0"/>
              <a:t>fasten the thoracic belt to the table above the patient's head and connect the pelvic belt to the traction unit using a rope and a spreader bar.</a:t>
            </a:r>
          </a:p>
          <a:p>
            <a:pPr marL="0" indent="0">
              <a:buNone/>
            </a:pPr>
            <a:r>
              <a:rPr lang="en-US" sz="2400" b="1" smtClean="0"/>
              <a:t>5. Set the appropriate traction parameters</a:t>
            </a:r>
            <a:endParaRPr lang="en-US" sz="2400" smtClean="0"/>
          </a:p>
          <a:p>
            <a:r>
              <a:rPr lang="en-US" sz="2400" smtClean="0"/>
              <a:t>Select static or intermittent traction and then,</a:t>
            </a:r>
          </a:p>
          <a:p>
            <a:r>
              <a:rPr lang="en-US" sz="2400" smtClean="0"/>
              <a:t> </a:t>
            </a:r>
            <a:r>
              <a:rPr lang="en-US" sz="2400" b="1" smtClean="0"/>
              <a:t>for static traction</a:t>
            </a:r>
            <a:r>
              <a:rPr lang="en-US" sz="2400" smtClean="0"/>
              <a:t> </a:t>
            </a:r>
          </a:p>
          <a:p>
            <a:r>
              <a:rPr lang="en-US" sz="2400" smtClean="0"/>
              <a:t>set the maximum traction force and the total traction duration </a:t>
            </a:r>
          </a:p>
          <a:p>
            <a:r>
              <a:rPr lang="en-US" sz="2400" b="1" smtClean="0"/>
              <a:t>for intermittent traction,</a:t>
            </a:r>
          </a:p>
          <a:p>
            <a:r>
              <a:rPr lang="en-US" sz="2400" smtClean="0"/>
              <a:t>set the maximum and minimum traction force,</a:t>
            </a:r>
          </a:p>
          <a:p>
            <a:r>
              <a:rPr lang="en-US" sz="2400" smtClean="0"/>
              <a:t>hold and relax times, </a:t>
            </a:r>
          </a:p>
          <a:p>
            <a:r>
              <a:rPr lang="en-US" sz="2400" smtClean="0"/>
              <a:t>and the total traction duration.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474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24384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6. Start </a:t>
            </a:r>
            <a:r>
              <a:rPr lang="en-US" sz="2800" b="1" dirty="0"/>
              <a:t>the </a:t>
            </a:r>
            <a:r>
              <a:rPr lang="en-US" sz="2800" b="1" dirty="0" smtClean="0"/>
              <a:t>traction.</a:t>
            </a:r>
          </a:p>
          <a:p>
            <a:pPr marL="0" indent="0">
              <a:buNone/>
            </a:pPr>
            <a:r>
              <a:rPr lang="en-US" sz="2800" dirty="0" smtClean="0"/>
              <a:t>     Proper </a:t>
            </a:r>
            <a:r>
              <a:rPr lang="en-US" sz="2800" dirty="0" err="1" smtClean="0"/>
              <a:t>monitering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b="1" dirty="0" smtClean="0"/>
              <a:t>7. Assess the patient's response</a:t>
            </a:r>
          </a:p>
          <a:p>
            <a:pPr marL="0" indent="0">
              <a:buNone/>
            </a:pPr>
            <a:r>
              <a:rPr lang="en-US" sz="2800" b="1" dirty="0" smtClean="0"/>
              <a:t>8.  </a:t>
            </a:r>
            <a:r>
              <a:rPr lang="en-US" sz="2800" b="1" dirty="0"/>
              <a:t>G</a:t>
            </a:r>
            <a:r>
              <a:rPr lang="en-US" sz="2800" b="1" dirty="0" smtClean="0"/>
              <a:t>ive </a:t>
            </a:r>
            <a:r>
              <a:rPr lang="en-US" sz="2800" b="1" dirty="0"/>
              <a:t>the patient a means to call you and to stop </a:t>
            </a:r>
            <a:r>
              <a:rPr lang="en-US" sz="2800" b="1" dirty="0" smtClean="0"/>
              <a:t>the traction</a:t>
            </a:r>
            <a:r>
              <a:rPr lang="en-US" sz="2800" b="1" dirty="0"/>
              <a:t>.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dirty="0" smtClean="0"/>
              <a:t>   in case of any discomfort, pain etc. 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9. </a:t>
            </a:r>
            <a:r>
              <a:rPr lang="en-US" sz="2800" b="1" dirty="0" smtClean="0"/>
              <a:t>Release traction and assess the patient's response</a:t>
            </a:r>
            <a:r>
              <a:rPr lang="en-US" sz="2800" b="1" dirty="0"/>
              <a:t>.</a:t>
            </a:r>
          </a:p>
          <a:p>
            <a:r>
              <a:rPr lang="en-US" sz="2800" dirty="0"/>
              <a:t>When the traction time is completed, lock </a:t>
            </a:r>
            <a:r>
              <a:rPr lang="en-US" sz="2800" dirty="0" smtClean="0"/>
              <a:t>the split sections of </a:t>
            </a:r>
            <a:r>
              <a:rPr lang="en-US" sz="2800" dirty="0"/>
              <a:t>the table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Release the tension on the traction </a:t>
            </a:r>
            <a:r>
              <a:rPr lang="en-US" sz="2800" dirty="0"/>
              <a:t>ropes,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allow the patient to rest briefly</a:t>
            </a:r>
          </a:p>
          <a:p>
            <a:r>
              <a:rPr lang="en-US" sz="2800" dirty="0"/>
              <a:t>before getting up and </a:t>
            </a:r>
            <a:r>
              <a:rPr lang="en-US" sz="2800" dirty="0" smtClean="0"/>
              <a:t>recompressing the </a:t>
            </a:r>
            <a:r>
              <a:rPr lang="en-US" sz="2800" dirty="0"/>
              <a:t>joints.</a:t>
            </a:r>
          </a:p>
          <a:p>
            <a:r>
              <a:rPr lang="en-US" sz="2800" dirty="0"/>
              <a:t>Then </a:t>
            </a:r>
            <a:r>
              <a:rPr lang="en-US" sz="2800" dirty="0" smtClean="0"/>
              <a:t>re examine the patient's signs and symptom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F</a:t>
            </a:r>
            <a:r>
              <a:rPr lang="en-US" sz="2800" dirty="0" smtClean="0"/>
              <a:t>orce </a:t>
            </a:r>
            <a:r>
              <a:rPr lang="en-US" sz="2800" dirty="0"/>
              <a:t>and time well-controlled, readily graded, </a:t>
            </a:r>
            <a:r>
              <a:rPr lang="en-US" sz="2800" dirty="0" smtClean="0"/>
              <a:t>and replicable.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Once applied, does not require the clinician to </a:t>
            </a:r>
            <a:r>
              <a:rPr lang="en-US" sz="2800" dirty="0" smtClean="0"/>
              <a:t>be with </a:t>
            </a:r>
            <a:r>
              <a:rPr lang="en-US" sz="2800" dirty="0"/>
              <a:t>the patient throughout the treatment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Electrical mechanical traction units </a:t>
            </a:r>
            <a:r>
              <a:rPr lang="en-US" sz="2800" dirty="0"/>
              <a:t>allow the </a:t>
            </a:r>
            <a:r>
              <a:rPr lang="en-US" sz="2800" dirty="0" smtClean="0"/>
              <a:t>application of </a:t>
            </a:r>
            <a:r>
              <a:rPr lang="en-US" sz="2800" dirty="0"/>
              <a:t>static or intermittent traction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Static weighted devices such as over-the-door </a:t>
            </a:r>
            <a:r>
              <a:rPr lang="en-US" sz="2800" dirty="0" smtClean="0"/>
              <a:t>cervical traction </a:t>
            </a:r>
            <a:r>
              <a:rPr lang="en-US" sz="2800" dirty="0"/>
              <a:t>are inexpensive and convenient </a:t>
            </a:r>
            <a:r>
              <a:rPr lang="en-US" sz="2800" dirty="0" smtClean="0"/>
              <a:t>for independent use by </a:t>
            </a:r>
            <a:r>
              <a:rPr lang="en-US" sz="2800" dirty="0"/>
              <a:t>the </a:t>
            </a:r>
            <a:r>
              <a:rPr lang="en-US" sz="2800" dirty="0" smtClean="0"/>
              <a:t>patient at </a:t>
            </a:r>
            <a:r>
              <a:rPr lang="en-US" sz="2800" dirty="0"/>
              <a:t>home.</a:t>
            </a:r>
          </a:p>
        </p:txBody>
      </p:sp>
    </p:spTree>
    <p:extLst>
      <p:ext uri="{BB962C8B-B14F-4D97-AF65-F5344CB8AC3E}">
        <p14:creationId xmlns:p14="http://schemas.microsoft.com/office/powerpoint/2010/main" val="216284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DISADVANTAGES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Expensive electric mechanical devices.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 smtClean="0"/>
              <a:t> Time consuming to set up.</a:t>
            </a: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Lack </a:t>
            </a:r>
            <a:r>
              <a:rPr lang="en-US" sz="2800" dirty="0"/>
              <a:t>of patient control or </a:t>
            </a:r>
            <a:r>
              <a:rPr lang="en-US" sz="2800" dirty="0" smtClean="0"/>
              <a:t>participation.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Restriction </a:t>
            </a:r>
            <a:r>
              <a:rPr lang="en-US" sz="2800" dirty="0"/>
              <a:t>by belts or halter poorly tolerated </a:t>
            </a:r>
            <a:r>
              <a:rPr lang="en-US" sz="2800" dirty="0" smtClean="0"/>
              <a:t>by some patients.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Mobilizes </a:t>
            </a:r>
            <a:r>
              <a:rPr lang="en-US" sz="2800" dirty="0"/>
              <a:t>broad regions of the spine rather </a:t>
            </a:r>
            <a:r>
              <a:rPr lang="en-US" sz="2800" dirty="0" smtClean="0"/>
              <a:t>than individual </a:t>
            </a:r>
            <a:r>
              <a:rPr lang="en-US" sz="2800" dirty="0"/>
              <a:t>spinal segments, potentially </a:t>
            </a:r>
            <a:r>
              <a:rPr lang="en-US" sz="2800" dirty="0" smtClean="0"/>
              <a:t>inducing hypermobility </a:t>
            </a:r>
            <a:r>
              <a:rPr lang="en-US" sz="2800" dirty="0"/>
              <a:t>in normal or hypermobile joints.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16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-30480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MECHANICAL CERVICAL TRACTION 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838200"/>
            <a:ext cx="859536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1. Select the appropriate mechanical traction device.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choice depends on the region </a:t>
            </a:r>
            <a:r>
              <a:rPr lang="en-US" sz="2400" dirty="0" smtClean="0"/>
              <a:t>of the body </a:t>
            </a:r>
            <a:r>
              <a:rPr lang="en-US" sz="2400" dirty="0"/>
              <a:t>to be </a:t>
            </a:r>
            <a:r>
              <a:rPr lang="en-US" sz="2400" dirty="0" smtClean="0"/>
              <a:t>treated.</a:t>
            </a:r>
          </a:p>
          <a:p>
            <a:r>
              <a:rPr lang="en-US" sz="2400" dirty="0" smtClean="0"/>
              <a:t>The amount of force to </a:t>
            </a:r>
            <a:r>
              <a:rPr lang="en-US" sz="2400" dirty="0"/>
              <a:t>be applied,</a:t>
            </a:r>
          </a:p>
          <a:p>
            <a:r>
              <a:rPr lang="en-US" sz="2400" dirty="0" smtClean="0"/>
              <a:t>Whether static or intermittent traction is desired  and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setting in which the treatment </a:t>
            </a:r>
            <a:r>
              <a:rPr lang="en-US" sz="2400" dirty="0" smtClean="0"/>
              <a:t>will </a:t>
            </a:r>
            <a:r>
              <a:rPr lang="en-US" sz="2400" dirty="0"/>
              <a:t>be </a:t>
            </a:r>
            <a:r>
              <a:rPr lang="en-US" sz="2400" dirty="0" smtClean="0"/>
              <a:t>applied</a:t>
            </a:r>
          </a:p>
          <a:p>
            <a:pPr marL="0" indent="0">
              <a:buNone/>
            </a:pPr>
            <a:r>
              <a:rPr lang="en-US" sz="2400" b="1" dirty="0" smtClean="0"/>
              <a:t>2. Determine </a:t>
            </a:r>
            <a:r>
              <a:rPr lang="en-US" sz="2400" b="1" dirty="0"/>
              <a:t>optimal patient position</a:t>
            </a:r>
            <a:r>
              <a:rPr lang="en-US" sz="2400" b="1" dirty="0" smtClean="0"/>
              <a:t>.</a:t>
            </a:r>
          </a:p>
          <a:p>
            <a:r>
              <a:rPr lang="en-US" sz="2400" dirty="0"/>
              <a:t>comfortable position that allows muscle </a:t>
            </a:r>
            <a:r>
              <a:rPr lang="en-US" sz="2400" dirty="0" smtClean="0"/>
              <a:t>relaxation</a:t>
            </a:r>
            <a:endParaRPr lang="en-US" sz="2400" dirty="0"/>
          </a:p>
          <a:p>
            <a:r>
              <a:rPr lang="en-US" sz="2400" dirty="0" smtClean="0"/>
              <a:t>Flexed </a:t>
            </a:r>
            <a:r>
              <a:rPr lang="en-US" sz="2400" dirty="0"/>
              <a:t>position </a:t>
            </a:r>
            <a:r>
              <a:rPr lang="en-US" sz="2400" dirty="0" smtClean="0"/>
              <a:t>results in greater separation of</a:t>
            </a:r>
            <a:r>
              <a:rPr lang="en-US" sz="2400" dirty="0"/>
              <a:t> </a:t>
            </a:r>
            <a:r>
              <a:rPr lang="en-US" sz="2400" dirty="0" smtClean="0"/>
              <a:t>posterior structures including </a:t>
            </a:r>
            <a:r>
              <a:rPr lang="en-US" sz="2400" dirty="0"/>
              <a:t>the facet </a:t>
            </a:r>
            <a:r>
              <a:rPr lang="en-US" sz="2400" dirty="0" smtClean="0"/>
              <a:t>joints,</a:t>
            </a:r>
            <a:r>
              <a:rPr lang="pt-BR" sz="2400" dirty="0" smtClean="0"/>
              <a:t>intervertebral </a:t>
            </a:r>
            <a:r>
              <a:rPr lang="pt-BR" sz="2400" dirty="0"/>
              <a:t>foramina, </a:t>
            </a:r>
            <a:endParaRPr lang="pt-BR" sz="2400" dirty="0" smtClean="0"/>
          </a:p>
          <a:p>
            <a:r>
              <a:rPr lang="pt-BR" sz="2400" dirty="0" smtClean="0"/>
              <a:t>Whereas neutral</a:t>
            </a:r>
            <a:r>
              <a:rPr lang="pt-BR" sz="2400" dirty="0"/>
              <a:t> </a:t>
            </a:r>
            <a:r>
              <a:rPr lang="pt-BR" sz="2400" dirty="0" smtClean="0"/>
              <a:t>or </a:t>
            </a:r>
            <a:r>
              <a:rPr lang="en-US" sz="2400" dirty="0" smtClean="0"/>
              <a:t>extended position results in greater separation of</a:t>
            </a:r>
            <a:r>
              <a:rPr lang="en-US" sz="2400" dirty="0"/>
              <a:t> </a:t>
            </a:r>
            <a:r>
              <a:rPr lang="en-US" sz="2400" dirty="0" smtClean="0"/>
              <a:t>anterior structures including the </a:t>
            </a:r>
            <a:r>
              <a:rPr lang="en-US" sz="2400" dirty="0"/>
              <a:t>discs </a:t>
            </a:r>
            <a:r>
              <a:rPr lang="en-US" sz="2400" dirty="0" smtClean="0"/>
              <a:t>paces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most </a:t>
            </a:r>
            <a:r>
              <a:rPr lang="en-US" sz="2400" dirty="0" smtClean="0"/>
              <a:t>cases asymmetrical central force</a:t>
            </a:r>
            <a:r>
              <a:rPr lang="en-US" sz="2400" dirty="0"/>
              <a:t> </a:t>
            </a:r>
            <a:r>
              <a:rPr lang="en-US" sz="2400" dirty="0" smtClean="0"/>
              <a:t>is used</a:t>
            </a:r>
            <a:r>
              <a:rPr lang="en-US" sz="2400" dirty="0"/>
              <a:t>, in which the direction of force is in </a:t>
            </a:r>
            <a:r>
              <a:rPr lang="en-US" sz="2400" dirty="0" smtClean="0"/>
              <a:t>line with the central sagittal axis of </a:t>
            </a:r>
            <a:r>
              <a:rPr lang="en-US" sz="2400" dirty="0"/>
              <a:t>the </a:t>
            </a:r>
            <a:r>
              <a:rPr lang="en-US" sz="2400" dirty="0" smtClean="0"/>
              <a:t>patient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64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76200"/>
            <a:ext cx="8595360" cy="4937760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Traction </a:t>
            </a:r>
            <a:r>
              <a:rPr lang="en-US" sz="2400" dirty="0"/>
              <a:t>to </a:t>
            </a:r>
            <a:r>
              <a:rPr lang="en-US" sz="2400" dirty="0" smtClean="0"/>
              <a:t>the cervical </a:t>
            </a:r>
            <a:r>
              <a:rPr lang="en-US" sz="2400" dirty="0"/>
              <a:t> </a:t>
            </a:r>
            <a:r>
              <a:rPr lang="en-US" sz="2400" dirty="0" smtClean="0"/>
              <a:t>spine may be applied  </a:t>
            </a:r>
            <a:r>
              <a:rPr lang="en-US" sz="2400" dirty="0"/>
              <a:t>in the supine or </a:t>
            </a:r>
            <a:r>
              <a:rPr lang="en-US" sz="2400" dirty="0" smtClean="0"/>
              <a:t>the sitting Position</a:t>
            </a:r>
          </a:p>
          <a:p>
            <a:r>
              <a:rPr lang="en-US" sz="2400" dirty="0" smtClean="0"/>
              <a:t>Certain</a:t>
            </a:r>
            <a:r>
              <a:rPr lang="en-US" sz="2400" dirty="0"/>
              <a:t> </a:t>
            </a:r>
            <a:r>
              <a:rPr lang="en-US" sz="2400" dirty="0" smtClean="0"/>
              <a:t>traction </a:t>
            </a:r>
            <a:r>
              <a:rPr lang="en-US" sz="2400" dirty="0"/>
              <a:t>devices can only be used in one </a:t>
            </a:r>
            <a:r>
              <a:rPr lang="en-US" sz="2400" dirty="0" smtClean="0"/>
              <a:t>of positions</a:t>
            </a:r>
            <a:r>
              <a:rPr lang="en-US" sz="2400" dirty="0"/>
              <a:t>, while others can be used in </a:t>
            </a:r>
            <a:r>
              <a:rPr lang="en-US" sz="2400" dirty="0" smtClean="0"/>
              <a:t>either position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/>
              <a:t>F</a:t>
            </a:r>
            <a:r>
              <a:rPr lang="en-US" sz="2400" dirty="0" smtClean="0"/>
              <a:t>or example</a:t>
            </a:r>
            <a:r>
              <a:rPr lang="en-US" sz="2400" dirty="0"/>
              <a:t>. over-the-door cervical </a:t>
            </a:r>
            <a:r>
              <a:rPr lang="en-US" sz="2400" dirty="0" smtClean="0"/>
              <a:t>traction units </a:t>
            </a:r>
            <a:r>
              <a:rPr lang="en-US" sz="2400" dirty="0"/>
              <a:t>must be applied with the </a:t>
            </a:r>
            <a:r>
              <a:rPr lang="en-US" sz="2400" dirty="0" smtClean="0"/>
              <a:t>patient in sitting</a:t>
            </a:r>
            <a:endParaRPr lang="en-US" sz="2400" dirty="0"/>
          </a:p>
          <a:p>
            <a:r>
              <a:rPr lang="en-US" sz="2400" dirty="0"/>
              <a:t>whereas the Saunders occipital cervical </a:t>
            </a:r>
            <a:r>
              <a:rPr lang="en-US" sz="2400" dirty="0" smtClean="0"/>
              <a:t>traction and halter </a:t>
            </a:r>
            <a:r>
              <a:rPr lang="en-US" sz="2400" dirty="0"/>
              <a:t>can only be used with the patient  </a:t>
            </a:r>
            <a:r>
              <a:rPr lang="en-US" sz="2400" dirty="0" smtClean="0"/>
              <a:t>in supine </a:t>
            </a:r>
            <a:r>
              <a:rPr lang="en-US" sz="2400" dirty="0"/>
              <a:t>position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In supine position the Cervical  </a:t>
            </a:r>
            <a:r>
              <a:rPr lang="en-US" sz="2400" dirty="0"/>
              <a:t>spine </a:t>
            </a:r>
            <a:r>
              <a:rPr lang="en-US" sz="2400" dirty="0" smtClean="0"/>
              <a:t>is supported and </a:t>
            </a:r>
            <a:r>
              <a:rPr lang="en-US" sz="2400" dirty="0"/>
              <a:t>non-weight-bearing, resulting </a:t>
            </a:r>
            <a:r>
              <a:rPr lang="en-US" sz="2400" dirty="0" smtClean="0"/>
              <a:t>in increased patient </a:t>
            </a:r>
            <a:r>
              <a:rPr lang="en-US" sz="2400" dirty="0"/>
              <a:t>comfort and muscle relaxation </a:t>
            </a:r>
            <a:r>
              <a:rPr lang="en-US" sz="2400" dirty="0" smtClean="0"/>
              <a:t>and greater separation </a:t>
            </a:r>
            <a:r>
              <a:rPr lang="en-US" sz="2400" dirty="0"/>
              <a:t>between the </a:t>
            </a:r>
            <a:r>
              <a:rPr lang="en-US" sz="2400" dirty="0" smtClean="0"/>
              <a:t>cervical segments when </a:t>
            </a:r>
            <a:r>
              <a:rPr lang="en-US" sz="2400" dirty="0"/>
              <a:t>the same amount of traction force </a:t>
            </a:r>
            <a:r>
              <a:rPr lang="en-US" sz="2400" dirty="0" smtClean="0"/>
              <a:t>is with </a:t>
            </a:r>
            <a:r>
              <a:rPr lang="en-US" sz="2400" dirty="0"/>
              <a:t>the patient in the sitting </a:t>
            </a:r>
            <a:r>
              <a:rPr lang="en-US" sz="2400" dirty="0" smtClean="0"/>
              <a:t>position.</a:t>
            </a:r>
            <a:r>
              <a:rPr lang="en-US" sz="2400" dirty="0"/>
              <a:t>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3. Apply </a:t>
            </a:r>
            <a:r>
              <a:rPr lang="en-US" sz="2400" b="1" dirty="0"/>
              <a:t>the appropriate belts or halter</a:t>
            </a:r>
            <a:r>
              <a:rPr lang="en-US" sz="2400" b="1" dirty="0" smtClean="0"/>
              <a:t>.</a:t>
            </a:r>
          </a:p>
          <a:p>
            <a:r>
              <a:rPr lang="en-US" sz="2400" dirty="0" smtClean="0"/>
              <a:t>These are soft fabric halter to </a:t>
            </a:r>
            <a:r>
              <a:rPr lang="en-US" sz="2400" dirty="0"/>
              <a:t>maximize patient comfort and </a:t>
            </a:r>
            <a:r>
              <a:rPr lang="en-US" sz="2400" dirty="0" smtClean="0"/>
              <a:t>avoid excessive </a:t>
            </a:r>
            <a:r>
              <a:rPr lang="en-US" sz="2400" dirty="0"/>
              <a:t>pressure on the </a:t>
            </a:r>
            <a:r>
              <a:rPr lang="en-US" sz="2400" dirty="0" smtClean="0"/>
              <a:t>TMJ </a:t>
            </a:r>
            <a:r>
              <a:rPr lang="en-US" sz="2400" dirty="0"/>
              <a:t>during the </a:t>
            </a:r>
            <a:r>
              <a:rPr lang="en-US" sz="2400" dirty="0" smtClean="0"/>
              <a:t>application </a:t>
            </a:r>
            <a:r>
              <a:rPr lang="en-US" sz="2400" dirty="0"/>
              <a:t>of </a:t>
            </a:r>
            <a:r>
              <a:rPr lang="en-US" sz="2400" dirty="0" smtClean="0"/>
              <a:t>cervical traction.</a:t>
            </a:r>
            <a:endParaRPr lang="en-US" sz="2400" b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64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228600"/>
            <a:ext cx="8717280" cy="6400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4. Connect the belts or halter to the traction </a:t>
            </a:r>
            <a:r>
              <a:rPr lang="en-US" b="1" dirty="0" smtClean="0"/>
              <a:t>device</a:t>
            </a:r>
          </a:p>
          <a:p>
            <a:pPr marL="0" indent="0">
              <a:buNone/>
            </a:pPr>
            <a:r>
              <a:rPr lang="en-US" b="1" dirty="0"/>
              <a:t>5. Set the appropriate t</a:t>
            </a:r>
            <a:r>
              <a:rPr lang="en-US" b="1" dirty="0" smtClean="0"/>
              <a:t>raction parameter</a:t>
            </a:r>
          </a:p>
          <a:p>
            <a:pPr marL="0" indent="0">
              <a:buNone/>
            </a:pPr>
            <a:r>
              <a:rPr lang="en-US" b="1" dirty="0"/>
              <a:t>6. Start the traction</a:t>
            </a:r>
            <a:r>
              <a:rPr lang="en-US" b="1" dirty="0" smtClean="0"/>
              <a:t>.</a:t>
            </a:r>
          </a:p>
          <a:p>
            <a:r>
              <a:rPr lang="en-US" dirty="0"/>
              <a:t>The patient should be observed for the first </a:t>
            </a:r>
            <a:r>
              <a:rPr lang="en-US" dirty="0" smtClean="0"/>
              <a:t>few cycles </a:t>
            </a:r>
            <a:r>
              <a:rPr lang="en-US" dirty="0"/>
              <a:t>of cervical traction to ensure that the </a:t>
            </a:r>
            <a:r>
              <a:rPr lang="en-US" dirty="0" smtClean="0"/>
              <a:t>halter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staying in place and exerting force through </a:t>
            </a:r>
            <a:r>
              <a:rPr lang="en-US" dirty="0" smtClean="0"/>
              <a:t>the appropriate </a:t>
            </a:r>
            <a:r>
              <a:rPr lang="en-US" dirty="0"/>
              <a:t>areas and to ensure that the patient </a:t>
            </a:r>
            <a:r>
              <a:rPr lang="en-US" dirty="0" smtClean="0"/>
              <a:t>is comfortable </a:t>
            </a:r>
            <a:r>
              <a:rPr lang="en-US" dirty="0"/>
              <a:t>and not experiencing any </a:t>
            </a:r>
            <a:r>
              <a:rPr lang="en-US" dirty="0" smtClean="0"/>
              <a:t>adverse effects </a:t>
            </a:r>
            <a:r>
              <a:rPr lang="en-US" dirty="0"/>
              <a:t>from the treatment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b="1" dirty="0" smtClean="0"/>
              <a:t>Assess the patient's response.</a:t>
            </a:r>
          </a:p>
          <a:p>
            <a:r>
              <a:rPr lang="en-US" dirty="0"/>
              <a:t>It is </a:t>
            </a:r>
            <a:r>
              <a:rPr lang="en-US" dirty="0" smtClean="0"/>
              <a:t>recommended that </a:t>
            </a:r>
            <a:r>
              <a:rPr lang="en-US" dirty="0"/>
              <a:t>the clinician </a:t>
            </a:r>
            <a:r>
              <a:rPr lang="en-US" dirty="0" smtClean="0"/>
              <a:t>assess the</a:t>
            </a:r>
            <a:r>
              <a:rPr lang="en-US" dirty="0"/>
              <a:t> </a:t>
            </a:r>
            <a:r>
              <a:rPr lang="en-US" dirty="0" smtClean="0"/>
              <a:t>patient's initial response to </a:t>
            </a:r>
            <a:r>
              <a:rPr lang="en-US" dirty="0"/>
              <a:t>the </a:t>
            </a:r>
            <a:r>
              <a:rPr lang="en-US" dirty="0" smtClean="0"/>
              <a:t>application of traction within </a:t>
            </a:r>
            <a:r>
              <a:rPr lang="en-US" dirty="0"/>
              <a:t>the first 5 minutes of treatment so </a:t>
            </a:r>
            <a:r>
              <a:rPr lang="en-US" dirty="0" smtClean="0"/>
              <a:t>that any </a:t>
            </a:r>
            <a:r>
              <a:rPr lang="en-US" dirty="0"/>
              <a:t>adjustments can be made at that time </a:t>
            </a:r>
            <a:r>
              <a:rPr lang="en-US" dirty="0" smtClean="0"/>
              <a:t>if needed</a:t>
            </a:r>
          </a:p>
          <a:p>
            <a:pPr marL="0" indent="0">
              <a:buNone/>
            </a:pPr>
            <a:r>
              <a:rPr lang="en-US" b="1" dirty="0"/>
              <a:t>8. Give the patient a means to call you and to stop </a:t>
            </a:r>
            <a:r>
              <a:rPr lang="en-US" b="1" dirty="0" smtClean="0"/>
              <a:t>the traction.</a:t>
            </a:r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 smtClean="0"/>
              <a:t>Release traction and assess the patient's response</a:t>
            </a:r>
          </a:p>
          <a:p>
            <a:r>
              <a:rPr lang="en-US" dirty="0"/>
              <a:t>When the traction time is completed, lock </a:t>
            </a:r>
            <a:r>
              <a:rPr lang="en-US" dirty="0" smtClean="0"/>
              <a:t>the split </a:t>
            </a:r>
            <a:r>
              <a:rPr lang="en-US" dirty="0"/>
              <a:t>sections of the </a:t>
            </a:r>
            <a:r>
              <a:rPr lang="en-US" dirty="0" smtClean="0"/>
              <a:t>table</a:t>
            </a:r>
            <a:r>
              <a:rPr lang="en-US" dirty="0"/>
              <a:t>, release the tension </a:t>
            </a:r>
            <a:r>
              <a:rPr lang="en-US" dirty="0" smtClean="0"/>
              <a:t>on the </a:t>
            </a:r>
            <a:r>
              <a:rPr lang="en-US" dirty="0"/>
              <a:t>traction ropes, and </a:t>
            </a:r>
            <a:r>
              <a:rPr lang="en-US" dirty="0" smtClean="0"/>
              <a:t>allow </a:t>
            </a:r>
            <a:r>
              <a:rPr lang="en-US" dirty="0"/>
              <a:t>the patient to </a:t>
            </a:r>
            <a:r>
              <a:rPr lang="en-US" dirty="0" smtClean="0"/>
              <a:t>rest briefly </a:t>
            </a:r>
            <a:r>
              <a:rPr lang="en-US" dirty="0"/>
              <a:t>before getting up and </a:t>
            </a:r>
            <a:r>
              <a:rPr lang="en-US" dirty="0" smtClean="0"/>
              <a:t>recompressing the joints</a:t>
            </a:r>
            <a:r>
              <a:rPr lang="en-US" dirty="0"/>
              <a:t>. Then reexamine the patient's </a:t>
            </a:r>
            <a:r>
              <a:rPr lang="en-US" dirty="0" smtClean="0"/>
              <a:t>signs and symptoms.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33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Joint distraction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Joint </a:t>
            </a:r>
            <a:r>
              <a:rPr lang="en-US" dirty="0"/>
              <a:t>distraction is defined </a:t>
            </a:r>
            <a:r>
              <a:rPr lang="en-US" dirty="0" smtClean="0"/>
              <a:t>as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b="1" dirty="0" smtClean="0"/>
              <a:t>“The </a:t>
            </a:r>
            <a:r>
              <a:rPr lang="en-US" b="1" dirty="0"/>
              <a:t>separation </a:t>
            </a:r>
            <a:r>
              <a:rPr lang="en-US" b="1" dirty="0" smtClean="0"/>
              <a:t>of two articular </a:t>
            </a:r>
            <a:r>
              <a:rPr lang="en-US" b="1" dirty="0"/>
              <a:t>surfaces perpendicular to the plane </a:t>
            </a:r>
            <a:r>
              <a:rPr lang="en-US" b="1" dirty="0" smtClean="0"/>
              <a:t>of articulation.”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/>
              <a:t>Distraction of the </a:t>
            </a:r>
            <a:r>
              <a:rPr lang="en-US" dirty="0" smtClean="0"/>
              <a:t>spinal </a:t>
            </a:r>
            <a:r>
              <a:rPr lang="en-US" dirty="0" err="1" smtClean="0"/>
              <a:t>apophyseal</a:t>
            </a:r>
            <a:r>
              <a:rPr lang="en-US" dirty="0" smtClean="0"/>
              <a:t> joints </a:t>
            </a:r>
            <a:r>
              <a:rPr lang="en-US" dirty="0"/>
              <a:t>may prove beneficial for the patient </a:t>
            </a:r>
            <a:r>
              <a:rPr lang="en-US" dirty="0" smtClean="0"/>
              <a:t>who has signs </a:t>
            </a:r>
            <a:r>
              <a:rPr lang="en-US" dirty="0"/>
              <a:t>and symptoms related to loading of these </a:t>
            </a:r>
            <a:r>
              <a:rPr lang="en-US" dirty="0" smtClean="0"/>
              <a:t>joint</a:t>
            </a:r>
            <a:r>
              <a:rPr lang="en-US" dirty="0"/>
              <a:t> </a:t>
            </a:r>
            <a:r>
              <a:rPr lang="en-US" dirty="0" smtClean="0"/>
              <a:t> compression </a:t>
            </a:r>
            <a:r>
              <a:rPr lang="en-US" dirty="0"/>
              <a:t>of the spinal nerve roots </a:t>
            </a:r>
            <a:r>
              <a:rPr lang="en-US" dirty="0" smtClean="0"/>
              <a:t>as they</a:t>
            </a:r>
            <a:r>
              <a:rPr lang="en-US" dirty="0"/>
              <a:t> </a:t>
            </a:r>
            <a:r>
              <a:rPr lang="en-US" dirty="0" smtClean="0"/>
              <a:t>pass </a:t>
            </a:r>
            <a:r>
              <a:rPr lang="en-US" dirty="0"/>
              <a:t>through the intervertebral foramina.</a:t>
            </a:r>
          </a:p>
          <a:p>
            <a:r>
              <a:rPr lang="en-US" dirty="0" smtClean="0"/>
              <a:t>Joint distraction reduces compression on </a:t>
            </a:r>
            <a:r>
              <a:rPr lang="en-US" dirty="0"/>
              <a:t>the </a:t>
            </a:r>
            <a:r>
              <a:rPr lang="en-US" dirty="0" smtClean="0"/>
              <a:t>joint surfaces.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idens </a:t>
            </a:r>
            <a:r>
              <a:rPr lang="en-US" dirty="0"/>
              <a:t>the intervertebral </a:t>
            </a:r>
            <a:r>
              <a:rPr lang="en-US" dirty="0" smtClean="0"/>
              <a:t>foramina.</a:t>
            </a:r>
            <a:endParaRPr lang="en-US" dirty="0"/>
          </a:p>
          <a:p>
            <a:r>
              <a:rPr lang="en-US" dirty="0" smtClean="0"/>
              <a:t>Potentially reducing pressure on articular surfaces, intra articular structures or </a:t>
            </a:r>
            <a:r>
              <a:rPr lang="en-US" dirty="0"/>
              <a:t>the spinal </a:t>
            </a:r>
            <a:r>
              <a:rPr lang="en-US" dirty="0" smtClean="0"/>
              <a:t>nerve roots.</a:t>
            </a:r>
          </a:p>
          <a:p>
            <a:r>
              <a:rPr lang="en-US" dirty="0" smtClean="0"/>
              <a:t>Thus</a:t>
            </a:r>
            <a:r>
              <a:rPr lang="en-US" dirty="0"/>
              <a:t> </a:t>
            </a:r>
            <a:r>
              <a:rPr lang="en-US" dirty="0" smtClean="0"/>
              <a:t>joint distraction </a:t>
            </a:r>
            <a:r>
              <a:rPr lang="en-US" dirty="0"/>
              <a:t>may reduce pain </a:t>
            </a:r>
            <a:r>
              <a:rPr lang="en-US" dirty="0" smtClean="0"/>
              <a:t>originating from joint </a:t>
            </a:r>
            <a:r>
              <a:rPr lang="en-US" dirty="0"/>
              <a:t>injury or inflammation or from </a:t>
            </a:r>
            <a:r>
              <a:rPr lang="en-US" dirty="0" smtClean="0"/>
              <a:t>nerve root compression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8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Mohsana\Downloads\traction-cropped-and-fixed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481" y="1298575"/>
            <a:ext cx="689903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ohsana\Downloads\mechanical-tractio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Mohsana\Downloads\img1576345ad17280eef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59436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3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Force and time well controlled, </a:t>
            </a:r>
            <a:r>
              <a:rPr lang="en-US" sz="2800" dirty="0" smtClean="0"/>
              <a:t>readily graded, replicable.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Once </a:t>
            </a:r>
            <a:r>
              <a:rPr lang="en-US" sz="2800" dirty="0"/>
              <a:t>applied, does not require the clinician </a:t>
            </a:r>
            <a:r>
              <a:rPr lang="en-US" sz="2800" dirty="0" smtClean="0"/>
              <a:t>to with </a:t>
            </a:r>
            <a:r>
              <a:rPr lang="en-US" sz="2800" dirty="0"/>
              <a:t>the patient throughout the </a:t>
            </a:r>
            <a:r>
              <a:rPr lang="en-US" sz="2800" dirty="0" smtClean="0"/>
              <a:t>treatment.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Electrical mechanical traction units allow </a:t>
            </a:r>
            <a:r>
              <a:rPr lang="en-US" sz="2800" dirty="0" smtClean="0"/>
              <a:t>the application </a:t>
            </a:r>
            <a:r>
              <a:rPr lang="en-US" sz="2800" dirty="0"/>
              <a:t>of </a:t>
            </a:r>
            <a:r>
              <a:rPr lang="en-US" sz="2800" dirty="0" smtClean="0"/>
              <a:t>static </a:t>
            </a:r>
            <a:r>
              <a:rPr lang="en-US" sz="2800" dirty="0"/>
              <a:t>or </a:t>
            </a:r>
            <a:r>
              <a:rPr lang="en-US" sz="2800" dirty="0" smtClean="0"/>
              <a:t>intermittent </a:t>
            </a:r>
            <a:r>
              <a:rPr lang="en-US" sz="2800" dirty="0"/>
              <a:t>traction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Static weighted devices such as </a:t>
            </a:r>
            <a:r>
              <a:rPr lang="en-US" sz="2800" dirty="0" smtClean="0"/>
              <a:t>over-the-door cervical </a:t>
            </a:r>
            <a:r>
              <a:rPr lang="en-US" sz="2800" dirty="0"/>
              <a:t>traction are inexpensive and </a:t>
            </a:r>
            <a:r>
              <a:rPr lang="en-US" sz="2800" dirty="0" smtClean="0"/>
              <a:t>convenient independent use by the patient at </a:t>
            </a:r>
            <a:r>
              <a:rPr lang="en-US" sz="2800" dirty="0"/>
              <a:t>home.</a:t>
            </a:r>
          </a:p>
        </p:txBody>
      </p:sp>
    </p:spTree>
    <p:extLst>
      <p:ext uri="{BB962C8B-B14F-4D97-AF65-F5344CB8AC3E}">
        <p14:creationId xmlns:p14="http://schemas.microsoft.com/office/powerpoint/2010/main" val="40991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DISADVANTAGES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Expensive electric mechanical devices.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Time-consuming to set up.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Lack </a:t>
            </a:r>
            <a:r>
              <a:rPr lang="en-US" sz="2800" dirty="0"/>
              <a:t>of patient control or participation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Restriction </a:t>
            </a:r>
            <a:r>
              <a:rPr lang="en-US" sz="2800" dirty="0"/>
              <a:t>by belts or halter poorly </a:t>
            </a:r>
            <a:r>
              <a:rPr lang="en-US" sz="2800" dirty="0" smtClean="0"/>
              <a:t>tolerated by some </a:t>
            </a:r>
            <a:r>
              <a:rPr lang="en-US" sz="2800" dirty="0"/>
              <a:t>patients</a:t>
            </a:r>
            <a:r>
              <a:rPr lang="en-US" sz="2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 </a:t>
            </a:r>
            <a:r>
              <a:rPr lang="en-US" sz="2800" dirty="0"/>
              <a:t>Mobilizes broad regions of the spine </a:t>
            </a:r>
            <a:r>
              <a:rPr lang="en-US" sz="2800" dirty="0" smtClean="0"/>
              <a:t>rather individual </a:t>
            </a:r>
            <a:r>
              <a:rPr lang="en-US" sz="2800" dirty="0"/>
              <a:t>spinal segments, </a:t>
            </a:r>
            <a:r>
              <a:rPr lang="en-US" sz="2800" dirty="0" smtClean="0"/>
              <a:t>potentially hyper hypermobility in normal or hypermobile joints.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372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Recommended Parameters for the Application of </a:t>
            </a:r>
            <a:r>
              <a:rPr lang="en-US" b="1" dirty="0"/>
              <a:t>S</a:t>
            </a:r>
            <a:r>
              <a:rPr lang="en-US" b="1" dirty="0" smtClean="0"/>
              <a:t>pinal Traction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4848931"/>
              </p:ext>
            </p:extLst>
          </p:nvPr>
        </p:nvGraphicFramePr>
        <p:xfrm>
          <a:off x="274638" y="1298575"/>
          <a:ext cx="859472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Area of Spine and Goal of Treatment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Force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Hold /Relax Times</a:t>
                      </a:r>
                    </a:p>
                    <a:p>
                      <a:r>
                        <a:rPr lang="en-US" sz="2000" dirty="0" smtClean="0"/>
                        <a:t>(seconds)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Traction Time</a:t>
                      </a:r>
                    </a:p>
                    <a:p>
                      <a:r>
                        <a:rPr lang="en-US" sz="2000" dirty="0" smtClean="0"/>
                        <a:t>(minutes)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Lumber</a:t>
                      </a:r>
                      <a:r>
                        <a:rPr lang="en-US" sz="2000" b="1" baseline="0" dirty="0" smtClean="0"/>
                        <a:t>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Initial</a:t>
                      </a:r>
                      <a:r>
                        <a:rPr lang="en-US" sz="2000" b="1" baseline="0" dirty="0" smtClean="0"/>
                        <a:t> / Acute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13- 20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Static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5-10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Joint Distraction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22.5 Kg; 50% of body weight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15/15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Muscle Spasm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25% of body Weight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5/5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Disc Problem</a:t>
                      </a:r>
                      <a:r>
                        <a:rPr lang="en-US" sz="2000" b="1" baseline="0" dirty="0" smtClean="0"/>
                        <a:t> or Stretch Soft Tissues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25% of body Weight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60/20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3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Cont</a:t>
            </a:r>
            <a:r>
              <a:rPr lang="en-US" b="1" dirty="0" smtClean="0"/>
              <a:t>………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3692192"/>
              </p:ext>
            </p:extLst>
          </p:nvPr>
        </p:nvGraphicFramePr>
        <p:xfrm>
          <a:off x="274638" y="1298575"/>
          <a:ext cx="8594724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681"/>
                <a:gridCol w="2148681"/>
                <a:gridCol w="2148681"/>
                <a:gridCol w="2148681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Area of Spine and Goal of Treatment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Hold /Relax Times</a:t>
                      </a:r>
                    </a:p>
                    <a:p>
                      <a:r>
                        <a:rPr lang="en-US" sz="2000" dirty="0" smtClean="0"/>
                        <a:t>(seconds)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Traction Time</a:t>
                      </a:r>
                    </a:p>
                    <a:p>
                      <a:r>
                        <a:rPr lang="en-US" sz="2000" dirty="0" smtClean="0"/>
                        <a:t>(minutes) 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Cervical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Initial</a:t>
                      </a:r>
                      <a:r>
                        <a:rPr lang="en-US" sz="2000" b="1" baseline="0" dirty="0" smtClean="0"/>
                        <a:t> / Acute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3-4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Static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5-10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Joint Distraction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9-13 Kg; 7% of Body</a:t>
                      </a:r>
                      <a:r>
                        <a:rPr lang="en-US" sz="2000" b="1" baseline="0" dirty="0" smtClean="0"/>
                        <a:t> weight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15/15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 Muscle Spasm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5-7</a:t>
                      </a:r>
                      <a:r>
                        <a:rPr lang="en-US" sz="2000" b="1" baseline="0" dirty="0" smtClean="0"/>
                        <a:t> 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5/5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Disc Problem</a:t>
                      </a:r>
                      <a:r>
                        <a:rPr lang="en-US" sz="2000" b="1" baseline="0" dirty="0" smtClean="0"/>
                        <a:t> or Stretch Soft Tissues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5-7Kg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60/20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20-30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Mohsana\Downloads\thanks images\pic34.gif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3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533400"/>
            <a:ext cx="9144000" cy="67056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application of </a:t>
            </a:r>
            <a:r>
              <a:rPr lang="en-US" dirty="0" smtClean="0"/>
              <a:t>a traction </a:t>
            </a:r>
            <a:r>
              <a:rPr lang="en-US" dirty="0"/>
              <a:t>force to the spine can cause </a:t>
            </a:r>
            <a:r>
              <a:rPr lang="en-US" dirty="0" smtClean="0"/>
              <a:t>distraction of spinal </a:t>
            </a:r>
            <a:r>
              <a:rPr lang="en-US" dirty="0" err="1" smtClean="0"/>
              <a:t>apophyseal</a:t>
            </a:r>
            <a:r>
              <a:rPr lang="en-US" dirty="0" smtClean="0"/>
              <a:t> joints. </a:t>
            </a:r>
          </a:p>
          <a:p>
            <a:pPr marL="342900" indent="-342900"/>
            <a:r>
              <a:rPr lang="en-US" dirty="0" smtClean="0"/>
              <a:t>For distraction to occur, the force </a:t>
            </a:r>
            <a:r>
              <a:rPr lang="en-US" dirty="0"/>
              <a:t>applied must be great enough to </a:t>
            </a:r>
            <a:r>
              <a:rPr lang="en-US" dirty="0" smtClean="0"/>
              <a:t>cause sufficient elongation of </a:t>
            </a:r>
            <a:r>
              <a:rPr lang="en-US" dirty="0"/>
              <a:t>the soft </a:t>
            </a:r>
            <a:r>
              <a:rPr lang="en-US" dirty="0" smtClean="0"/>
              <a:t>tissues surrounding the joint to allow </a:t>
            </a:r>
            <a:r>
              <a:rPr lang="en-US" dirty="0"/>
              <a:t>the </a:t>
            </a:r>
            <a:r>
              <a:rPr lang="en-US" dirty="0" smtClean="0"/>
              <a:t>joint surfaces to separate. </a:t>
            </a:r>
          </a:p>
          <a:p>
            <a:pPr marL="342900" indent="-342900"/>
            <a:r>
              <a:rPr lang="en-US" dirty="0" smtClean="0"/>
              <a:t>Smaller</a:t>
            </a:r>
            <a:r>
              <a:rPr lang="en-US" dirty="0"/>
              <a:t> </a:t>
            </a:r>
            <a:r>
              <a:rPr lang="en-US" dirty="0" smtClean="0"/>
              <a:t>amount of </a:t>
            </a:r>
            <a:r>
              <a:rPr lang="en-US" dirty="0"/>
              <a:t>force will </a:t>
            </a:r>
            <a:r>
              <a:rPr lang="en-US" dirty="0" smtClean="0"/>
              <a:t>increase the tension on, elongate</a:t>
            </a:r>
            <a:r>
              <a:rPr lang="en-US" dirty="0"/>
              <a:t> </a:t>
            </a:r>
            <a:r>
              <a:rPr lang="en-US" dirty="0" smtClean="0"/>
              <a:t>soft tissues of the spine with out separating the</a:t>
            </a:r>
            <a:r>
              <a:rPr lang="en-US" dirty="0"/>
              <a:t> </a:t>
            </a:r>
            <a:r>
              <a:rPr lang="en-US" dirty="0" smtClean="0"/>
              <a:t>joint surfaces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/>
            <a:r>
              <a:rPr lang="en-US" dirty="0" smtClean="0"/>
              <a:t>For </a:t>
            </a:r>
            <a:r>
              <a:rPr lang="en-US" dirty="0"/>
              <a:t>example. a force equal to </a:t>
            </a:r>
            <a:r>
              <a:rPr lang="en-US" dirty="0" smtClean="0"/>
              <a:t>25% of patient's bodyweight has </a:t>
            </a:r>
            <a:r>
              <a:rPr lang="en-US" dirty="0"/>
              <a:t>been shown to </a:t>
            </a:r>
            <a:r>
              <a:rPr lang="en-US" dirty="0" smtClean="0"/>
              <a:t>be sufficient to increase the </a:t>
            </a:r>
            <a:r>
              <a:rPr lang="en-US" dirty="0"/>
              <a:t>length of the lumbar </a:t>
            </a:r>
            <a:r>
              <a:rPr lang="en-US" dirty="0" smtClean="0"/>
              <a:t>spine.</a:t>
            </a:r>
          </a:p>
          <a:p>
            <a:pPr marL="342900" indent="-342900"/>
            <a:r>
              <a:rPr lang="en-US" dirty="0" smtClean="0"/>
              <a:t>However force </a:t>
            </a:r>
            <a:r>
              <a:rPr lang="en-US" dirty="0"/>
              <a:t>equal to 50% of the patient's </a:t>
            </a:r>
            <a:r>
              <a:rPr lang="en-US" dirty="0" smtClean="0"/>
              <a:t>body weight has been </a:t>
            </a:r>
            <a:r>
              <a:rPr lang="en-US" dirty="0"/>
              <a:t>found to be necessary to distract </a:t>
            </a:r>
            <a:r>
              <a:rPr lang="en-US" dirty="0" smtClean="0"/>
              <a:t>the  LUMBER </a:t>
            </a:r>
            <a:r>
              <a:rPr lang="en-US" dirty="0" err="1" smtClean="0"/>
              <a:t>zygapophyseal</a:t>
            </a:r>
            <a:r>
              <a:rPr lang="en-US" dirty="0" smtClean="0"/>
              <a:t> joints.</a:t>
            </a:r>
          </a:p>
          <a:p>
            <a:pPr marL="342900" indent="-342900"/>
            <a:r>
              <a:rPr lang="en-US" dirty="0" smtClean="0"/>
              <a:t>T </a:t>
            </a:r>
            <a:r>
              <a:rPr lang="en-US" dirty="0"/>
              <a:t>he amount </a:t>
            </a:r>
            <a:r>
              <a:rPr lang="en-US" dirty="0" smtClean="0"/>
              <a:t>of required </a:t>
            </a:r>
            <a:r>
              <a:rPr lang="en-US" dirty="0"/>
              <a:t>to distract the spinal joints also </a:t>
            </a:r>
            <a:r>
              <a:rPr lang="en-US" dirty="0" smtClean="0"/>
              <a:t>varies with</a:t>
            </a:r>
            <a:r>
              <a:rPr lang="en-US" dirty="0"/>
              <a:t> </a:t>
            </a:r>
            <a:r>
              <a:rPr lang="en-US" dirty="0" smtClean="0"/>
              <a:t>the </a:t>
            </a:r>
            <a:r>
              <a:rPr lang="en-US" dirty="0"/>
              <a:t>location and health of the joints</a:t>
            </a:r>
            <a:r>
              <a:rPr lang="en-US" dirty="0" smtClean="0"/>
              <a:t>.</a:t>
            </a:r>
          </a:p>
          <a:p>
            <a:pPr marL="342900" indent="-342900"/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general, larger </a:t>
            </a:r>
            <a:r>
              <a:rPr lang="en-US" dirty="0"/>
              <a:t>lumbar joints. which have more </a:t>
            </a:r>
            <a:r>
              <a:rPr lang="en-US" dirty="0" smtClean="0"/>
              <a:t>and tougher surrounding </a:t>
            </a:r>
            <a:r>
              <a:rPr lang="en-US" dirty="0"/>
              <a:t>soft tissues, require more </a:t>
            </a:r>
            <a:r>
              <a:rPr lang="en-US" dirty="0" smtClean="0"/>
              <a:t>force to achieve </a:t>
            </a:r>
            <a:r>
              <a:rPr lang="en-US" dirty="0"/>
              <a:t>joint distraction than do the smaller </a:t>
            </a:r>
            <a:r>
              <a:rPr lang="en-US" dirty="0" smtClean="0"/>
              <a:t>cervical</a:t>
            </a:r>
            <a:r>
              <a:rPr lang="en-US" dirty="0"/>
              <a:t> j</a:t>
            </a:r>
            <a:r>
              <a:rPr lang="en-US" dirty="0" smtClean="0"/>
              <a:t>oints.</a:t>
            </a:r>
          </a:p>
          <a:p>
            <a:pPr marL="342900" indent="-342900"/>
            <a:r>
              <a:rPr lang="en-US" dirty="0"/>
              <a:t>I</a:t>
            </a:r>
            <a:r>
              <a:rPr lang="en-US" dirty="0" smtClean="0"/>
              <a:t>n contrast to lumber </a:t>
            </a:r>
            <a:r>
              <a:rPr lang="en-US" dirty="0" err="1" smtClean="0"/>
              <a:t>spine,a</a:t>
            </a:r>
            <a:r>
              <a:rPr lang="en-US" dirty="0" smtClean="0"/>
              <a:t> force equal to approximately 7% of </a:t>
            </a:r>
            <a:r>
              <a:rPr lang="en-US" dirty="0"/>
              <a:t>total body </a:t>
            </a:r>
            <a:r>
              <a:rPr lang="en-US" dirty="0" smtClean="0"/>
              <a:t>weight has been </a:t>
            </a:r>
            <a:r>
              <a:rPr lang="en-US" dirty="0"/>
              <a:t>reported to be sufficient to distract </a:t>
            </a:r>
            <a:r>
              <a:rPr lang="en-US" dirty="0" smtClean="0"/>
              <a:t>the cervical vertebrae.</a:t>
            </a:r>
          </a:p>
          <a:p>
            <a:pPr marL="342900" indent="-342900"/>
            <a:r>
              <a:rPr lang="en-US" dirty="0" smtClean="0"/>
              <a:t>Same magnitude of force produces greater vertebral separation in </a:t>
            </a:r>
            <a:r>
              <a:rPr lang="en-US" dirty="0"/>
              <a:t>healthy spines than in spines with signs of </a:t>
            </a:r>
            <a:r>
              <a:rPr lang="en-US" dirty="0" smtClean="0"/>
              <a:t>disc degeneration.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REDUCTION OF DISC PROTRUSION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According </a:t>
            </a:r>
            <a:r>
              <a:rPr lang="en-US" sz="2800" dirty="0"/>
              <a:t>to </a:t>
            </a:r>
            <a:r>
              <a:rPr lang="en-US" sz="2800" dirty="0" err="1"/>
              <a:t>Cyriax</a:t>
            </a:r>
            <a:r>
              <a:rPr lang="en-US" sz="2800" dirty="0" smtClean="0"/>
              <a:t>,</a:t>
            </a:r>
          </a:p>
          <a:p>
            <a:r>
              <a:rPr lang="en-US" sz="2800" dirty="0" smtClean="0"/>
              <a:t> “Traction </a:t>
            </a:r>
            <a:r>
              <a:rPr lang="en-US" sz="2800" dirty="0"/>
              <a:t>is the </a:t>
            </a:r>
            <a:r>
              <a:rPr lang="en-US" sz="2800" dirty="0" smtClean="0"/>
              <a:t>treatment of choice </a:t>
            </a:r>
            <a:r>
              <a:rPr lang="en-US" sz="2800" dirty="0"/>
              <a:t>for small </a:t>
            </a:r>
            <a:r>
              <a:rPr lang="en-US" sz="2800" dirty="0" smtClean="0"/>
              <a:t>nuclear protrusions.”</a:t>
            </a:r>
          </a:p>
          <a:p>
            <a:r>
              <a:rPr lang="en-US" sz="2800" dirty="0" smtClean="0"/>
              <a:t>The proposed mechanisms for disc realignment include clicking back of </a:t>
            </a:r>
            <a:r>
              <a:rPr lang="en-US" sz="2800" dirty="0"/>
              <a:t>a </a:t>
            </a:r>
            <a:r>
              <a:rPr lang="en-US" sz="2800" dirty="0" smtClean="0"/>
              <a:t>disc fragment, suction due </a:t>
            </a:r>
            <a:r>
              <a:rPr lang="en-US" sz="2800" dirty="0"/>
              <a:t>to </a:t>
            </a:r>
            <a:r>
              <a:rPr lang="en-US" sz="2800" dirty="0" smtClean="0"/>
              <a:t>decrease intra </a:t>
            </a:r>
            <a:r>
              <a:rPr lang="en-US" sz="2800" dirty="0" err="1" smtClean="0"/>
              <a:t>discal</a:t>
            </a:r>
            <a:r>
              <a:rPr lang="en-US" sz="2800" dirty="0" smtClean="0"/>
              <a:t> pressure pulling displaced parts of the disc back toward</a:t>
            </a:r>
            <a:r>
              <a:rPr lang="en-US" sz="2800" dirty="0"/>
              <a:t> </a:t>
            </a:r>
            <a:r>
              <a:rPr lang="en-US" sz="2800" dirty="0" smtClean="0"/>
              <a:t>the center </a:t>
            </a:r>
            <a:r>
              <a:rPr lang="en-US" sz="2800" dirty="0"/>
              <a:t>or tensing of the </a:t>
            </a:r>
            <a:r>
              <a:rPr lang="en-US" sz="2800" dirty="0" smtClean="0"/>
              <a:t>posterior </a:t>
            </a:r>
            <a:r>
              <a:rPr lang="en-US" sz="2800" dirty="0"/>
              <a:t>longitudinal </a:t>
            </a:r>
            <a:r>
              <a:rPr lang="en-US" sz="2800" dirty="0" smtClean="0"/>
              <a:t>ligament </a:t>
            </a:r>
            <a:r>
              <a:rPr lang="en-US" sz="2800" dirty="0"/>
              <a:t>at the posterior aspect of the disc, thereby </a:t>
            </a:r>
            <a:r>
              <a:rPr lang="en-US" sz="2800" dirty="0" smtClean="0"/>
              <a:t>pushing</a:t>
            </a:r>
            <a:r>
              <a:rPr lang="en-US" sz="2800" dirty="0"/>
              <a:t> </a:t>
            </a:r>
            <a:r>
              <a:rPr lang="en-US" sz="2800" dirty="0" smtClean="0"/>
              <a:t>any posteriorly displaced </a:t>
            </a:r>
            <a:r>
              <a:rPr lang="en-US" sz="2800" dirty="0" err="1" smtClean="0"/>
              <a:t>discal</a:t>
            </a:r>
            <a:r>
              <a:rPr lang="en-US" sz="2800" dirty="0" smtClean="0"/>
              <a:t> material anteriorly</a:t>
            </a:r>
            <a:r>
              <a:rPr lang="en-US" sz="2800" dirty="0"/>
              <a:t> </a:t>
            </a:r>
            <a:r>
              <a:rPr lang="en-US" sz="2800" dirty="0" smtClean="0"/>
              <a:t>toward its original position.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72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396240"/>
            <a:ext cx="9067800" cy="5166360"/>
          </a:xfrm>
        </p:spPr>
        <p:txBody>
          <a:bodyPr>
            <a:noAutofit/>
          </a:bodyPr>
          <a:lstStyle/>
          <a:p>
            <a:r>
              <a:rPr lang="en-US" sz="2800" dirty="0" smtClean="0"/>
              <a:t>Studies using </a:t>
            </a:r>
            <a:r>
              <a:rPr lang="en-US" sz="2800" dirty="0"/>
              <a:t>a </a:t>
            </a:r>
            <a:r>
              <a:rPr lang="en-US" sz="2800" dirty="0" smtClean="0"/>
              <a:t>variety of diagnostic imaging techniques, including discography, </a:t>
            </a:r>
            <a:r>
              <a:rPr lang="en-US" sz="2800" dirty="0" err="1" smtClean="0"/>
              <a:t>epidurography</a:t>
            </a:r>
            <a:r>
              <a:rPr lang="en-US" sz="2800" dirty="0" smtClean="0"/>
              <a:t>, and (CT</a:t>
            </a:r>
            <a:r>
              <a:rPr lang="en-US" sz="2800" dirty="0"/>
              <a:t>), </a:t>
            </a:r>
            <a:r>
              <a:rPr lang="en-US" sz="2800" dirty="0" smtClean="0"/>
              <a:t>have demonstrated that </a:t>
            </a:r>
            <a:r>
              <a:rPr lang="en-US" sz="2800" dirty="0"/>
              <a:t>lumbar traction</a:t>
            </a:r>
            <a:r>
              <a:rPr lang="en-US" sz="2800" dirty="0" smtClean="0"/>
              <a:t>, using a force of 27</a:t>
            </a:r>
            <a:r>
              <a:rPr lang="en-US" sz="2800" dirty="0"/>
              <a:t> </a:t>
            </a:r>
            <a:r>
              <a:rPr lang="en-US" sz="2800" dirty="0" smtClean="0"/>
              <a:t>to</a:t>
            </a:r>
            <a:r>
              <a:rPr lang="pt-BR" sz="2800" dirty="0" smtClean="0"/>
              <a:t>55 </a:t>
            </a:r>
            <a:r>
              <a:rPr lang="pt-BR" sz="2800" dirty="0"/>
              <a:t>kg (</a:t>
            </a:r>
            <a:r>
              <a:rPr lang="pt-BR" sz="2800" dirty="0" smtClean="0"/>
              <a:t>60 to 120lb) can reduce a disc prolapse cause r</a:t>
            </a:r>
            <a:r>
              <a:rPr lang="en-US" sz="2800" dirty="0" err="1" smtClean="0"/>
              <a:t>etraction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herniated </a:t>
            </a:r>
            <a:r>
              <a:rPr lang="en-US" sz="2800" dirty="0" err="1"/>
              <a:t>discal</a:t>
            </a:r>
            <a:r>
              <a:rPr lang="en-US" sz="2800" dirty="0"/>
              <a:t> material, and result </a:t>
            </a:r>
            <a:r>
              <a:rPr lang="en-US" sz="2800" dirty="0" smtClean="0"/>
              <a:t>in clinical </a:t>
            </a:r>
            <a:r>
              <a:rPr lang="en-US" sz="2800" dirty="0"/>
              <a:t>improvement in those patients in whom </a:t>
            </a:r>
            <a:r>
              <a:rPr lang="en-US" sz="2800" dirty="0" smtClean="0"/>
              <a:t>the </a:t>
            </a:r>
            <a:r>
              <a:rPr lang="en-US" sz="2800" dirty="0" err="1" smtClean="0"/>
              <a:t>discal</a:t>
            </a:r>
            <a:r>
              <a:rPr lang="en-US" sz="2800" dirty="0" smtClean="0"/>
              <a:t> defects are reduced.</a:t>
            </a:r>
          </a:p>
          <a:p>
            <a:r>
              <a:rPr lang="en-US" sz="2800" dirty="0"/>
              <a:t>These </a:t>
            </a:r>
            <a:r>
              <a:rPr lang="en-US" sz="2800" dirty="0" smtClean="0"/>
              <a:t>symptomatic improvements </a:t>
            </a:r>
            <a:r>
              <a:rPr lang="en-US" sz="2800" dirty="0"/>
              <a:t>may be the result of </a:t>
            </a:r>
            <a:r>
              <a:rPr lang="en-US" sz="2800" dirty="0" smtClean="0"/>
              <a:t>reducing the </a:t>
            </a:r>
            <a:r>
              <a:rPr lang="en-US" sz="2800" dirty="0" err="1"/>
              <a:t>discal</a:t>
            </a:r>
            <a:r>
              <a:rPr lang="en-US" sz="2800" dirty="0"/>
              <a:t> protrusion or may be due to </a:t>
            </a:r>
            <a:r>
              <a:rPr lang="en-US" sz="2800" dirty="0" err="1" smtClean="0"/>
              <a:t>concurent</a:t>
            </a:r>
            <a:r>
              <a:rPr lang="en-US" sz="2800" dirty="0"/>
              <a:t> </a:t>
            </a:r>
            <a:r>
              <a:rPr lang="en-US" sz="2800" dirty="0" smtClean="0"/>
              <a:t>changes </a:t>
            </a:r>
            <a:r>
              <a:rPr lang="en-US" sz="2800" dirty="0"/>
              <a:t>in other associated structures, such </a:t>
            </a:r>
            <a:r>
              <a:rPr lang="en-US" sz="2800" dirty="0" smtClean="0"/>
              <a:t>as;</a:t>
            </a:r>
            <a:endParaRPr lang="en-US" sz="2800" dirty="0"/>
          </a:p>
          <a:p>
            <a:r>
              <a:rPr lang="en-US" sz="2800" dirty="0" smtClean="0"/>
              <a:t>Increased size </a:t>
            </a:r>
            <a:r>
              <a:rPr lang="en-US" sz="2800" dirty="0"/>
              <a:t>of the </a:t>
            </a:r>
            <a:r>
              <a:rPr lang="en-US" sz="2800" dirty="0" smtClean="0"/>
              <a:t>neural foramina, </a:t>
            </a:r>
          </a:p>
          <a:p>
            <a:r>
              <a:rPr lang="en-US" sz="2800" dirty="0" smtClean="0"/>
              <a:t>changes in the tension </a:t>
            </a:r>
            <a:r>
              <a:rPr lang="en-US" sz="2800" dirty="0"/>
              <a:t>on soft tissues or nerves, </a:t>
            </a:r>
            <a:endParaRPr lang="en-US" sz="2800" dirty="0" smtClean="0"/>
          </a:p>
          <a:p>
            <a:r>
              <a:rPr lang="en-US" sz="2800" dirty="0" smtClean="0"/>
              <a:t>or </a:t>
            </a:r>
            <a:r>
              <a:rPr lang="en-US" sz="2800" dirty="0"/>
              <a:t>modification </a:t>
            </a:r>
            <a:r>
              <a:rPr lang="en-US" sz="2800" dirty="0" smtClean="0"/>
              <a:t>of the </a:t>
            </a:r>
            <a:r>
              <a:rPr lang="en-US" sz="2800" dirty="0"/>
              <a:t>tone of the low back muscles.</a:t>
            </a:r>
          </a:p>
        </p:txBody>
      </p:sp>
    </p:spTree>
    <p:extLst>
      <p:ext uri="{BB962C8B-B14F-4D97-AF65-F5344CB8AC3E}">
        <p14:creationId xmlns:p14="http://schemas.microsoft.com/office/powerpoint/2010/main" val="3368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1385</TotalTime>
  <Words>4840</Words>
  <Application>Microsoft Office PowerPoint</Application>
  <PresentationFormat>On-screen Show (4:3)</PresentationFormat>
  <Paragraphs>385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Soho</vt:lpstr>
      <vt:lpstr> TRACTION</vt:lpstr>
      <vt:lpstr>PowerPoint Presentation</vt:lpstr>
      <vt:lpstr>TRACTION</vt:lpstr>
      <vt:lpstr>    </vt:lpstr>
      <vt:lpstr>EFFECTS OF SPINAL TRACTION</vt:lpstr>
      <vt:lpstr>1. Joint distraction</vt:lpstr>
      <vt:lpstr>PowerPoint Presentation</vt:lpstr>
      <vt:lpstr>2. REDUCTION OF DISC PROTRUSION</vt:lpstr>
      <vt:lpstr>PowerPoint Presentation</vt:lpstr>
      <vt:lpstr>3. SOFT TISSUES STRECHING</vt:lpstr>
      <vt:lpstr>4. MUSCLE RELAXATION</vt:lpstr>
      <vt:lpstr>5. JOINT MOBILIZATION</vt:lpstr>
      <vt:lpstr>6. PATIENT IMMOBILIZATION</vt:lpstr>
      <vt:lpstr>CLINICAL INDICATION FOR THE USE OF SPINAL TRACTION</vt:lpstr>
      <vt:lpstr>1. DISC BULGE AND HERNIATION</vt:lpstr>
      <vt:lpstr>PowerPoint Presentation</vt:lpstr>
      <vt:lpstr>2. NERVE ROOT IMPINGEMENT </vt:lpstr>
      <vt:lpstr>PowerPoint Presentation</vt:lpstr>
      <vt:lpstr>3. JOINT HYPOMOBILITY</vt:lpstr>
      <vt:lpstr>4. SUBACUTE JOINT INFLAMMATION </vt:lpstr>
      <vt:lpstr>5. PARASPINAL MUSCLE SPASM</vt:lpstr>
      <vt:lpstr>CONTRA INDICATION AND PRECAUTIONS OF SPINAL TRATION</vt:lpstr>
      <vt:lpstr>CONTRAINDICATIONS</vt:lpstr>
      <vt:lpstr>Where motion is contraindicated</vt:lpstr>
      <vt:lpstr>With an acute injury or inflammation</vt:lpstr>
      <vt:lpstr>To hypermobile or unstable joint</vt:lpstr>
      <vt:lpstr>With peripheralization of symptoms</vt:lpstr>
      <vt:lpstr>PRECAUTIONS</vt:lpstr>
      <vt:lpstr>1. Structural disease or conditions affecting the spine( e.g. tumor, infection, or rheumatoid arthritis, osteoporosis, or prolonged systemic steroid use) </vt:lpstr>
      <vt:lpstr>2. When pressure of the belts may be hazardous(e.g. with pregnancy, hiatal hernia, vascular compromise, osteoporosis) </vt:lpstr>
      <vt:lpstr>3. Displacement of annular fragment</vt:lpstr>
      <vt:lpstr>4. Medial disc protrusion</vt:lpstr>
      <vt:lpstr>PowerPoint Presentation</vt:lpstr>
      <vt:lpstr>5. Severe pain fully relieved by traction</vt:lpstr>
      <vt:lpstr>6. Claustrophobia</vt:lpstr>
      <vt:lpstr>7. Parients who cannot tolerate the prone or supine posture</vt:lpstr>
      <vt:lpstr>8. Disorientation</vt:lpstr>
      <vt:lpstr>9. Temporomandibular joint (TM) problems</vt:lpstr>
      <vt:lpstr>10. Dentures</vt:lpstr>
      <vt:lpstr>APPLICATION TECHNIQUES</vt:lpstr>
      <vt:lpstr>PowerPoint Presentation</vt:lpstr>
      <vt:lpstr>MECHANICAL TRACTION</vt:lpstr>
      <vt:lpstr>PowerPoint Presentation</vt:lpstr>
      <vt:lpstr> Methods of Application</vt:lpstr>
      <vt:lpstr>Electrical Mechanical Traction Units</vt:lpstr>
      <vt:lpstr>Over-the-Door Cervical Traction Devices</vt:lpstr>
      <vt:lpstr>PowerPoint Presentation</vt:lpstr>
      <vt:lpstr>Procedure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DISADVANTAGES</vt:lpstr>
      <vt:lpstr>MECHANICAL CERVICAL TRACTION PROCEDURE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ADVANTAGES</vt:lpstr>
      <vt:lpstr>DISADVANTAGES</vt:lpstr>
      <vt:lpstr>Recommended Parameters for the Application of Spinal Traction</vt:lpstr>
      <vt:lpstr>Cont………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TRACTION</dc:title>
  <dc:creator>Mohsana</dc:creator>
  <cp:lastModifiedBy>MOHSANA</cp:lastModifiedBy>
  <cp:revision>77</cp:revision>
  <dcterms:created xsi:type="dcterms:W3CDTF">2013-05-08T05:35:02Z</dcterms:created>
  <dcterms:modified xsi:type="dcterms:W3CDTF">2018-04-23T09:42:43Z</dcterms:modified>
</cp:coreProperties>
</file>