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339AB5-9F00-4913-9A2E-12E7D76ED1C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1665715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339AB5-9F00-4913-9A2E-12E7D76ED1C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1904814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339AB5-9F00-4913-9A2E-12E7D76ED1C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28624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339AB5-9F00-4913-9A2E-12E7D76ED1C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1196555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1339AB5-9F00-4913-9A2E-12E7D76ED1C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4012226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339AB5-9F00-4913-9A2E-12E7D76ED1C1}"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1368368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339AB5-9F00-4913-9A2E-12E7D76ED1C1}" type="datetimeFigureOut">
              <a:rPr lang="en-US" smtClean="0"/>
              <a:t>4/8/2020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3814913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339AB5-9F00-4913-9A2E-12E7D76ED1C1}" type="datetimeFigureOut">
              <a:rPr lang="en-US" smtClean="0"/>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1198702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339AB5-9F00-4913-9A2E-12E7D76ED1C1}" type="datetimeFigureOut">
              <a:rPr lang="en-US" smtClean="0"/>
              <a:t>4/8/2020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1356536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1339AB5-9F00-4913-9A2E-12E7D76ED1C1}"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3464596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1339AB5-9F00-4913-9A2E-12E7D76ED1C1}"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2750548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9AB5-9F00-4913-9A2E-12E7D76ED1C1}" type="datetimeFigureOut">
              <a:rPr lang="en-US" smtClean="0"/>
              <a:t>4/8/2020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8377A7-7C11-4B40-8E9F-1645A643C669}" type="slidenum">
              <a:rPr lang="en-US" smtClean="0"/>
              <a:t>‹#›</a:t>
            </a:fld>
            <a:endParaRPr lang="en-US"/>
          </a:p>
        </p:txBody>
      </p:sp>
    </p:spTree>
    <p:extLst>
      <p:ext uri="{BB962C8B-B14F-4D97-AF65-F5344CB8AC3E}">
        <p14:creationId xmlns:p14="http://schemas.microsoft.com/office/powerpoint/2010/main" val="2350445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u="sng" dirty="0" smtClean="0"/>
              <a:t>Exercise # 13</a:t>
            </a:r>
            <a:br>
              <a:rPr lang="en-US" b="1" u="sng" dirty="0" smtClean="0"/>
            </a:br>
            <a:r>
              <a:rPr lang="en-US" b="1" dirty="0"/>
              <a:t>VIRAL DISEASES IN PLANTS</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Dr. Salman Ahmad</a:t>
            </a:r>
          </a:p>
          <a:p>
            <a:r>
              <a:rPr lang="en-US" dirty="0" smtClean="0"/>
              <a:t>April 09, 2020</a:t>
            </a:r>
            <a:endParaRPr lang="en-US" dirty="0"/>
          </a:p>
        </p:txBody>
      </p:sp>
    </p:spTree>
    <p:extLst>
      <p:ext uri="{BB962C8B-B14F-4D97-AF65-F5344CB8AC3E}">
        <p14:creationId xmlns:p14="http://schemas.microsoft.com/office/powerpoint/2010/main" val="39251804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p:txBody>
          <a:bodyPr>
            <a:normAutofit fontScale="70000" lnSpcReduction="20000"/>
          </a:bodyPr>
          <a:lstStyle/>
          <a:p>
            <a:r>
              <a:rPr lang="en-US" dirty="0"/>
              <a:t>Viruses are very small obligate parasites and submicroscopic infectious entities. They are made up of nucleic acid (RNA or DNA) and protein coat. They are </a:t>
            </a:r>
            <a:r>
              <a:rPr lang="en-US" dirty="0" err="1"/>
              <a:t>meso</a:t>
            </a:r>
            <a:r>
              <a:rPr lang="en-US" dirty="0"/>
              <a:t>-biotic and replicate only in living host. There are two types of symptoms exhibited by plant viruses, these are: </a:t>
            </a:r>
          </a:p>
          <a:p>
            <a:r>
              <a:rPr lang="en-US" b="1" dirty="0"/>
              <a:t>External symptoms:</a:t>
            </a:r>
            <a:r>
              <a:rPr lang="en-US" dirty="0"/>
              <a:t> Hypertrophy, hyperplasia, stunting, spots and lesions on leaves. </a:t>
            </a:r>
          </a:p>
          <a:p>
            <a:r>
              <a:rPr lang="en-US" b="1" dirty="0"/>
              <a:t>Internal Symptoms:</a:t>
            </a:r>
            <a:r>
              <a:rPr lang="en-US" dirty="0"/>
              <a:t> Biochemical changes, and production of “inclusion bodies” which are amorphous, granular or crystalline structures formed in virus-infected cell. </a:t>
            </a:r>
          </a:p>
          <a:p>
            <a:r>
              <a:rPr lang="en-US" dirty="0"/>
              <a:t>Most common virus symptoms are chlorosis, necrosis and enation. Chlorosis is yellowing of green tissues due to death of chlorophyll or it is failure of chlorophyll formation, while necrosis is death of tissues due to plant pathogen infection. Enation is the abnormal outgrowth of host tissues or eruption from a plant surface caused by infection of some viruses; indeed, it means small leaf. </a:t>
            </a:r>
          </a:p>
          <a:p>
            <a:r>
              <a:rPr lang="en-US" dirty="0"/>
              <a:t>Other virus symptoms include mosaic, mottling and ring spots. Mosaic is a condition produced due to the infection of virus in which light green or yellow color patches get intermingled with normal green </a:t>
            </a:r>
            <a:r>
              <a:rPr lang="en-US" dirty="0" err="1"/>
              <a:t>colour</a:t>
            </a:r>
            <a:r>
              <a:rPr lang="en-US" dirty="0"/>
              <a:t> of the leaves; mottling is irregular pattern of indistinct light and dark areas produced due to virus infection on the leaves; and ring spots are appearance of necrotic or chlorotic rings on the leaves and sometimes also on the fruit and stem.   </a:t>
            </a:r>
          </a:p>
          <a:p>
            <a:endParaRPr lang="en-US" dirty="0"/>
          </a:p>
        </p:txBody>
      </p:sp>
    </p:spTree>
    <p:extLst>
      <p:ext uri="{BB962C8B-B14F-4D97-AF65-F5344CB8AC3E}">
        <p14:creationId xmlns:p14="http://schemas.microsoft.com/office/powerpoint/2010/main" val="12539019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Materials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Diseased </a:t>
            </a:r>
            <a:r>
              <a:rPr lang="en-US" dirty="0"/>
              <a:t>samples of above mentioned diseases.</a:t>
            </a:r>
          </a:p>
          <a:p>
            <a:endParaRPr lang="en-US" dirty="0"/>
          </a:p>
        </p:txBody>
      </p:sp>
    </p:spTree>
    <p:extLst>
      <p:ext uri="{BB962C8B-B14F-4D97-AF65-F5344CB8AC3E}">
        <p14:creationId xmlns:p14="http://schemas.microsoft.com/office/powerpoint/2010/main" val="1780543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Procedure</a:t>
            </a:r>
            <a:endParaRPr lang="en-US" b="1" dirty="0"/>
          </a:p>
        </p:txBody>
      </p:sp>
      <p:sp>
        <p:nvSpPr>
          <p:cNvPr id="3" name="Content Placeholder 2"/>
          <p:cNvSpPr>
            <a:spLocks noGrp="1"/>
          </p:cNvSpPr>
          <p:nvPr>
            <p:ph idx="1"/>
          </p:nvPr>
        </p:nvSpPr>
        <p:spPr/>
        <p:txBody>
          <a:bodyPr/>
          <a:lstStyle/>
          <a:p>
            <a:pPr lvl="0"/>
            <a:r>
              <a:rPr lang="en-US" dirty="0"/>
              <a:t>Visit fields having viral infections and collect diseased samples.  Study  the above mentioned symptoms in depth.   </a:t>
            </a:r>
          </a:p>
          <a:p>
            <a:pPr lvl="0"/>
            <a:r>
              <a:rPr lang="en-US" dirty="0"/>
              <a:t>Study the symptom differences among mosaic, mottle and flecking.  </a:t>
            </a:r>
          </a:p>
          <a:p>
            <a:pPr lvl="0"/>
            <a:r>
              <a:rPr lang="en-US" dirty="0"/>
              <a:t>Cut the cross section of infected tissues and observe the inclusion bodies. </a:t>
            </a:r>
          </a:p>
          <a:p>
            <a:pPr lvl="0"/>
            <a:r>
              <a:rPr lang="en-US" dirty="0"/>
              <a:t>Preserve the samples and mount them on your practical </a:t>
            </a:r>
            <a:r>
              <a:rPr lang="en-US" dirty="0" err="1"/>
              <a:t>mannual</a:t>
            </a:r>
            <a:r>
              <a:rPr lang="en-US" dirty="0"/>
              <a:t>. </a:t>
            </a:r>
          </a:p>
          <a:p>
            <a:r>
              <a:rPr lang="en-US" dirty="0"/>
              <a:t>Conduct the pot experiment under  green house conditions and produce any of the above symptom on the healthy plants through rubbing or grafting. </a:t>
            </a:r>
          </a:p>
        </p:txBody>
      </p:sp>
    </p:spTree>
    <p:extLst>
      <p:ext uri="{BB962C8B-B14F-4D97-AF65-F5344CB8AC3E}">
        <p14:creationId xmlns:p14="http://schemas.microsoft.com/office/powerpoint/2010/main" val="7242620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 and Answers</a:t>
            </a:r>
            <a:endParaRPr lang="en-US" b="1" dirty="0"/>
          </a:p>
        </p:txBody>
      </p:sp>
      <p:sp>
        <p:nvSpPr>
          <p:cNvPr id="3" name="Content Placeholder 2"/>
          <p:cNvSpPr>
            <a:spLocks noGrp="1"/>
          </p:cNvSpPr>
          <p:nvPr>
            <p:ph idx="1"/>
          </p:nvPr>
        </p:nvSpPr>
        <p:spPr/>
        <p:txBody>
          <a:bodyPr>
            <a:normAutofit fontScale="85000" lnSpcReduction="20000"/>
          </a:bodyPr>
          <a:lstStyle/>
          <a:p>
            <a:pPr marL="0" lvl="0" indent="0">
              <a:buNone/>
            </a:pPr>
            <a:r>
              <a:rPr lang="en-US" dirty="0" smtClean="0"/>
              <a:t>Q. No. </a:t>
            </a:r>
            <a:r>
              <a:rPr lang="en-US" dirty="0"/>
              <a:t>What is the name of the procedure used for virus transmission other than rubbing or grafting? </a:t>
            </a:r>
            <a:endParaRPr lang="en-US" dirty="0" smtClean="0"/>
          </a:p>
          <a:p>
            <a:pPr marL="0" lvl="0" indent="0">
              <a:buNone/>
            </a:pPr>
            <a:r>
              <a:rPr lang="en-US" dirty="0" smtClean="0"/>
              <a:t>Answer: Through insect-vector</a:t>
            </a:r>
          </a:p>
          <a:p>
            <a:pPr marL="0" lvl="0" indent="0">
              <a:buNone/>
            </a:pPr>
            <a:r>
              <a:rPr lang="en-US" dirty="0" smtClean="0"/>
              <a:t>Q. No. </a:t>
            </a:r>
            <a:r>
              <a:rPr lang="en-US" dirty="0"/>
              <a:t>Which </a:t>
            </a:r>
            <a:r>
              <a:rPr lang="en-US" dirty="0" err="1"/>
              <a:t>phanerogamic</a:t>
            </a:r>
            <a:r>
              <a:rPr lang="en-US" dirty="0"/>
              <a:t> parasite is used for virus transmission</a:t>
            </a:r>
            <a:r>
              <a:rPr lang="en-US" dirty="0" smtClean="0"/>
              <a:t>?</a:t>
            </a:r>
          </a:p>
          <a:p>
            <a:pPr marL="0" lvl="0" indent="0">
              <a:buNone/>
            </a:pPr>
            <a:r>
              <a:rPr lang="en-US" dirty="0" smtClean="0"/>
              <a:t>Answer: </a:t>
            </a:r>
            <a:r>
              <a:rPr lang="en-US" dirty="0" err="1" smtClean="0"/>
              <a:t>Cuscuta</a:t>
            </a:r>
            <a:r>
              <a:rPr lang="en-US" dirty="0" smtClean="0"/>
              <a:t> spp. also known as dodder is used for virus transmission. </a:t>
            </a:r>
            <a:endParaRPr lang="en-US" dirty="0"/>
          </a:p>
          <a:p>
            <a:pPr marL="0" indent="0">
              <a:buNone/>
            </a:pPr>
            <a:r>
              <a:rPr lang="en-US" dirty="0" smtClean="0"/>
              <a:t>Q. No. </a:t>
            </a:r>
            <a:r>
              <a:rPr lang="en-US" dirty="0"/>
              <a:t>Write down the complete name of ELISA</a:t>
            </a:r>
            <a:r>
              <a:rPr lang="en-US" dirty="0" smtClean="0"/>
              <a:t>?</a:t>
            </a:r>
          </a:p>
          <a:p>
            <a:pPr marL="0" lvl="0" indent="0">
              <a:buNone/>
            </a:pPr>
            <a:r>
              <a:rPr lang="en-US" dirty="0" smtClean="0"/>
              <a:t>Answer: It is Enzyme linked immune sorbent </a:t>
            </a:r>
            <a:r>
              <a:rPr lang="en-US" dirty="0" smtClean="0"/>
              <a:t>assay. </a:t>
            </a:r>
            <a:endParaRPr lang="en-US" dirty="0" smtClean="0"/>
          </a:p>
          <a:p>
            <a:pPr marL="0" indent="0">
              <a:buNone/>
            </a:pPr>
            <a:r>
              <a:rPr lang="en-US" dirty="0" smtClean="0"/>
              <a:t>Q. No. </a:t>
            </a:r>
            <a:r>
              <a:rPr lang="en-US" dirty="0"/>
              <a:t>Explain whether ELISA is a serological or molecular virus detection test?</a:t>
            </a:r>
          </a:p>
          <a:p>
            <a:pPr marL="0" lvl="0" indent="0">
              <a:buNone/>
            </a:pPr>
            <a:r>
              <a:rPr lang="en-US" dirty="0" smtClean="0"/>
              <a:t>Answer: It is serological detection test.</a:t>
            </a:r>
          </a:p>
          <a:p>
            <a:pPr marL="0" lvl="0" indent="0">
              <a:buNone/>
            </a:pPr>
            <a:r>
              <a:rPr lang="en-US" dirty="0" smtClean="0"/>
              <a:t>Q. No. </a:t>
            </a:r>
            <a:r>
              <a:rPr lang="en-US" dirty="0"/>
              <a:t>What is the purpose of </a:t>
            </a:r>
            <a:r>
              <a:rPr lang="en-US" dirty="0" err="1"/>
              <a:t>carborandum</a:t>
            </a:r>
            <a:r>
              <a:rPr lang="en-US" dirty="0"/>
              <a:t> powder? </a:t>
            </a:r>
            <a:endParaRPr lang="en-US" dirty="0" smtClean="0"/>
          </a:p>
          <a:p>
            <a:pPr marL="0" lvl="0" indent="0">
              <a:buNone/>
            </a:pPr>
            <a:r>
              <a:rPr lang="en-US" dirty="0" smtClean="0"/>
              <a:t>Answer: This powder causes abrasion on the surface of leaves and cause injuries, so is used for mechanical inoculation of </a:t>
            </a:r>
            <a:r>
              <a:rPr lang="en-US" smtClean="0"/>
              <a:t>viruses</a:t>
            </a:r>
            <a:r>
              <a:rPr lang="en-US" smtClean="0"/>
              <a:t>.    </a:t>
            </a:r>
            <a:endParaRPr lang="en-US" dirty="0" smtClean="0"/>
          </a:p>
          <a:p>
            <a:pPr lvl="0"/>
            <a:endParaRPr lang="en-US" dirty="0"/>
          </a:p>
          <a:p>
            <a:endParaRPr lang="en-US" dirty="0"/>
          </a:p>
        </p:txBody>
      </p:sp>
    </p:spTree>
    <p:extLst>
      <p:ext uri="{BB962C8B-B14F-4D97-AF65-F5344CB8AC3E}">
        <p14:creationId xmlns:p14="http://schemas.microsoft.com/office/powerpoint/2010/main" val="2975071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479</Words>
  <Application>Microsoft Office PowerPoint</Application>
  <PresentationFormat>Widescreen</PresentationFormat>
  <Paragraphs>28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Exercise # 13 VIRAL DISEASES IN PLANTS </vt:lpstr>
      <vt:lpstr>Introduction</vt:lpstr>
      <vt:lpstr>Materials </vt:lpstr>
      <vt:lpstr>Procedure</vt:lpstr>
      <vt:lpstr>Questions and 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27</cp:revision>
  <dcterms:created xsi:type="dcterms:W3CDTF">2020-04-08T05:20:50Z</dcterms:created>
  <dcterms:modified xsi:type="dcterms:W3CDTF">2020-04-08T06:50:49Z</dcterms:modified>
</cp:coreProperties>
</file>