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sldIdLst>
    <p:sldId id="282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3" r:id="rId13"/>
    <p:sldId id="268" r:id="rId14"/>
    <p:sldId id="269" r:id="rId15"/>
    <p:sldId id="270" r:id="rId16"/>
    <p:sldId id="271" r:id="rId17"/>
    <p:sldId id="284" r:id="rId18"/>
    <p:sldId id="272" r:id="rId19"/>
    <p:sldId id="275" r:id="rId20"/>
    <p:sldId id="273" r:id="rId21"/>
    <p:sldId id="286" r:id="rId22"/>
    <p:sldId id="287" r:id="rId23"/>
    <p:sldId id="285" r:id="rId24"/>
    <p:sldId id="290" r:id="rId25"/>
    <p:sldId id="288" r:id="rId26"/>
    <p:sldId id="289" r:id="rId27"/>
    <p:sldId id="276" r:id="rId28"/>
    <p:sldId id="291" r:id="rId29"/>
    <p:sldId id="292" r:id="rId30"/>
    <p:sldId id="293" r:id="rId31"/>
    <p:sldId id="294" r:id="rId32"/>
    <p:sldId id="296" r:id="rId33"/>
    <p:sldId id="295" r:id="rId34"/>
    <p:sldId id="297" r:id="rId35"/>
    <p:sldId id="298" r:id="rId36"/>
    <p:sldId id="309" r:id="rId37"/>
    <p:sldId id="299" r:id="rId38"/>
    <p:sldId id="278" r:id="rId39"/>
    <p:sldId id="300" r:id="rId40"/>
    <p:sldId id="301" r:id="rId41"/>
    <p:sldId id="310" r:id="rId42"/>
    <p:sldId id="302" r:id="rId43"/>
    <p:sldId id="303" r:id="rId44"/>
    <p:sldId id="311" r:id="rId45"/>
    <p:sldId id="279" r:id="rId46"/>
    <p:sldId id="317" r:id="rId47"/>
    <p:sldId id="304" r:id="rId48"/>
    <p:sldId id="335" r:id="rId49"/>
    <p:sldId id="305" r:id="rId50"/>
    <p:sldId id="308" r:id="rId51"/>
    <p:sldId id="306" r:id="rId52"/>
    <p:sldId id="321" r:id="rId53"/>
    <p:sldId id="307" r:id="rId54"/>
    <p:sldId id="312" r:id="rId55"/>
    <p:sldId id="322" r:id="rId56"/>
    <p:sldId id="319" r:id="rId57"/>
    <p:sldId id="313" r:id="rId58"/>
    <p:sldId id="314" r:id="rId59"/>
    <p:sldId id="318" r:id="rId60"/>
    <p:sldId id="315" r:id="rId61"/>
    <p:sldId id="316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65F1-1F87-4DED-9952-79A1553081A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1294-0EBE-46CC-9FB2-76B2E67BC9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9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51294-0EBE-46CC-9FB2-76B2E67BC96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7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51294-0EBE-46CC-9FB2-76B2E67BC966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5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C2F046-D5CF-4244-813C-E5E1BB01F54F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7D0D58-4AF2-4715-AFD5-143590C7D88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435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Managing The Airways</a:t>
            </a:r>
            <a:br>
              <a:rPr lang="en-US" dirty="0" smtClean="0"/>
            </a:br>
            <a:r>
              <a:rPr lang="en-US" dirty="0" smtClean="0"/>
              <a:t>Dr.Waqas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GB" dirty="0" smtClean="0"/>
              <a:t>ead </a:t>
            </a:r>
            <a:r>
              <a:rPr lang="en-GB" dirty="0"/>
              <a:t>tilt–chin lift </a:t>
            </a:r>
            <a:r>
              <a:rPr lang="en-GB" dirty="0" smtClean="0"/>
              <a:t>method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8681"/>
            <a:ext cx="77151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Jaw </a:t>
            </a:r>
            <a:r>
              <a:rPr lang="en-GB" dirty="0"/>
              <a:t>thrust </a:t>
            </a:r>
            <a:r>
              <a:rPr lang="en-GB" dirty="0" smtClean="0"/>
              <a:t>manoeuvre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8680"/>
            <a:ext cx="7575013" cy="42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3995"/>
            <a:ext cx="8712968" cy="67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Airway Adjuncts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b="1" dirty="0"/>
              <a:t>oropharyngeal (OP) and nasopharyngeal (NP) </a:t>
            </a:r>
            <a:r>
              <a:rPr lang="en-GB" b="1" dirty="0" smtClean="0"/>
              <a:t>airways </a:t>
            </a:r>
            <a:r>
              <a:rPr lang="en-GB" dirty="0" smtClean="0"/>
              <a:t>are </a:t>
            </a:r>
            <a:r>
              <a:rPr lang="en-GB" dirty="0"/>
              <a:t>used to relieve an obstructed airway after the </a:t>
            </a:r>
            <a:r>
              <a:rPr lang="en-GB" dirty="0" smtClean="0"/>
              <a:t>initial jaw </a:t>
            </a:r>
            <a:r>
              <a:rPr lang="en-GB" dirty="0"/>
              <a:t>thrust </a:t>
            </a:r>
            <a:r>
              <a:rPr lang="en-GB" dirty="0" err="1" smtClean="0"/>
              <a:t>maneuver</a:t>
            </a:r>
            <a:r>
              <a:rPr lang="en-GB" dirty="0" smtClean="0"/>
              <a:t> </a:t>
            </a:r>
            <a:r>
              <a:rPr lang="en-GB" dirty="0"/>
              <a:t>has shown its effectiveness</a:t>
            </a:r>
            <a:r>
              <a:rPr lang="en-GB" dirty="0" smtClean="0"/>
              <a:t>.</a:t>
            </a:r>
          </a:p>
          <a:p>
            <a:r>
              <a:rPr lang="en-GB" dirty="0"/>
              <a:t>The adult OP airway comes in small, medium, and </a:t>
            </a:r>
            <a:r>
              <a:rPr lang="en-GB" dirty="0" smtClean="0"/>
              <a:t>large sizes</a:t>
            </a:r>
          </a:p>
          <a:p>
            <a:r>
              <a:rPr lang="en-GB" dirty="0"/>
              <a:t>Proper sizing </a:t>
            </a:r>
            <a:r>
              <a:rPr lang="en-GB" dirty="0" smtClean="0"/>
              <a:t>is made </a:t>
            </a:r>
            <a:r>
              <a:rPr lang="en-GB" dirty="0"/>
              <a:t>by holding the airway along the cheek. </a:t>
            </a:r>
            <a:r>
              <a:rPr lang="en-GB" dirty="0">
                <a:solidFill>
                  <a:srgbClr val="FF0000"/>
                </a:solidFill>
              </a:rPr>
              <a:t>It </a:t>
            </a:r>
            <a:r>
              <a:rPr lang="en-GB" dirty="0" smtClean="0">
                <a:solidFill>
                  <a:srgbClr val="FF0000"/>
                </a:solidFill>
              </a:rPr>
              <a:t>should stretch </a:t>
            </a:r>
            <a:r>
              <a:rPr lang="en-GB" dirty="0">
                <a:solidFill>
                  <a:srgbClr val="FF0000"/>
                </a:solidFill>
              </a:rPr>
              <a:t>from the tip of the ear to the corner of the 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5437" y="2005806"/>
            <a:ext cx="5953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Oropharyngeal</a:t>
            </a:r>
            <a:r>
              <a:rPr lang="en-GB" dirty="0" smtClean="0"/>
              <a:t> </a:t>
            </a:r>
            <a:r>
              <a:rPr lang="en-GB" dirty="0"/>
              <a:t>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Inserting the OP airway requires </a:t>
            </a:r>
            <a:r>
              <a:rPr lang="en-GB" dirty="0" smtClean="0"/>
              <a:t>stabilizing the </a:t>
            </a:r>
            <a:r>
              <a:rPr lang="en-GB" dirty="0"/>
              <a:t>tongue with a tongue depressor and sliding the </a:t>
            </a:r>
            <a:r>
              <a:rPr lang="en-GB" dirty="0" smtClean="0"/>
              <a:t>airway into </a:t>
            </a:r>
            <a:r>
              <a:rPr lang="en-GB" dirty="0"/>
              <a:t>the posterior oropharynx following the natural </a:t>
            </a:r>
            <a:r>
              <a:rPr lang="en-GB" dirty="0" smtClean="0"/>
              <a:t>curve of </a:t>
            </a:r>
            <a:r>
              <a:rPr lang="en-GB" dirty="0"/>
              <a:t>the airway</a:t>
            </a:r>
            <a:r>
              <a:rPr lang="en-GB" dirty="0" smtClean="0"/>
              <a:t>.</a:t>
            </a:r>
          </a:p>
          <a:p>
            <a:r>
              <a:rPr lang="en-GB" dirty="0"/>
              <a:t>The OP airway is inserted with </a:t>
            </a:r>
            <a:r>
              <a:rPr lang="en-GB" dirty="0" smtClean="0"/>
              <a:t>the curve </a:t>
            </a:r>
            <a:r>
              <a:rPr lang="en-GB" dirty="0"/>
              <a:t>toward the hard palate until the tip is beyond </a:t>
            </a:r>
            <a:r>
              <a:rPr lang="en-GB" dirty="0" smtClean="0"/>
              <a:t>the middle </a:t>
            </a:r>
            <a:r>
              <a:rPr lang="en-GB" dirty="0"/>
              <a:t>of the tongue</a:t>
            </a:r>
            <a:r>
              <a:rPr lang="en-GB" dirty="0" smtClean="0"/>
              <a:t>.</a:t>
            </a:r>
          </a:p>
          <a:p>
            <a:r>
              <a:rPr lang="en-GB" dirty="0"/>
              <a:t>The airway is then rotated into </a:t>
            </a:r>
            <a:r>
              <a:rPr lang="en-GB" dirty="0" smtClean="0"/>
              <a:t>its natural </a:t>
            </a:r>
            <a:r>
              <a:rPr lang="en-GB" dirty="0"/>
              <a:t>position with the tip downward and into the </a:t>
            </a:r>
            <a:r>
              <a:rPr lang="en-GB" dirty="0" smtClean="0"/>
              <a:t>posterior pharynx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Oropharyngeal</a:t>
            </a:r>
            <a:r>
              <a:rPr lang="en-GB" dirty="0" smtClean="0"/>
              <a:t> </a:t>
            </a:r>
            <a:r>
              <a:rPr lang="en-GB" dirty="0"/>
              <a:t>Airway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5437" y="2148681"/>
            <a:ext cx="5953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476672"/>
            <a:ext cx="7437201" cy="5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1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Contraindication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This technique is contraindicated in the </a:t>
            </a:r>
            <a:endParaRPr lang="en-GB" dirty="0" smtClean="0"/>
          </a:p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aediatric population.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An </a:t>
            </a:r>
            <a:r>
              <a:rPr lang="en-GB" dirty="0">
                <a:solidFill>
                  <a:srgbClr val="FF0000"/>
                </a:solidFill>
              </a:rPr>
              <a:t>intact gag reflex </a:t>
            </a:r>
            <a:r>
              <a:rPr lang="en-GB" dirty="0"/>
              <a:t>as indicated by </a:t>
            </a:r>
            <a:r>
              <a:rPr lang="en-GB" dirty="0" smtClean="0"/>
              <a:t>biting is </a:t>
            </a:r>
            <a:r>
              <a:rPr lang="en-GB" dirty="0"/>
              <a:t>a contraindication to placement of an OP airway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>
                <a:solidFill>
                  <a:srgbClr val="FF0000"/>
                </a:solidFill>
              </a:rPr>
              <a:t>Complications </a:t>
            </a:r>
            <a:r>
              <a:rPr lang="en-GB" dirty="0"/>
              <a:t>of insertion include </a:t>
            </a:r>
            <a:r>
              <a:rPr lang="en-GB" b="1" dirty="0">
                <a:solidFill>
                  <a:srgbClr val="002060"/>
                </a:solidFill>
              </a:rPr>
              <a:t>damage</a:t>
            </a:r>
            <a:r>
              <a:rPr lang="en-GB" b="1" dirty="0"/>
              <a:t> to </a:t>
            </a:r>
            <a:r>
              <a:rPr lang="en-GB" b="1" dirty="0" smtClean="0"/>
              <a:t>the </a:t>
            </a:r>
            <a:r>
              <a:rPr lang="en-GB" b="1" dirty="0" smtClean="0">
                <a:solidFill>
                  <a:srgbClr val="002060"/>
                </a:solidFill>
              </a:rPr>
              <a:t>teeth </a:t>
            </a:r>
            <a:r>
              <a:rPr lang="en-GB" b="1" dirty="0">
                <a:solidFill>
                  <a:srgbClr val="002060"/>
                </a:solidFill>
              </a:rPr>
              <a:t>and hard palate </a:t>
            </a:r>
            <a:r>
              <a:rPr lang="en-GB" b="1" dirty="0"/>
              <a:t>and worsening of the airway </a:t>
            </a:r>
            <a:r>
              <a:rPr lang="en-GB" b="1" dirty="0" smtClean="0"/>
              <a:t>obstruction if </a:t>
            </a:r>
            <a:r>
              <a:rPr lang="en-GB" b="1" dirty="0"/>
              <a:t>not positioned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GB" dirty="0" smtClean="0"/>
              <a:t>Nasopharyngeal </a:t>
            </a:r>
            <a:r>
              <a:rPr lang="en-GB" dirty="0"/>
              <a:t>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dirty="0"/>
              <a:t>The NP airway is made of </a:t>
            </a:r>
            <a:r>
              <a:rPr lang="en-GB" sz="2800" b="1" dirty="0"/>
              <a:t>soft rubber </a:t>
            </a:r>
            <a:r>
              <a:rPr lang="en-GB" sz="2800" dirty="0"/>
              <a:t>and comes in </a:t>
            </a:r>
            <a:r>
              <a:rPr lang="en-GB" sz="2800" dirty="0" smtClean="0"/>
              <a:t>sizes small</a:t>
            </a:r>
            <a:r>
              <a:rPr lang="en-GB" sz="2800" dirty="0"/>
              <a:t>, medium, and </a:t>
            </a:r>
            <a:r>
              <a:rPr lang="en-GB" sz="2800" dirty="0" smtClean="0"/>
              <a:t>large.</a:t>
            </a:r>
            <a:r>
              <a:rPr lang="en-GB" sz="2800" dirty="0"/>
              <a:t> </a:t>
            </a:r>
            <a:r>
              <a:rPr lang="en-US" sz="2800" dirty="0"/>
              <a:t>Soft plastic or rubber tube that is designed to </a:t>
            </a:r>
            <a:r>
              <a:rPr lang="en-US" sz="2800" dirty="0">
                <a:solidFill>
                  <a:srgbClr val="FF0000"/>
                </a:solidFill>
              </a:rPr>
              <a:t>pass just inferior to the base of the tongue</a:t>
            </a:r>
          </a:p>
          <a:p>
            <a:pPr algn="just"/>
            <a:r>
              <a:rPr lang="en-US" sz="2800" dirty="0"/>
              <a:t>Passed through </a:t>
            </a:r>
            <a:r>
              <a:rPr lang="en-US" sz="2800" dirty="0">
                <a:solidFill>
                  <a:srgbClr val="FF0000"/>
                </a:solidFill>
              </a:rPr>
              <a:t>one of the nares </a:t>
            </a:r>
            <a:r>
              <a:rPr lang="en-US" sz="2800" dirty="0"/>
              <a:t>and can be used in patients with </a:t>
            </a:r>
            <a:r>
              <a:rPr lang="en-US" sz="2800" dirty="0">
                <a:solidFill>
                  <a:srgbClr val="FF0000"/>
                </a:solidFill>
              </a:rPr>
              <a:t>an intact gag </a:t>
            </a:r>
            <a:r>
              <a:rPr lang="en-US" sz="2800" dirty="0" smtClean="0">
                <a:solidFill>
                  <a:srgbClr val="FF0000"/>
                </a:solidFill>
              </a:rPr>
              <a:t>reflex.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algn="just"/>
            <a:r>
              <a:rPr lang="en-GB" sz="2800" dirty="0" err="1" smtClean="0">
                <a:solidFill>
                  <a:srgbClr val="FF0000"/>
                </a:solidFill>
              </a:rPr>
              <a:t>Nonlatex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airways </a:t>
            </a:r>
            <a:r>
              <a:rPr lang="en-GB" sz="2800" dirty="0" smtClean="0"/>
              <a:t>are also </a:t>
            </a:r>
            <a:r>
              <a:rPr lang="en-GB" sz="2800" dirty="0"/>
              <a:t>manufactured and are firmer than the rubber </a:t>
            </a:r>
            <a:r>
              <a:rPr lang="en-GB" sz="2800" dirty="0" smtClean="0"/>
              <a:t>airways. An </a:t>
            </a:r>
            <a:r>
              <a:rPr lang="en-GB" sz="2800" dirty="0"/>
              <a:t>alternative sizing scale </a:t>
            </a:r>
            <a:r>
              <a:rPr lang="en-GB" sz="2800" b="1" dirty="0"/>
              <a:t>is 28, 30, 32, and 34 </a:t>
            </a:r>
            <a:r>
              <a:rPr lang="en-GB" sz="2800" b="1" dirty="0" smtClean="0"/>
              <a:t>French</a:t>
            </a:r>
            <a:r>
              <a:rPr lang="en-GB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Airway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Airway patency is a term used to describe the status of </a:t>
            </a:r>
            <a:r>
              <a:rPr lang="en-GB" b="1" dirty="0" smtClean="0"/>
              <a:t>the </a:t>
            </a:r>
            <a:r>
              <a:rPr lang="en-GB" dirty="0" smtClean="0"/>
              <a:t>airway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An </a:t>
            </a:r>
            <a:r>
              <a:rPr lang="en-GB" dirty="0">
                <a:solidFill>
                  <a:srgbClr val="FF0000"/>
                </a:solidFill>
              </a:rPr>
              <a:t>open and clear airway is called patent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</a:rPr>
              <a:t>whereas </a:t>
            </a:r>
            <a:r>
              <a:rPr lang="en-GB" dirty="0" smtClean="0">
                <a:solidFill>
                  <a:schemeClr val="accent1"/>
                </a:solidFill>
              </a:rPr>
              <a:t>an obstructed </a:t>
            </a:r>
            <a:r>
              <a:rPr lang="en-GB" dirty="0">
                <a:solidFill>
                  <a:schemeClr val="accent1"/>
                </a:solidFill>
              </a:rPr>
              <a:t>airway is compromised.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3" y="260648"/>
            <a:ext cx="8986853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3352"/>
            <a:ext cx="8161784" cy="891392"/>
          </a:xfrm>
        </p:spPr>
        <p:txBody>
          <a:bodyPr>
            <a:normAutofit/>
          </a:bodyPr>
          <a:lstStyle/>
          <a:p>
            <a:r>
              <a:rPr lang="en-US" dirty="0"/>
              <a:t>Nasopharyngeal Airway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124744"/>
            <a:ext cx="8017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diameter of the airway should approximate</a:t>
            </a:r>
          </a:p>
          <a:p>
            <a:r>
              <a:rPr lang="en-US" sz="2800" dirty="0"/>
              <a:t>the size of the nares. The </a:t>
            </a:r>
            <a:r>
              <a:rPr lang="en-US" sz="2800" dirty="0">
                <a:solidFill>
                  <a:srgbClr val="7030A0"/>
                </a:solidFill>
              </a:rPr>
              <a:t>flange</a:t>
            </a:r>
            <a:r>
              <a:rPr lang="en-US" sz="2800" dirty="0"/>
              <a:t> on the airway </a:t>
            </a:r>
            <a:r>
              <a:rPr lang="en-US" sz="2800" dirty="0">
                <a:solidFill>
                  <a:srgbClr val="FF0000"/>
                </a:solidFill>
              </a:rPr>
              <a:t>prevents losing the entire airway in the nose </a:t>
            </a:r>
            <a:r>
              <a:rPr lang="en-US" sz="2800" dirty="0"/>
              <a:t>and is adjusted for </a:t>
            </a:r>
            <a:r>
              <a:rPr lang="en-US" sz="2800" dirty="0" smtClean="0"/>
              <a:t>length based </a:t>
            </a:r>
            <a:r>
              <a:rPr lang="en-US" sz="2800" dirty="0"/>
              <a:t>on sizing.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airway is </a:t>
            </a:r>
            <a:r>
              <a:rPr lang="en-US" sz="2800" dirty="0">
                <a:solidFill>
                  <a:srgbClr val="FF0000"/>
                </a:solidFill>
              </a:rPr>
              <a:t>lubricated</a:t>
            </a:r>
            <a:r>
              <a:rPr lang="en-US" sz="2800" dirty="0"/>
              <a:t> with a </a:t>
            </a:r>
            <a:r>
              <a:rPr lang="en-US" sz="2800" dirty="0" smtClean="0">
                <a:solidFill>
                  <a:srgbClr val="FF0000"/>
                </a:solidFill>
              </a:rPr>
              <a:t>water soluble </a:t>
            </a:r>
            <a:r>
              <a:rPr lang="en-US" sz="2800" dirty="0">
                <a:solidFill>
                  <a:srgbClr val="FF0000"/>
                </a:solidFill>
              </a:rPr>
              <a:t>gel </a:t>
            </a:r>
            <a:r>
              <a:rPr lang="en-US" sz="2800" dirty="0"/>
              <a:t>and inserted with the </a:t>
            </a:r>
            <a:r>
              <a:rPr lang="en-US" sz="2800" dirty="0">
                <a:solidFill>
                  <a:srgbClr val="FF0000"/>
                </a:solidFill>
              </a:rPr>
              <a:t>bevel</a:t>
            </a:r>
            <a:r>
              <a:rPr lang="en-US" sz="2800" dirty="0"/>
              <a:t> toward the septum</a:t>
            </a:r>
          </a:p>
          <a:p>
            <a:r>
              <a:rPr lang="en-US" sz="2800" dirty="0"/>
              <a:t>and inferiorly in the left nostril. If resistance is met, the airway should be withdrawn </a:t>
            </a:r>
            <a:r>
              <a:rPr lang="en-US" sz="2800" dirty="0" smtClean="0"/>
              <a:t>and reinserted </a:t>
            </a:r>
            <a:r>
              <a:rPr lang="en-US" sz="2800" dirty="0"/>
              <a:t>at a new angle.</a:t>
            </a:r>
          </a:p>
        </p:txBody>
      </p:sp>
    </p:spTree>
    <p:extLst>
      <p:ext uri="{BB962C8B-B14F-4D97-AF65-F5344CB8AC3E}">
        <p14:creationId xmlns:p14="http://schemas.microsoft.com/office/powerpoint/2010/main" val="243176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204863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If still </a:t>
            </a:r>
            <a:r>
              <a:rPr lang="en-US" sz="2800" dirty="0"/>
              <a:t>unable to pass the airway, withdraw and use the </a:t>
            </a:r>
            <a:r>
              <a:rPr lang="en-US" sz="2800" dirty="0" smtClean="0"/>
              <a:t>right nostril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When </a:t>
            </a:r>
            <a:r>
              <a:rPr lang="en-US" sz="2800" dirty="0"/>
              <a:t>using the right side, the airway is </a:t>
            </a:r>
            <a:r>
              <a:rPr lang="en-US" sz="2800" dirty="0" smtClean="0"/>
              <a:t>inserted upside </a:t>
            </a:r>
            <a:r>
              <a:rPr lang="en-US" sz="2800" dirty="0"/>
              <a:t>down so the bevel is aligned with the septum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Once approximately </a:t>
            </a:r>
            <a:r>
              <a:rPr lang="en-US" sz="2800" dirty="0"/>
              <a:t>half the airway is into the nostril, rotate </a:t>
            </a:r>
            <a:r>
              <a:rPr lang="en-US" sz="2800" dirty="0" smtClean="0"/>
              <a:t>into its </a:t>
            </a:r>
            <a:r>
              <a:rPr lang="en-US" sz="2800" dirty="0"/>
              <a:t>natural position. </a:t>
            </a:r>
          </a:p>
        </p:txBody>
      </p:sp>
    </p:spTree>
    <p:extLst>
      <p:ext uri="{BB962C8B-B14F-4D97-AF65-F5344CB8AC3E}">
        <p14:creationId xmlns:p14="http://schemas.microsoft.com/office/powerpoint/2010/main" val="238123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132856"/>
            <a:ext cx="7211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CONTRAINDICATED in cases of suspected or possible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asilar </a:t>
            </a:r>
            <a:r>
              <a:rPr lang="en-US" sz="2800" dirty="0">
                <a:solidFill>
                  <a:srgbClr val="002060"/>
                </a:solidFill>
              </a:rPr>
              <a:t>skull fracture 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Facial </a:t>
            </a:r>
            <a:r>
              <a:rPr lang="en-US" sz="2800" dirty="0">
                <a:solidFill>
                  <a:srgbClr val="0070C0"/>
                </a:solidFill>
              </a:rPr>
              <a:t>trauma 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 Epistaxis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738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6945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/>
          <a:lstStyle/>
          <a:p>
            <a:r>
              <a:rPr lang="en-US" dirty="0"/>
              <a:t>Oxygen Therapy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33164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Airway management is not complete without the administration of </a:t>
            </a:r>
            <a:r>
              <a:rPr lang="en-US" sz="2800" dirty="0">
                <a:solidFill>
                  <a:srgbClr val="002060"/>
                </a:solidFill>
              </a:rPr>
              <a:t>supplemental oxygen. 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Athletic </a:t>
            </a:r>
            <a:r>
              <a:rPr lang="en-US" sz="2800" dirty="0"/>
              <a:t>trainers need to </a:t>
            </a:r>
            <a:r>
              <a:rPr lang="en-US" sz="2800" dirty="0" smtClean="0"/>
              <a:t>check the </a:t>
            </a:r>
            <a:r>
              <a:rPr lang="en-US" sz="2800" dirty="0"/>
              <a:t>scope of practice defined by their state licensure </a:t>
            </a:r>
            <a:r>
              <a:rPr lang="en-US" sz="2800" dirty="0" smtClean="0"/>
              <a:t>acts, but </a:t>
            </a:r>
            <a:r>
              <a:rPr lang="en-US" sz="2800" dirty="0">
                <a:solidFill>
                  <a:srgbClr val="002060"/>
                </a:solidFill>
              </a:rPr>
              <a:t>short-term oxygen administration is not </a:t>
            </a:r>
            <a:r>
              <a:rPr lang="en-US" sz="2800" dirty="0" smtClean="0">
                <a:solidFill>
                  <a:srgbClr val="002060"/>
                </a:solidFill>
              </a:rPr>
              <a:t>contraindicated </a:t>
            </a:r>
            <a:r>
              <a:rPr lang="en-US" sz="2800" dirty="0" smtClean="0"/>
              <a:t>in </a:t>
            </a:r>
            <a:r>
              <a:rPr lang="en-US" sz="2800" dirty="0"/>
              <a:t>an emergency situation.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Involvement </a:t>
            </a:r>
            <a:r>
              <a:rPr lang="en-US" sz="2800" dirty="0"/>
              <a:t>of the </a:t>
            </a:r>
            <a:r>
              <a:rPr lang="en-US" sz="2800" dirty="0">
                <a:solidFill>
                  <a:srgbClr val="002060"/>
                </a:solidFill>
              </a:rPr>
              <a:t>team </a:t>
            </a:r>
            <a:r>
              <a:rPr lang="en-US" sz="2800" dirty="0" smtClean="0">
                <a:solidFill>
                  <a:srgbClr val="002060"/>
                </a:solidFill>
              </a:rPr>
              <a:t>physician </a:t>
            </a:r>
            <a:r>
              <a:rPr lang="en-US" sz="2800" dirty="0" smtClean="0"/>
              <a:t>in </a:t>
            </a:r>
            <a:r>
              <a:rPr lang="en-US" sz="2800" dirty="0"/>
              <a:t>the decision to provide oxygen therapy may resolve </a:t>
            </a:r>
            <a:r>
              <a:rPr lang="en-US" sz="2800" dirty="0" smtClean="0"/>
              <a:t>any conflicts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34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276872"/>
            <a:ext cx="7211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Oxygen administration by </a:t>
            </a:r>
            <a:r>
              <a:rPr lang="en-US" sz="2800" dirty="0" smtClean="0">
                <a:solidFill>
                  <a:srgbClr val="002060"/>
                </a:solidFill>
              </a:rPr>
              <a:t>an athletic </a:t>
            </a:r>
            <a:r>
              <a:rPr lang="en-US" sz="2800" dirty="0">
                <a:solidFill>
                  <a:srgbClr val="002060"/>
                </a:solidFill>
              </a:rPr>
              <a:t>trainer may be restricted by state </a:t>
            </a:r>
            <a:r>
              <a:rPr lang="en-US" sz="2800" dirty="0" smtClean="0">
                <a:solidFill>
                  <a:srgbClr val="002060"/>
                </a:solidFill>
              </a:rPr>
              <a:t>law.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12976"/>
            <a:ext cx="843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Oxygen </a:t>
            </a:r>
            <a:r>
              <a:rPr lang="en-US" sz="2800" dirty="0"/>
              <a:t>is supplied in either </a:t>
            </a:r>
            <a:r>
              <a:rPr lang="en-US" sz="2800" dirty="0">
                <a:solidFill>
                  <a:srgbClr val="FF0000"/>
                </a:solidFill>
              </a:rPr>
              <a:t>steel or aluminum tanks </a:t>
            </a:r>
            <a:r>
              <a:rPr lang="en-US" sz="2800" dirty="0" smtClean="0"/>
              <a:t>of varying </a:t>
            </a:r>
            <a:r>
              <a:rPr lang="en-US" sz="2800" dirty="0"/>
              <a:t>sizes, which are </a:t>
            </a:r>
            <a:r>
              <a:rPr lang="en-US" sz="2800" dirty="0">
                <a:solidFill>
                  <a:srgbClr val="002060"/>
                </a:solidFill>
              </a:rPr>
              <a:t>painted green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002060"/>
                </a:solidFill>
              </a:rPr>
              <a:t>Aluminum tanks </a:t>
            </a:r>
            <a:r>
              <a:rPr lang="en-US" sz="2800" dirty="0" smtClean="0">
                <a:solidFill>
                  <a:srgbClr val="002060"/>
                </a:solidFill>
              </a:rPr>
              <a:t>are superior </a:t>
            </a:r>
            <a:r>
              <a:rPr lang="en-US" sz="2800" dirty="0">
                <a:solidFill>
                  <a:srgbClr val="002060"/>
                </a:solidFill>
              </a:rPr>
              <a:t>to steel </a:t>
            </a:r>
            <a:r>
              <a:rPr lang="en-US" sz="2800" dirty="0"/>
              <a:t>because they are lighter and will not </a:t>
            </a:r>
            <a:r>
              <a:rPr lang="en-US" sz="2800" dirty="0" smtClean="0"/>
              <a:t>rust. Although </a:t>
            </a:r>
            <a:r>
              <a:rPr lang="en-US" sz="2800" dirty="0"/>
              <a:t>oxygen tanks come in various sizes, all are </a:t>
            </a:r>
            <a:r>
              <a:rPr lang="en-US" sz="2800" dirty="0">
                <a:solidFill>
                  <a:srgbClr val="002060"/>
                </a:solidFill>
              </a:rPr>
              <a:t>pressurized to 2000 psi when full. The most common-sized tanks used in the </a:t>
            </a:r>
            <a:r>
              <a:rPr lang="en-US" sz="2800" dirty="0" err="1">
                <a:solidFill>
                  <a:srgbClr val="002060"/>
                </a:solidFill>
              </a:rPr>
              <a:t>prehospital</a:t>
            </a:r>
            <a:r>
              <a:rPr lang="en-US" sz="2800" dirty="0">
                <a:solidFill>
                  <a:srgbClr val="002060"/>
                </a:solidFill>
              </a:rPr>
              <a:t> arena are D and E </a:t>
            </a:r>
            <a:r>
              <a:rPr lang="en-US" sz="2800" dirty="0" smtClean="0">
                <a:solidFill>
                  <a:srgbClr val="002060"/>
                </a:solidFill>
              </a:rPr>
              <a:t>tanks.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82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Oxygen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FF0000"/>
                </a:solidFill>
              </a:rPr>
              <a:t>D </a:t>
            </a:r>
            <a:r>
              <a:rPr lang="en-GB" dirty="0">
                <a:solidFill>
                  <a:srgbClr val="FF0000"/>
                </a:solidFill>
              </a:rPr>
              <a:t>tank is 20 inches </a:t>
            </a:r>
            <a:r>
              <a:rPr lang="en-GB" dirty="0"/>
              <a:t>in length and holds </a:t>
            </a:r>
            <a:r>
              <a:rPr lang="en-GB" dirty="0">
                <a:solidFill>
                  <a:srgbClr val="FF0000"/>
                </a:solidFill>
              </a:rPr>
              <a:t>360 L </a:t>
            </a:r>
            <a:r>
              <a:rPr lang="en-GB" dirty="0"/>
              <a:t>of </a:t>
            </a:r>
            <a:r>
              <a:rPr lang="en-GB" dirty="0" smtClean="0"/>
              <a:t>oxygen, whereas </a:t>
            </a:r>
            <a:r>
              <a:rPr lang="en-GB" dirty="0"/>
              <a:t>an </a:t>
            </a:r>
            <a:r>
              <a:rPr lang="en-GB" dirty="0">
                <a:solidFill>
                  <a:srgbClr val="FF0000"/>
                </a:solidFill>
              </a:rPr>
              <a:t>E tank is 30 inches </a:t>
            </a:r>
            <a:r>
              <a:rPr lang="en-GB" dirty="0"/>
              <a:t>in length and </a:t>
            </a:r>
            <a:r>
              <a:rPr lang="en-GB" dirty="0">
                <a:solidFill>
                  <a:srgbClr val="FF0000"/>
                </a:solidFill>
              </a:rPr>
              <a:t>holds 625 L </a:t>
            </a:r>
            <a:r>
              <a:rPr lang="en-GB" dirty="0" smtClean="0"/>
              <a:t>of oxygen</a:t>
            </a:r>
          </a:p>
          <a:p>
            <a:endParaRPr lang="en-GB" dirty="0"/>
          </a:p>
          <a:p>
            <a:r>
              <a:rPr lang="en-US" dirty="0" smtClean="0"/>
              <a:t>A </a:t>
            </a:r>
            <a:r>
              <a:rPr lang="en-US" dirty="0"/>
              <a:t>regulator is attached to the top of the tank and has three parts:  </a:t>
            </a:r>
          </a:p>
          <a:p>
            <a:r>
              <a:rPr lang="en-US" dirty="0">
                <a:solidFill>
                  <a:srgbClr val="002060"/>
                </a:solidFill>
              </a:rPr>
              <a:t>Pressure gauge, </a:t>
            </a:r>
          </a:p>
          <a:p>
            <a:r>
              <a:rPr lang="en-US" dirty="0">
                <a:solidFill>
                  <a:srgbClr val="002060"/>
                </a:solidFill>
              </a:rPr>
              <a:t>Pressure-reducing valve, </a:t>
            </a:r>
          </a:p>
          <a:p>
            <a:r>
              <a:rPr lang="en-US" dirty="0">
                <a:solidFill>
                  <a:srgbClr val="002060"/>
                </a:solidFill>
              </a:rPr>
              <a:t>Flow meter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060848"/>
            <a:ext cx="8003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>
                <a:solidFill>
                  <a:srgbClr val="002060"/>
                </a:solidFill>
              </a:rPr>
              <a:t>gauge shows </a:t>
            </a:r>
            <a:r>
              <a:rPr lang="en-US" sz="2800" dirty="0"/>
              <a:t>the pressure in the tank (2000</a:t>
            </a:r>
          </a:p>
          <a:p>
            <a:r>
              <a:rPr lang="en-US" sz="2800" dirty="0"/>
              <a:t>psi is a full tank),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Valve</a:t>
            </a:r>
            <a:r>
              <a:rPr lang="en-US" sz="2800" dirty="0" smtClean="0"/>
              <a:t> </a:t>
            </a:r>
            <a:r>
              <a:rPr lang="en-US" sz="2800" dirty="0"/>
              <a:t>reduces the pressure to a </a:t>
            </a:r>
            <a:r>
              <a:rPr lang="en-US" sz="2800" dirty="0" smtClean="0"/>
              <a:t>usable flow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>
                <a:solidFill>
                  <a:srgbClr val="002060"/>
                </a:solidFill>
              </a:rPr>
              <a:t>M</a:t>
            </a:r>
            <a:r>
              <a:rPr lang="en-US" sz="2800" dirty="0" smtClean="0">
                <a:solidFill>
                  <a:srgbClr val="002060"/>
                </a:solidFill>
              </a:rPr>
              <a:t>eter</a:t>
            </a:r>
            <a:r>
              <a:rPr lang="en-US" sz="2800" dirty="0" smtClean="0"/>
              <a:t> </a:t>
            </a:r>
            <a:r>
              <a:rPr lang="en-US" sz="2800" dirty="0"/>
              <a:t>sets the oxygen flow </a:t>
            </a:r>
            <a:r>
              <a:rPr lang="en-US" sz="2800" dirty="0" smtClean="0"/>
              <a:t>rate.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Psi=Pound per square inch=pressure measure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13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4380" y="2039592"/>
            <a:ext cx="8151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Therefore, a </a:t>
            </a:r>
            <a:r>
              <a:rPr lang="en-US" sz="2800" dirty="0" smtClean="0"/>
              <a:t>D tank </a:t>
            </a:r>
            <a:r>
              <a:rPr lang="en-US" sz="2800" dirty="0"/>
              <a:t>set </a:t>
            </a:r>
            <a:r>
              <a:rPr lang="en-US" sz="2800" dirty="0">
                <a:solidFill>
                  <a:srgbClr val="FF0000"/>
                </a:solidFill>
              </a:rPr>
              <a:t>at 10 L/min will last 36 minutes</a:t>
            </a:r>
            <a:r>
              <a:rPr lang="en-US" sz="2800" dirty="0"/>
              <a:t> when the tank is </a:t>
            </a:r>
            <a:r>
              <a:rPr lang="en-US" sz="2800" dirty="0" smtClean="0"/>
              <a:t>full, whereas </a:t>
            </a:r>
            <a:r>
              <a:rPr lang="en-US" sz="2800" dirty="0"/>
              <a:t>an </a:t>
            </a:r>
            <a:r>
              <a:rPr lang="en-US" sz="2800" dirty="0">
                <a:solidFill>
                  <a:srgbClr val="FF0000"/>
                </a:solidFill>
              </a:rPr>
              <a:t>E tank will last 62.5 minutes.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Oxygen </a:t>
            </a:r>
            <a:r>
              <a:rPr lang="en-US" sz="2800" dirty="0"/>
              <a:t>tanks </a:t>
            </a:r>
            <a:r>
              <a:rPr lang="en-US" sz="2800" dirty="0" smtClean="0"/>
              <a:t>must be </a:t>
            </a:r>
            <a:r>
              <a:rPr lang="en-US" sz="2800" dirty="0"/>
              <a:t>stored carefully and should always be in a holder and </a:t>
            </a:r>
            <a:r>
              <a:rPr lang="en-US" sz="2800" dirty="0" smtClean="0"/>
              <a:t>never left </a:t>
            </a:r>
            <a:r>
              <a:rPr lang="en-US" sz="2800" dirty="0"/>
              <a:t>standing upright.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 regulator is knocked off, the sudden release of highly pressurized oxygen will cause the tank </a:t>
            </a:r>
            <a:r>
              <a:rPr lang="en-US" sz="2800" dirty="0" smtClean="0"/>
              <a:t>to fly </a:t>
            </a:r>
            <a:r>
              <a:rPr lang="en-US" sz="2800" dirty="0"/>
              <a:t>through the air like a deadly </a:t>
            </a:r>
            <a:r>
              <a:rPr lang="en-US" sz="2800" dirty="0" smtClean="0"/>
              <a:t>missile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824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of airways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upper airway is composed </a:t>
            </a:r>
            <a:r>
              <a:rPr lang="en-GB" dirty="0" smtClean="0"/>
              <a:t>of the </a:t>
            </a:r>
            <a:r>
              <a:rPr lang="en-GB" b="1" dirty="0"/>
              <a:t>oropharynx and </a:t>
            </a:r>
            <a:r>
              <a:rPr lang="en-GB" b="1" dirty="0" smtClean="0"/>
              <a:t>nasopharynx</a:t>
            </a:r>
          </a:p>
          <a:p>
            <a:r>
              <a:rPr lang="en-GB" dirty="0"/>
              <a:t>The oropharynx starts at the mouth and ends at the </a:t>
            </a:r>
            <a:r>
              <a:rPr lang="en-GB" b="1" dirty="0" smtClean="0"/>
              <a:t>trachea</a:t>
            </a:r>
          </a:p>
          <a:p>
            <a:r>
              <a:rPr lang="en-GB" dirty="0"/>
              <a:t>The mouth includes the tongue inferiorly and the </a:t>
            </a:r>
            <a:r>
              <a:rPr lang="en-GB" dirty="0" smtClean="0"/>
              <a:t>hard palate </a:t>
            </a:r>
            <a:r>
              <a:rPr lang="en-GB" dirty="0"/>
              <a:t>superiorly. The tongue has many functions, but for </a:t>
            </a:r>
            <a:r>
              <a:rPr lang="en-GB" dirty="0" smtClean="0"/>
              <a:t>our purposes </a:t>
            </a:r>
            <a:r>
              <a:rPr lang="en-GB" dirty="0"/>
              <a:t>it is only a problem.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988840"/>
            <a:ext cx="8435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Although oxygen </a:t>
            </a:r>
            <a:r>
              <a:rPr lang="en-US" sz="2800" dirty="0" smtClean="0"/>
              <a:t>is not </a:t>
            </a:r>
            <a:r>
              <a:rPr lang="en-US" sz="2800" dirty="0"/>
              <a:t>flammable, it does support combustion and should </a:t>
            </a:r>
            <a:r>
              <a:rPr lang="en-US" sz="2800" dirty="0">
                <a:solidFill>
                  <a:srgbClr val="FF0000"/>
                </a:solidFill>
              </a:rPr>
              <a:t>never be used near an open flame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Smoking</a:t>
            </a:r>
            <a:r>
              <a:rPr lang="en-US" sz="2800" dirty="0"/>
              <a:t> in the area of </a:t>
            </a:r>
            <a:r>
              <a:rPr lang="en-US" sz="2800" dirty="0" smtClean="0"/>
              <a:t>oxygen administration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0000"/>
                </a:solidFill>
              </a:rPr>
              <a:t>contraindicated</a:t>
            </a:r>
            <a:r>
              <a:rPr lang="en-US" sz="2800" dirty="0"/>
              <a:t> and dangerous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Patients with chronic obstructive pulmonary disease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(COPD) </a:t>
            </a:r>
            <a:r>
              <a:rPr lang="en-US" sz="2800" dirty="0"/>
              <a:t>deserve special mention. COPD includes emphysema, bronchitis, asthma, and black lung disease. </a:t>
            </a:r>
            <a:r>
              <a:rPr lang="en-US" sz="2800" dirty="0" smtClean="0"/>
              <a:t>Oxygen administration </a:t>
            </a:r>
            <a:r>
              <a:rPr lang="en-US" sz="2800" dirty="0"/>
              <a:t>over a long period (hours) may lead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hypoventilation </a:t>
            </a:r>
            <a:r>
              <a:rPr lang="en-US" sz="2800" dirty="0">
                <a:solidFill>
                  <a:srgbClr val="FF0000"/>
                </a:solidFill>
              </a:rPr>
              <a:t>or even apnea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85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280" y="836712"/>
            <a:ext cx="8989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this reason there is </a:t>
            </a: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common </a:t>
            </a:r>
            <a:r>
              <a:rPr lang="en-US" sz="2800" dirty="0">
                <a:solidFill>
                  <a:srgbClr val="FF0000"/>
                </a:solidFill>
              </a:rPr>
              <a:t>misconception </a:t>
            </a:r>
            <a:r>
              <a:rPr lang="en-US" sz="2800" dirty="0"/>
              <a:t>among health care providers </a:t>
            </a:r>
            <a:r>
              <a:rPr lang="en-US" sz="2800" dirty="0" smtClean="0"/>
              <a:t>that patients </a:t>
            </a:r>
            <a:r>
              <a:rPr lang="en-US" sz="2800" dirty="0"/>
              <a:t>with COPD should never receive oxygen by </a:t>
            </a:r>
            <a:r>
              <a:rPr lang="en-US" sz="2800" dirty="0" smtClean="0"/>
              <a:t>any means </a:t>
            </a:r>
            <a:r>
              <a:rPr lang="en-US" sz="2800" dirty="0">
                <a:solidFill>
                  <a:srgbClr val="FF0000"/>
                </a:solidFill>
              </a:rPr>
              <a:t>other than a nasal cannula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at low </a:t>
            </a:r>
            <a:r>
              <a:rPr lang="en-US" sz="2800" dirty="0" smtClean="0">
                <a:solidFill>
                  <a:srgbClr val="FF0000"/>
                </a:solidFill>
              </a:rPr>
              <a:t>flow rates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High-flow </a:t>
            </a:r>
            <a:r>
              <a:rPr lang="en-US" sz="2800" dirty="0">
                <a:solidFill>
                  <a:srgbClr val="002060"/>
                </a:solidFill>
              </a:rPr>
              <a:t>oxygen </a:t>
            </a:r>
            <a:r>
              <a:rPr lang="en-US" sz="2800" dirty="0"/>
              <a:t>to any patient with difficulty breathing in an emergency situation is recommended no </a:t>
            </a:r>
            <a:r>
              <a:rPr lang="en-US" sz="2800" dirty="0" smtClean="0"/>
              <a:t>matter what </a:t>
            </a:r>
            <a:r>
              <a:rPr lang="en-US" sz="2800" dirty="0"/>
              <a:t>past medical history exists.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should be noted that </a:t>
            </a:r>
            <a:r>
              <a:rPr lang="en-US" sz="2800" dirty="0" smtClean="0"/>
              <a:t>the incidence </a:t>
            </a:r>
            <a:r>
              <a:rPr lang="en-US" sz="2800" dirty="0"/>
              <a:t>of COPD in a young athletic population is </a:t>
            </a:r>
            <a:r>
              <a:rPr lang="en-US" sz="2800" dirty="0" smtClean="0"/>
              <a:t>almost always </a:t>
            </a:r>
            <a:r>
              <a:rPr lang="en-US" sz="2800" dirty="0">
                <a:solidFill>
                  <a:srgbClr val="FF0000"/>
                </a:solidFill>
              </a:rPr>
              <a:t>asthma.</a:t>
            </a:r>
          </a:p>
        </p:txBody>
      </p:sp>
    </p:spTree>
    <p:extLst>
      <p:ext uri="{BB962C8B-B14F-4D97-AF65-F5344CB8AC3E}">
        <p14:creationId xmlns:p14="http://schemas.microsoft.com/office/powerpoint/2010/main" val="3356578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Nasal cannula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2729" y="1556792"/>
            <a:ext cx="90112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Oxygen is administered by a variety of devices. Each of</a:t>
            </a:r>
          </a:p>
          <a:p>
            <a:r>
              <a:rPr lang="en-US" sz="2600" dirty="0"/>
              <a:t>these devices delivers </a:t>
            </a:r>
            <a:r>
              <a:rPr lang="en-US" sz="2600" dirty="0">
                <a:solidFill>
                  <a:srgbClr val="FF0000"/>
                </a:solidFill>
              </a:rPr>
              <a:t>a set amount of oxygen </a:t>
            </a:r>
            <a:r>
              <a:rPr lang="en-US" sz="2600" dirty="0"/>
              <a:t>to the patient,</a:t>
            </a:r>
          </a:p>
          <a:p>
            <a:r>
              <a:rPr lang="en-US" sz="2600" dirty="0"/>
              <a:t>referred to as the </a:t>
            </a:r>
            <a:r>
              <a:rPr lang="en-US" sz="2600" dirty="0">
                <a:solidFill>
                  <a:srgbClr val="FF0000"/>
                </a:solidFill>
              </a:rPr>
              <a:t>fraction of inspired oxygen (FiO2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/>
              <a:t>A </a:t>
            </a:r>
            <a:r>
              <a:rPr lang="en-US" sz="2600" dirty="0">
                <a:solidFill>
                  <a:srgbClr val="002060"/>
                </a:solidFill>
              </a:rPr>
              <a:t>nasal</a:t>
            </a:r>
          </a:p>
          <a:p>
            <a:r>
              <a:rPr lang="en-US" sz="2600" dirty="0">
                <a:solidFill>
                  <a:srgbClr val="002060"/>
                </a:solidFill>
              </a:rPr>
              <a:t>cannula</a:t>
            </a:r>
            <a:r>
              <a:rPr lang="en-US" sz="2600" dirty="0"/>
              <a:t> has two prongs that are inserted in the nose and held</a:t>
            </a:r>
          </a:p>
          <a:p>
            <a:r>
              <a:rPr lang="en-US" sz="2600" dirty="0"/>
              <a:t>in place by tubing wrapped around the ears. 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A </a:t>
            </a:r>
            <a:r>
              <a:rPr lang="en-US" sz="2600" dirty="0"/>
              <a:t>nasal </a:t>
            </a:r>
            <a:r>
              <a:rPr lang="en-US" sz="2600" dirty="0" smtClean="0"/>
              <a:t>cannula can </a:t>
            </a:r>
            <a:r>
              <a:rPr lang="en-US" sz="2600" dirty="0"/>
              <a:t>administer from 1 to 6 L/m of oxygen, which gives a </a:t>
            </a:r>
            <a:r>
              <a:rPr lang="en-US" sz="2600" dirty="0" smtClean="0"/>
              <a:t>FiO2 of </a:t>
            </a:r>
            <a:r>
              <a:rPr lang="en-US" sz="2600" dirty="0"/>
              <a:t>25% to 40% </a:t>
            </a:r>
            <a:r>
              <a:rPr lang="en-US" sz="2600" dirty="0" smtClean="0"/>
              <a:t>.Flow </a:t>
            </a:r>
            <a:r>
              <a:rPr lang="en-US" sz="2600" dirty="0"/>
              <a:t>rates of </a:t>
            </a:r>
            <a:r>
              <a:rPr lang="en-US" sz="2600" dirty="0">
                <a:solidFill>
                  <a:srgbClr val="FF0000"/>
                </a:solidFill>
              </a:rPr>
              <a:t>5–6 L/m </a:t>
            </a:r>
            <a:r>
              <a:rPr lang="en-US" sz="2600" dirty="0"/>
              <a:t>are uncomfortable and, unless humidified, </a:t>
            </a:r>
            <a:r>
              <a:rPr lang="en-US" sz="2600" dirty="0">
                <a:solidFill>
                  <a:srgbClr val="002060"/>
                </a:solidFill>
              </a:rPr>
              <a:t>will dry the nasal </a:t>
            </a:r>
            <a:r>
              <a:rPr lang="en-US" sz="2600" dirty="0" smtClean="0">
                <a:solidFill>
                  <a:srgbClr val="002060"/>
                </a:solidFill>
              </a:rPr>
              <a:t>passages and </a:t>
            </a:r>
            <a:r>
              <a:rPr lang="en-US" sz="2600" dirty="0">
                <a:solidFill>
                  <a:srgbClr val="002060"/>
                </a:solidFill>
              </a:rPr>
              <a:t>lead to nose bleeds.</a:t>
            </a:r>
            <a:r>
              <a:rPr lang="en-US" sz="2600" dirty="0"/>
              <a:t> Oxygen by nasal cannula is only utilized with </a:t>
            </a:r>
            <a:r>
              <a:rPr lang="en-US" sz="2600" dirty="0">
                <a:solidFill>
                  <a:srgbClr val="002060"/>
                </a:solidFill>
              </a:rPr>
              <a:t>conscious and stable </a:t>
            </a:r>
            <a:r>
              <a:rPr lang="en-US" sz="2600" dirty="0" smtClean="0">
                <a:solidFill>
                  <a:srgbClr val="002060"/>
                </a:solidFill>
              </a:rPr>
              <a:t>patients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506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71324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6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4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2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7422"/>
            <a:ext cx="8568952" cy="126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Simple </a:t>
            </a:r>
            <a:r>
              <a:rPr lang="en-US" dirty="0"/>
              <a:t>face mask 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Reservoir bag </a:t>
            </a:r>
            <a:r>
              <a:rPr lang="en-US" dirty="0"/>
              <a:t>face mask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221338"/>
            <a:ext cx="8928992" cy="568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A simple face mask </a:t>
            </a:r>
            <a:r>
              <a:rPr lang="en-US" sz="2700" dirty="0" smtClean="0"/>
              <a:t>will </a:t>
            </a:r>
            <a:r>
              <a:rPr lang="en-US" sz="2700" dirty="0"/>
              <a:t>deliver a FiO2 of</a:t>
            </a:r>
          </a:p>
          <a:p>
            <a:r>
              <a:rPr lang="en-US" sz="2700" dirty="0">
                <a:solidFill>
                  <a:srgbClr val="002060"/>
                </a:solidFill>
              </a:rPr>
              <a:t>40% to 60% at 6 to 10 L/m</a:t>
            </a:r>
            <a:r>
              <a:rPr lang="en-US" sz="2700" dirty="0"/>
              <a:t>, whereas a </a:t>
            </a:r>
            <a:r>
              <a:rPr lang="en-US" sz="2700" dirty="0">
                <a:solidFill>
                  <a:srgbClr val="FF0000"/>
                </a:solidFill>
              </a:rPr>
              <a:t>reservoir bag </a:t>
            </a:r>
            <a:r>
              <a:rPr lang="en-US" sz="2700" dirty="0" smtClean="0">
                <a:solidFill>
                  <a:srgbClr val="FF0000"/>
                </a:solidFill>
              </a:rPr>
              <a:t>face </a:t>
            </a:r>
            <a:r>
              <a:rPr lang="en-US" sz="2700" dirty="0" smtClean="0"/>
              <a:t>mask </a:t>
            </a:r>
            <a:r>
              <a:rPr lang="en-US" sz="2700" dirty="0"/>
              <a:t>will deliver </a:t>
            </a:r>
            <a:r>
              <a:rPr lang="en-US" sz="2700" dirty="0">
                <a:solidFill>
                  <a:srgbClr val="FF0000"/>
                </a:solidFill>
              </a:rPr>
              <a:t>60% to 90% at 10 to 15 L/m</a:t>
            </a:r>
            <a:r>
              <a:rPr lang="en-US" sz="2700" dirty="0"/>
              <a:t>. </a:t>
            </a:r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smtClean="0"/>
              <a:t>The reservoir bag </a:t>
            </a:r>
            <a:r>
              <a:rPr lang="en-US" sz="2700" dirty="0"/>
              <a:t>face mask (also referred to as </a:t>
            </a:r>
            <a:r>
              <a:rPr lang="en-US" sz="2700" dirty="0">
                <a:solidFill>
                  <a:srgbClr val="FF0000"/>
                </a:solidFill>
              </a:rPr>
              <a:t>a partial </a:t>
            </a:r>
            <a:r>
              <a:rPr lang="en-US" sz="2700" dirty="0" smtClean="0">
                <a:solidFill>
                  <a:srgbClr val="FF0000"/>
                </a:solidFill>
              </a:rPr>
              <a:t>non breather mask)</a:t>
            </a:r>
            <a:r>
              <a:rPr lang="en-US" sz="2700" dirty="0" smtClean="0"/>
              <a:t> is </a:t>
            </a:r>
            <a:r>
              <a:rPr lang="en-US" sz="2700" dirty="0"/>
              <a:t>preferred for patients who are </a:t>
            </a:r>
            <a:r>
              <a:rPr lang="en-US" sz="2700" dirty="0">
                <a:solidFill>
                  <a:srgbClr val="FF0000"/>
                </a:solidFill>
              </a:rPr>
              <a:t>unconscious or </a:t>
            </a:r>
            <a:r>
              <a:rPr lang="en-US" sz="2700" dirty="0" smtClean="0">
                <a:solidFill>
                  <a:srgbClr val="FF0000"/>
                </a:solidFill>
              </a:rPr>
              <a:t>unstable</a:t>
            </a:r>
            <a:r>
              <a:rPr lang="en-US" sz="2700" dirty="0" smtClean="0"/>
              <a:t>.</a:t>
            </a:r>
          </a:p>
          <a:p>
            <a:endParaRPr lang="en-US" sz="2700" dirty="0"/>
          </a:p>
          <a:p>
            <a:r>
              <a:rPr lang="en-US" sz="2700" dirty="0" smtClean="0"/>
              <a:t> </a:t>
            </a:r>
            <a:r>
              <a:rPr lang="en-US" sz="2700" dirty="0"/>
              <a:t>Although it is common for emergency medical technicians (EMT) to use 15 L/m with either type of </a:t>
            </a:r>
            <a:r>
              <a:rPr lang="en-US" sz="2700" dirty="0" smtClean="0"/>
              <a:t>face mask</a:t>
            </a:r>
            <a:r>
              <a:rPr lang="en-US" sz="2700" dirty="0"/>
              <a:t>, the </a:t>
            </a:r>
            <a:r>
              <a:rPr lang="en-US" sz="2700" dirty="0">
                <a:solidFill>
                  <a:srgbClr val="FF0000"/>
                </a:solidFill>
              </a:rPr>
              <a:t>clinical difference in </a:t>
            </a:r>
            <a:r>
              <a:rPr lang="en-US" sz="2700" dirty="0" smtClean="0">
                <a:solidFill>
                  <a:srgbClr val="FF0000"/>
                </a:solidFill>
              </a:rPr>
              <a:t>FiO2 </a:t>
            </a:r>
            <a:r>
              <a:rPr lang="en-US" sz="2700" dirty="0">
                <a:solidFill>
                  <a:srgbClr val="FF0000"/>
                </a:solidFill>
              </a:rPr>
              <a:t>between 10 and 15 L/m </a:t>
            </a:r>
            <a:r>
              <a:rPr lang="en-US" sz="2700" dirty="0" smtClean="0">
                <a:solidFill>
                  <a:srgbClr val="FF0000"/>
                </a:solidFill>
              </a:rPr>
              <a:t>is insignificant </a:t>
            </a:r>
            <a:r>
              <a:rPr lang="en-US" sz="2700" dirty="0"/>
              <a:t>and will </a:t>
            </a:r>
            <a:r>
              <a:rPr lang="en-US" sz="2700" dirty="0">
                <a:solidFill>
                  <a:srgbClr val="FF0000"/>
                </a:solidFill>
              </a:rPr>
              <a:t>only drain the tank one third </a:t>
            </a:r>
            <a:r>
              <a:rPr lang="en-US" sz="2700" dirty="0" smtClean="0">
                <a:solidFill>
                  <a:srgbClr val="FF0000"/>
                </a:solidFill>
              </a:rPr>
              <a:t>faster. </a:t>
            </a:r>
            <a:r>
              <a:rPr lang="en-US" sz="2700" dirty="0" smtClean="0"/>
              <a:t>This </a:t>
            </a:r>
            <a:r>
              <a:rPr lang="en-US" sz="2700" dirty="0"/>
              <a:t>is an important consideration if using a D </a:t>
            </a:r>
            <a:r>
              <a:rPr lang="en-US" sz="2700" dirty="0" smtClean="0"/>
              <a:t>tank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29634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8709"/>
            <a:ext cx="9144000" cy="51166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530120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reservoir bag oxygen mask delivers the highest concentration of oxygen and should be used </a:t>
            </a:r>
            <a:r>
              <a:rPr lang="en-US" sz="2400" dirty="0" smtClean="0">
                <a:solidFill>
                  <a:srgbClr val="FF0000"/>
                </a:solidFill>
              </a:rPr>
              <a:t>for the </a:t>
            </a:r>
            <a:r>
              <a:rPr lang="en-US" sz="2400" dirty="0">
                <a:solidFill>
                  <a:srgbClr val="FF0000"/>
                </a:solidFill>
              </a:rPr>
              <a:t>unconscious athlete with adequate respiratory </a:t>
            </a:r>
            <a:r>
              <a:rPr lang="en-US" sz="2400" dirty="0" smtClean="0">
                <a:solidFill>
                  <a:srgbClr val="FF0000"/>
                </a:solidFill>
              </a:rPr>
              <a:t>effort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8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Bag </a:t>
            </a:r>
            <a:r>
              <a:rPr lang="en-US" dirty="0"/>
              <a:t>valve mask (BVM)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bag valve mask (BVM) </a:t>
            </a:r>
            <a:r>
              <a:rPr lang="en-US" sz="2800" dirty="0" smtClean="0"/>
              <a:t>is </a:t>
            </a:r>
            <a:r>
              <a:rPr lang="en-US" sz="2800" dirty="0"/>
              <a:t>used </a:t>
            </a:r>
            <a:r>
              <a:rPr lang="en-US" sz="2800" dirty="0" smtClean="0"/>
              <a:t>to either </a:t>
            </a:r>
            <a:r>
              <a:rPr lang="en-US" sz="2800" dirty="0"/>
              <a:t>assist the breathing or ventilate a patient </a:t>
            </a:r>
            <a:r>
              <a:rPr lang="en-US" sz="2800" dirty="0">
                <a:solidFill>
                  <a:srgbClr val="FF0000"/>
                </a:solidFill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apnea</a:t>
            </a:r>
            <a:r>
              <a:rPr lang="en-US" sz="2800" dirty="0" smtClean="0"/>
              <a:t>. An </a:t>
            </a:r>
            <a:r>
              <a:rPr lang="en-US" sz="2800" dirty="0"/>
              <a:t>adult BVM has a capacity of approximately </a:t>
            </a:r>
            <a:r>
              <a:rPr lang="en-US" sz="2800" dirty="0">
                <a:solidFill>
                  <a:srgbClr val="FF0000"/>
                </a:solidFill>
              </a:rPr>
              <a:t>1600 cc </a:t>
            </a:r>
            <a:r>
              <a:rPr lang="en-US" sz="2800" dirty="0" smtClean="0"/>
              <a:t>and uses </a:t>
            </a:r>
            <a:r>
              <a:rPr lang="en-US" sz="2800" dirty="0"/>
              <a:t>a mask to maintain a seal around the </a:t>
            </a:r>
            <a:r>
              <a:rPr lang="en-US" sz="2800" dirty="0" smtClean="0"/>
              <a:t>face.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When </a:t>
            </a:r>
            <a:r>
              <a:rPr lang="en-US" sz="2800" dirty="0"/>
              <a:t>connected to an oxygen source and using a reservoir bag, T</a:t>
            </a:r>
            <a:r>
              <a:rPr lang="en-US" sz="2800" dirty="0" smtClean="0"/>
              <a:t>he BVM </a:t>
            </a:r>
            <a:r>
              <a:rPr lang="en-US" sz="2800" dirty="0"/>
              <a:t>will deliver a </a:t>
            </a:r>
            <a:r>
              <a:rPr lang="en-US" sz="2800" dirty="0" err="1" smtClean="0"/>
              <a:t>FiO</a:t>
            </a:r>
            <a:r>
              <a:rPr lang="en-US" sz="2800" dirty="0" smtClean="0"/>
              <a:t> 2 </a:t>
            </a:r>
            <a:r>
              <a:rPr lang="en-US" sz="2800" dirty="0"/>
              <a:t>of nearly 100%. The flow </a:t>
            </a:r>
            <a:r>
              <a:rPr lang="en-US" sz="2800" dirty="0" smtClean="0"/>
              <a:t>rate should </a:t>
            </a:r>
            <a:r>
              <a:rPr lang="en-US" sz="2800" dirty="0"/>
              <a:t>be sufficient to fill the bag with each ventilation or </a:t>
            </a:r>
            <a:r>
              <a:rPr lang="en-US" sz="2800" dirty="0" smtClean="0"/>
              <a:t>10 to </a:t>
            </a:r>
            <a:r>
              <a:rPr lang="en-US" sz="2800" dirty="0"/>
              <a:t>15 L/m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44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4" y="-50985"/>
            <a:ext cx="9119026" cy="52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300" dirty="0" smtClean="0">
              <a:solidFill>
                <a:srgbClr val="FF0000"/>
              </a:solidFill>
            </a:endParaRPr>
          </a:p>
          <a:p>
            <a:endParaRPr lang="en-US" sz="3300" dirty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The </a:t>
            </a:r>
            <a:r>
              <a:rPr lang="en-US" sz="4000" dirty="0">
                <a:solidFill>
                  <a:srgbClr val="FF0000"/>
                </a:solidFill>
              </a:rPr>
              <a:t>bag valve mask is used to assist respirations in the unconscious athlete with inadequate respirations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2" y="442226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BVM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25689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BVM may also be </a:t>
            </a:r>
            <a:r>
              <a:rPr lang="en-US" sz="2800" dirty="0">
                <a:solidFill>
                  <a:srgbClr val="FF0000"/>
                </a:solidFill>
              </a:rPr>
              <a:t>connected to an endotracheal tube </a:t>
            </a:r>
            <a:r>
              <a:rPr lang="en-US" sz="2800" dirty="0"/>
              <a:t>if the patient is intubated. All artificial breathing</a:t>
            </a:r>
          </a:p>
          <a:p>
            <a:r>
              <a:rPr lang="en-US" sz="2800" dirty="0"/>
              <a:t>tubes (endotracheal, laryngeal mask airway [LMA] , </a:t>
            </a:r>
            <a:r>
              <a:rPr lang="en-US" sz="2800" dirty="0" err="1"/>
              <a:t>combitube</a:t>
            </a:r>
            <a:r>
              <a:rPr lang="en-US" sz="2800" dirty="0"/>
              <a:t>, and King laryngeal tube-disposable [King LT-D</a:t>
            </a:r>
            <a:r>
              <a:rPr lang="en-US" sz="2800" dirty="0" smtClean="0"/>
              <a:t>]) </a:t>
            </a:r>
            <a:r>
              <a:rPr lang="en-US" sz="2800" dirty="0" smtClean="0">
                <a:solidFill>
                  <a:srgbClr val="FF0000"/>
                </a:solidFill>
              </a:rPr>
              <a:t>have </a:t>
            </a:r>
            <a:r>
              <a:rPr lang="en-US" sz="2800" dirty="0">
                <a:solidFill>
                  <a:srgbClr val="FF0000"/>
                </a:solidFill>
              </a:rPr>
              <a:t>the same 15 mm connector for the BVM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Ventilating </a:t>
            </a:r>
            <a:r>
              <a:rPr lang="en-US" sz="2800" dirty="0"/>
              <a:t>a patient with a BVM mask is a difficult </a:t>
            </a:r>
            <a:r>
              <a:rPr lang="en-US" sz="2800" dirty="0" smtClean="0"/>
              <a:t>skill to </a:t>
            </a:r>
            <a:r>
              <a:rPr lang="en-US" sz="2800" dirty="0"/>
              <a:t>master, and practice on a regular basis with a </a:t>
            </a:r>
            <a:r>
              <a:rPr lang="en-US" sz="2800" dirty="0" smtClean="0"/>
              <a:t>mannequin is </a:t>
            </a:r>
            <a:r>
              <a:rPr lang="en-US" sz="2800" dirty="0"/>
              <a:t>strongly encouraged.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Using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E-C technique </a:t>
            </a:r>
            <a:r>
              <a:rPr lang="en-US" sz="2800" dirty="0" smtClean="0"/>
              <a:t>described later </a:t>
            </a:r>
            <a:r>
              <a:rPr lang="en-US" sz="2800" dirty="0"/>
              <a:t>in the text is important to obtain a good seal </a:t>
            </a:r>
            <a:r>
              <a:rPr lang="en-US" sz="2800" dirty="0" smtClean="0"/>
              <a:t>around the </a:t>
            </a:r>
            <a:r>
              <a:rPr lang="en-US" sz="2800" dirty="0"/>
              <a:t>mouth and nose to deliver effective tidal volumes to </a:t>
            </a:r>
            <a:r>
              <a:rPr lang="en-US" sz="2800" dirty="0" smtClean="0"/>
              <a:t>the patient.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75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Lower Airways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lower airway consists of the </a:t>
            </a:r>
            <a:r>
              <a:rPr lang="en-GB" b="1" dirty="0"/>
              <a:t>epiglottis and the </a:t>
            </a:r>
            <a:r>
              <a:rPr lang="en-GB" b="1" dirty="0" smtClean="0"/>
              <a:t>larynx. The</a:t>
            </a:r>
            <a:r>
              <a:rPr lang="en-GB" dirty="0" smtClean="0"/>
              <a:t> </a:t>
            </a:r>
            <a:r>
              <a:rPr lang="en-GB" dirty="0"/>
              <a:t>epiglottis is a flap that covers the opening to </a:t>
            </a:r>
            <a:r>
              <a:rPr lang="en-GB" dirty="0" smtClean="0"/>
              <a:t>the trachea </a:t>
            </a:r>
            <a:r>
              <a:rPr lang="en-GB" dirty="0"/>
              <a:t>(the </a:t>
            </a:r>
            <a:r>
              <a:rPr lang="en-GB" b="1" dirty="0"/>
              <a:t>glottis) when food or fluid passes into </a:t>
            </a:r>
            <a:r>
              <a:rPr lang="en-GB" b="1" dirty="0" smtClean="0"/>
              <a:t>the </a:t>
            </a:r>
            <a:r>
              <a:rPr lang="en-GB" dirty="0" smtClean="0"/>
              <a:t>esophagus</a:t>
            </a:r>
            <a:r>
              <a:rPr lang="en-GB" dirty="0"/>
              <a:t>. The larynx is composed of </a:t>
            </a:r>
            <a:r>
              <a:rPr lang="en-GB" dirty="0">
                <a:solidFill>
                  <a:srgbClr val="FF0000"/>
                </a:solidFill>
              </a:rPr>
              <a:t>nine cartilages </a:t>
            </a:r>
            <a:r>
              <a:rPr lang="en-GB" dirty="0" smtClean="0"/>
              <a:t>and muscles </a:t>
            </a:r>
            <a:r>
              <a:rPr lang="en-GB" dirty="0"/>
              <a:t>and is located anterior to the </a:t>
            </a:r>
            <a:r>
              <a:rPr lang="en-GB" dirty="0">
                <a:solidFill>
                  <a:srgbClr val="FF0000"/>
                </a:solidFill>
              </a:rPr>
              <a:t>fourth, fifth, and </a:t>
            </a:r>
            <a:r>
              <a:rPr lang="en-GB" dirty="0" smtClean="0">
                <a:solidFill>
                  <a:srgbClr val="FF0000"/>
                </a:solidFill>
              </a:rPr>
              <a:t>sixth cervical </a:t>
            </a:r>
            <a:r>
              <a:rPr lang="en-GB" dirty="0">
                <a:solidFill>
                  <a:srgbClr val="FF0000"/>
                </a:solidFill>
              </a:rPr>
              <a:t>vertebrae </a:t>
            </a:r>
            <a:r>
              <a:rPr lang="en-GB" dirty="0"/>
              <a:t>in adults. The larynx is also known as </a:t>
            </a:r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Adam’s </a:t>
            </a:r>
            <a:r>
              <a:rPr lang="en-GB" dirty="0">
                <a:solidFill>
                  <a:srgbClr val="FF0000"/>
                </a:solidFill>
              </a:rPr>
              <a:t>apple</a:t>
            </a:r>
            <a:r>
              <a:rPr lang="en-GB" dirty="0"/>
              <a:t>. It is a dynamic structure and protects the </a:t>
            </a:r>
            <a:r>
              <a:rPr lang="en-GB" dirty="0" smtClean="0"/>
              <a:t>glottis while </a:t>
            </a:r>
            <a:r>
              <a:rPr lang="en-GB" dirty="0"/>
              <a:t>also allowing </a:t>
            </a:r>
            <a:r>
              <a:rPr lang="en-GB" dirty="0" smtClean="0">
                <a:solidFill>
                  <a:srgbClr val="FF0000"/>
                </a:solidFill>
              </a:rPr>
              <a:t>phonation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E-C Technique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439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your left hand, place your thumb and index</a:t>
            </a:r>
          </a:p>
          <a:p>
            <a:r>
              <a:rPr lang="en-US" sz="2800" dirty="0"/>
              <a:t>finger on the mask, forming a C. Then place your </a:t>
            </a:r>
            <a:r>
              <a:rPr lang="en-US" sz="2800" dirty="0" smtClean="0"/>
              <a:t> small, ring</a:t>
            </a:r>
            <a:r>
              <a:rPr lang="en-US" sz="2800" dirty="0"/>
              <a:t>, and middle fingers along the mandible with your </a:t>
            </a:r>
            <a:r>
              <a:rPr lang="en-US" sz="2800" dirty="0" smtClean="0"/>
              <a:t>small finger </a:t>
            </a:r>
            <a:r>
              <a:rPr lang="en-US" sz="2800" dirty="0"/>
              <a:t>at the corner of the jaw. These three fingers </a:t>
            </a:r>
            <a:r>
              <a:rPr lang="en-US" sz="2800" dirty="0" smtClean="0"/>
              <a:t>should form </a:t>
            </a:r>
            <a:r>
              <a:rPr lang="en-US" sz="2800" dirty="0"/>
              <a:t>an 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Lift </a:t>
            </a:r>
            <a:r>
              <a:rPr lang="en-US" sz="2800" dirty="0"/>
              <a:t>up on the jaw with the E and pull the </a:t>
            </a:r>
            <a:r>
              <a:rPr lang="en-US" sz="2800" dirty="0" smtClean="0"/>
              <a:t>mouth and </a:t>
            </a:r>
            <a:r>
              <a:rPr lang="en-US" sz="2800" dirty="0"/>
              <a:t>nose up into the </a:t>
            </a:r>
            <a:r>
              <a:rPr lang="en-US" sz="2800" dirty="0" smtClean="0"/>
              <a:t>mask. </a:t>
            </a:r>
            <a:r>
              <a:rPr lang="en-US" sz="2800" dirty="0"/>
              <a:t>Squeeze the bag </a:t>
            </a:r>
            <a:r>
              <a:rPr lang="en-US" sz="2800" dirty="0" smtClean="0"/>
              <a:t>with your </a:t>
            </a:r>
            <a:r>
              <a:rPr lang="en-US" sz="2800" dirty="0"/>
              <a:t>right hand and </a:t>
            </a:r>
            <a:r>
              <a:rPr lang="en-US" sz="2800" dirty="0" smtClean="0"/>
              <a:t>see</a:t>
            </a:r>
            <a:r>
              <a:rPr lang="en-US" sz="2800" dirty="0" smtClean="0"/>
              <a:t> </a:t>
            </a:r>
            <a:r>
              <a:rPr lang="en-US" sz="2800" dirty="0"/>
              <a:t>the effectiveness of your ventilations by how high the chest rises. </a:t>
            </a:r>
            <a:r>
              <a:rPr lang="en-US" sz="2800" dirty="0">
                <a:solidFill>
                  <a:srgbClr val="FF0000"/>
                </a:solidFill>
              </a:rPr>
              <a:t>Good chest expansion </a:t>
            </a:r>
            <a:r>
              <a:rPr lang="en-US" sz="2800" dirty="0" smtClean="0">
                <a:solidFill>
                  <a:srgbClr val="FF0000"/>
                </a:solidFill>
              </a:rPr>
              <a:t>is crucial </a:t>
            </a:r>
            <a:r>
              <a:rPr lang="en-US" sz="2800" dirty="0">
                <a:solidFill>
                  <a:srgbClr val="FF0000"/>
                </a:solidFill>
              </a:rPr>
              <a:t>for effective BVM mask ventilation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5204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05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5085184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Shaping your fingers into an </a:t>
            </a:r>
            <a:r>
              <a:rPr lang="en-US" sz="2800" dirty="0" smtClean="0">
                <a:solidFill>
                  <a:srgbClr val="002060"/>
                </a:solidFill>
              </a:rPr>
              <a:t>E and C formation </a:t>
            </a:r>
            <a:r>
              <a:rPr lang="en-US" sz="2800" dirty="0">
                <a:solidFill>
                  <a:srgbClr val="002060"/>
                </a:solidFill>
              </a:rPr>
              <a:t>allows for effective </a:t>
            </a:r>
            <a:r>
              <a:rPr lang="en-US" sz="2800" dirty="0" smtClean="0">
                <a:solidFill>
                  <a:srgbClr val="002060"/>
                </a:solidFill>
              </a:rPr>
              <a:t>mask ventilation </a:t>
            </a:r>
            <a:r>
              <a:rPr lang="en-US" sz="2800" dirty="0">
                <a:solidFill>
                  <a:srgbClr val="002060"/>
                </a:solidFill>
              </a:rPr>
              <a:t>with a BVM.</a:t>
            </a:r>
          </a:p>
        </p:txBody>
      </p:sp>
    </p:spTree>
    <p:extLst>
      <p:ext uri="{BB962C8B-B14F-4D97-AF65-F5344CB8AC3E}">
        <p14:creationId xmlns:p14="http://schemas.microsoft.com/office/powerpoint/2010/main" val="563808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48478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air </a:t>
            </a:r>
            <a:r>
              <a:rPr lang="en-US" sz="2800" dirty="0" smtClean="0"/>
              <a:t>leaks around </a:t>
            </a:r>
            <a:r>
              <a:rPr lang="en-US" sz="2800" dirty="0"/>
              <a:t>the mask, either reposition your hands or use </a:t>
            </a:r>
            <a:r>
              <a:rPr lang="en-US" sz="2800" dirty="0" smtClean="0"/>
              <a:t>your right </a:t>
            </a:r>
            <a:r>
              <a:rPr lang="en-US" sz="2800" dirty="0"/>
              <a:t>hand to seal the patient’s right cheek with the mask. </a:t>
            </a:r>
            <a:r>
              <a:rPr lang="en-US" sz="2800" dirty="0" smtClean="0"/>
              <a:t>If using </a:t>
            </a:r>
            <a:r>
              <a:rPr lang="en-US" sz="2800" dirty="0"/>
              <a:t>both hands to obtain a good mask seal, you will </a:t>
            </a:r>
            <a:r>
              <a:rPr lang="en-US" sz="2800" dirty="0" smtClean="0"/>
              <a:t>need a </a:t>
            </a:r>
            <a:r>
              <a:rPr lang="en-US" sz="2800" dirty="0"/>
              <a:t>second person to squeeze the bag.</a:t>
            </a:r>
          </a:p>
          <a:p>
            <a:endParaRPr lang="en-US" sz="2800" dirty="0" smtClean="0"/>
          </a:p>
          <a:p>
            <a:r>
              <a:rPr lang="en-US" sz="2800" dirty="0" smtClean="0"/>
              <a:t>Novices </a:t>
            </a:r>
            <a:r>
              <a:rPr lang="en-US" sz="2800" dirty="0"/>
              <a:t>are </a:t>
            </a:r>
            <a:r>
              <a:rPr lang="en-US" sz="2800" dirty="0" smtClean="0"/>
              <a:t>encouraged to </a:t>
            </a:r>
            <a:r>
              <a:rPr lang="en-US" sz="2800" dirty="0"/>
              <a:t>use a two-person technique when performing BVM </a:t>
            </a:r>
            <a:r>
              <a:rPr lang="en-US" sz="2800" dirty="0" smtClean="0"/>
              <a:t>mask ventilation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Ventilate the patient at 10 breaths per minute</a:t>
            </a:r>
            <a:r>
              <a:rPr lang="en-US" sz="2800" dirty="0"/>
              <a:t>. </a:t>
            </a:r>
            <a:r>
              <a:rPr lang="en-US" sz="2800" dirty="0" smtClean="0"/>
              <a:t>It is </a:t>
            </a:r>
            <a:r>
              <a:rPr lang="en-US" sz="2800" dirty="0"/>
              <a:t>almost always necessary to use either an NP or OP </a:t>
            </a:r>
            <a:r>
              <a:rPr lang="en-US" sz="2800" dirty="0" smtClean="0"/>
              <a:t>airway when </a:t>
            </a:r>
            <a:r>
              <a:rPr lang="en-US" sz="2800" dirty="0"/>
              <a:t>bagging a patient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223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Pocket </a:t>
            </a:r>
            <a:r>
              <a:rPr lang="en-US" dirty="0"/>
              <a:t>mask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124744"/>
            <a:ext cx="830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CPR pocket mask may also be used in ventilating a</a:t>
            </a:r>
          </a:p>
          <a:p>
            <a:r>
              <a:rPr lang="en-US" sz="2800" dirty="0" smtClean="0"/>
              <a:t>patient. </a:t>
            </a:r>
            <a:r>
              <a:rPr lang="en-US" sz="2800" dirty="0"/>
              <a:t>This simple device has the same type of</a:t>
            </a:r>
          </a:p>
          <a:p>
            <a:r>
              <a:rPr lang="en-US" sz="2800" dirty="0"/>
              <a:t>mask used with a BVM along with a one-way valve.</a:t>
            </a:r>
          </a:p>
          <a:p>
            <a:r>
              <a:rPr lang="en-US" sz="2800" dirty="0"/>
              <a:t>Ventilations are provided by the athletic trainer </a:t>
            </a:r>
            <a:r>
              <a:rPr lang="en-US" sz="2800" dirty="0" smtClean="0"/>
              <a:t>through </a:t>
            </a:r>
            <a:r>
              <a:rPr lang="en-US" sz="2800" dirty="0" smtClean="0">
                <a:solidFill>
                  <a:srgbClr val="FF0000"/>
                </a:solidFill>
              </a:rPr>
              <a:t>mouth-to-mask </a:t>
            </a:r>
            <a:r>
              <a:rPr lang="en-US" sz="2800" dirty="0">
                <a:solidFill>
                  <a:srgbClr val="FF0000"/>
                </a:solidFill>
              </a:rPr>
              <a:t>ventilation.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mask is sealed in the </a:t>
            </a:r>
            <a:r>
              <a:rPr lang="en-US" sz="2800" dirty="0" smtClean="0"/>
              <a:t>same manner </a:t>
            </a:r>
            <a:r>
              <a:rPr lang="en-US" sz="2800" dirty="0"/>
              <a:t>as the BVM mask. Unless equipped with a supplemental oxygen port, the </a:t>
            </a:r>
            <a:r>
              <a:rPr lang="en-US" sz="2800" dirty="0">
                <a:solidFill>
                  <a:srgbClr val="FF0000"/>
                </a:solidFill>
              </a:rPr>
              <a:t>pocket mask delivers less than room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air </a:t>
            </a:r>
            <a:r>
              <a:rPr lang="en-US" sz="2800" dirty="0" smtClean="0">
                <a:solidFill>
                  <a:srgbClr val="FF0000"/>
                </a:solidFill>
              </a:rPr>
              <a:t>FiO2 </a:t>
            </a:r>
            <a:r>
              <a:rPr lang="en-US" sz="2800" dirty="0">
                <a:solidFill>
                  <a:srgbClr val="FF0000"/>
                </a:solidFill>
              </a:rPr>
              <a:t>(21%). </a:t>
            </a:r>
            <a:r>
              <a:rPr lang="en-US" sz="2800" dirty="0"/>
              <a:t>The pocket mask is convenient to carry </a:t>
            </a:r>
            <a:r>
              <a:rPr lang="en-US" sz="2800" dirty="0" smtClean="0"/>
              <a:t>and is </a:t>
            </a:r>
            <a:r>
              <a:rPr lang="en-US" sz="2800" dirty="0"/>
              <a:t>better than mouth-to-mouth rescue breathing but is </a:t>
            </a:r>
            <a:r>
              <a:rPr lang="en-US" sz="2800" dirty="0">
                <a:solidFill>
                  <a:srgbClr val="FF0000"/>
                </a:solidFill>
              </a:rPr>
              <a:t>not </a:t>
            </a:r>
            <a:r>
              <a:rPr lang="en-US" sz="2800" dirty="0" smtClean="0">
                <a:solidFill>
                  <a:srgbClr val="FF0000"/>
                </a:solidFill>
              </a:rPr>
              <a:t>a good </a:t>
            </a:r>
            <a:r>
              <a:rPr lang="en-US" sz="2800" dirty="0">
                <a:solidFill>
                  <a:srgbClr val="FF0000"/>
                </a:solidFill>
              </a:rPr>
              <a:t>substitute for a BVM and oxygen.</a:t>
            </a:r>
          </a:p>
        </p:txBody>
      </p:sp>
    </p:spTree>
    <p:extLst>
      <p:ext uri="{BB962C8B-B14F-4D97-AF65-F5344CB8AC3E}">
        <p14:creationId xmlns:p14="http://schemas.microsoft.com/office/powerpoint/2010/main" val="15878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2" y="0"/>
            <a:ext cx="9135081" cy="4223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4437112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pocket mask is a safer </a:t>
            </a:r>
            <a:r>
              <a:rPr lang="en-US" sz="2800" dirty="0" smtClean="0">
                <a:solidFill>
                  <a:srgbClr val="002060"/>
                </a:solidFill>
              </a:rPr>
              <a:t>and more </a:t>
            </a:r>
            <a:r>
              <a:rPr lang="en-US" sz="2800" dirty="0">
                <a:solidFill>
                  <a:srgbClr val="002060"/>
                </a:solidFill>
              </a:rPr>
              <a:t>effective alternative to </a:t>
            </a:r>
            <a:r>
              <a:rPr lang="en-US" sz="2800" dirty="0" smtClean="0">
                <a:solidFill>
                  <a:srgbClr val="002060"/>
                </a:solidFill>
              </a:rPr>
              <a:t>mouth-to-mouth respirations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649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FiO2 and Flow Rates for Various</a:t>
            </a:r>
            <a:br>
              <a:rPr lang="en-GB" b="1" dirty="0"/>
            </a:br>
            <a:r>
              <a:rPr lang="en-GB" b="1" dirty="0"/>
              <a:t>Devices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565142"/>
              </p:ext>
            </p:extLst>
          </p:nvPr>
        </p:nvGraphicFramePr>
        <p:xfrm>
          <a:off x="323529" y="1935164"/>
          <a:ext cx="8568951" cy="473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826785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FiO2(%)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Flow Rate</a:t>
                      </a:r>
                      <a:endParaRPr lang="en-GB" dirty="0"/>
                    </a:p>
                  </a:txBody>
                  <a:tcPr/>
                </a:tc>
              </a:tr>
              <a:tr h="826785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Nasal cannula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25–40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1–6</a:t>
                      </a:r>
                    </a:p>
                  </a:txBody>
                  <a:tcPr/>
                </a:tc>
              </a:tr>
              <a:tr h="826785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face mask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6-10</a:t>
                      </a:r>
                      <a:endParaRPr lang="en-GB" dirty="0"/>
                    </a:p>
                  </a:txBody>
                  <a:tcPr/>
                </a:tc>
              </a:tr>
              <a:tr h="1427055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Reservoir bag face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60–90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10–15</a:t>
                      </a:r>
                    </a:p>
                  </a:txBody>
                  <a:tcPr/>
                </a:tc>
              </a:tr>
              <a:tr h="826785">
                <a:tc>
                  <a:txBody>
                    <a:bodyPr/>
                    <a:lstStyle/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BVM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2617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15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5456" cy="864096"/>
          </a:xfrm>
        </p:spPr>
        <p:txBody>
          <a:bodyPr/>
          <a:lstStyle/>
          <a:p>
            <a:r>
              <a:rPr lang="en-US" dirty="0"/>
              <a:t>Advanced Airway Devices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268761"/>
            <a:ext cx="8712968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Although effective ventilation with a BVM is possible for </a:t>
            </a:r>
            <a:r>
              <a:rPr lang="en-US" sz="2800" dirty="0" smtClean="0"/>
              <a:t>a short </a:t>
            </a:r>
            <a:r>
              <a:rPr lang="en-US" sz="2800" dirty="0"/>
              <a:t>time, eventually the </a:t>
            </a:r>
            <a:r>
              <a:rPr lang="en-US" sz="2800" dirty="0" smtClean="0"/>
              <a:t>airway must </a:t>
            </a:r>
            <a:r>
              <a:rPr lang="en-US" sz="2800" dirty="0"/>
              <a:t>be secured by </a:t>
            </a:r>
            <a:r>
              <a:rPr lang="en-US" sz="2800" dirty="0" smtClean="0"/>
              <a:t>an advanced </a:t>
            </a:r>
            <a:r>
              <a:rPr lang="en-US" sz="2800" dirty="0"/>
              <a:t>airway device. This may occur before or </a:t>
            </a:r>
            <a:r>
              <a:rPr lang="en-US" sz="2800" dirty="0" smtClean="0"/>
              <a:t>after arrival </a:t>
            </a:r>
            <a:r>
              <a:rPr lang="en-US" sz="2800" dirty="0"/>
              <a:t>at the hospital, and the </a:t>
            </a:r>
            <a:r>
              <a:rPr lang="en-US" sz="2800" dirty="0">
                <a:solidFill>
                  <a:srgbClr val="FF0000"/>
                </a:solidFill>
              </a:rPr>
              <a:t>gold standard has </a:t>
            </a:r>
            <a:r>
              <a:rPr lang="en-US" sz="2800" dirty="0" smtClean="0">
                <a:solidFill>
                  <a:srgbClr val="FF0000"/>
                </a:solidFill>
              </a:rPr>
              <a:t>always been </a:t>
            </a:r>
            <a:r>
              <a:rPr lang="en-US" sz="2800" dirty="0">
                <a:solidFill>
                  <a:srgbClr val="FF0000"/>
                </a:solidFill>
              </a:rPr>
              <a:t>endotracheal intubation.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technique </a:t>
            </a:r>
            <a:r>
              <a:rPr lang="en-US" sz="2800" dirty="0" smtClean="0"/>
              <a:t>involves using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laryngoscope</a:t>
            </a:r>
            <a:r>
              <a:rPr lang="en-US" sz="2800" dirty="0"/>
              <a:t> to directly </a:t>
            </a:r>
            <a:r>
              <a:rPr lang="en-US" sz="2800" dirty="0">
                <a:solidFill>
                  <a:srgbClr val="FF0000"/>
                </a:solidFill>
              </a:rPr>
              <a:t>visualize the vocal cords </a:t>
            </a:r>
            <a:r>
              <a:rPr lang="en-US" sz="2800" dirty="0" smtClean="0"/>
              <a:t>at the </a:t>
            </a:r>
            <a:r>
              <a:rPr lang="en-US" sz="2800" dirty="0" err="1"/>
              <a:t>glottic</a:t>
            </a:r>
            <a:r>
              <a:rPr lang="en-US" sz="2800" dirty="0"/>
              <a:t> opening and </a:t>
            </a:r>
            <a:r>
              <a:rPr lang="en-US" sz="2800" dirty="0">
                <a:solidFill>
                  <a:srgbClr val="FF0000"/>
                </a:solidFill>
              </a:rPr>
              <a:t>passing a </a:t>
            </a:r>
            <a:r>
              <a:rPr lang="en-US" sz="2800" dirty="0" smtClean="0">
                <a:solidFill>
                  <a:srgbClr val="FF0000"/>
                </a:solidFill>
              </a:rPr>
              <a:t>cuffed endotracheal tube into </a:t>
            </a: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trachea</a:t>
            </a:r>
            <a:r>
              <a:rPr lang="en-US" sz="2800" dirty="0" smtClean="0"/>
              <a:t>. </a:t>
            </a:r>
            <a:r>
              <a:rPr lang="en-US" sz="2800" dirty="0"/>
              <a:t>Once the tube is </a:t>
            </a:r>
            <a:r>
              <a:rPr lang="en-US" sz="2800" dirty="0" smtClean="0"/>
              <a:t>properly placed </a:t>
            </a:r>
            <a:r>
              <a:rPr lang="en-US" sz="2800" dirty="0"/>
              <a:t>and the cuff is inflated, the trachea is sealed </a:t>
            </a:r>
            <a:r>
              <a:rPr lang="en-US" sz="2800" dirty="0" smtClean="0"/>
              <a:t>and gastric </a:t>
            </a:r>
            <a:r>
              <a:rPr lang="en-US" sz="2800" dirty="0"/>
              <a:t>aspiration is unlikely. </a:t>
            </a:r>
          </a:p>
        </p:txBody>
      </p:sp>
    </p:spTree>
    <p:extLst>
      <p:ext uri="{BB962C8B-B14F-4D97-AF65-F5344CB8AC3E}">
        <p14:creationId xmlns:p14="http://schemas.microsoft.com/office/powerpoint/2010/main" val="3441458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8820472" cy="56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6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" y="1556792"/>
            <a:ext cx="89644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skill is reserved </a:t>
            </a:r>
            <a:r>
              <a:rPr lang="en-US" sz="2800" dirty="0" smtClean="0"/>
              <a:t>for physicians</a:t>
            </a:r>
            <a:r>
              <a:rPr lang="en-US" sz="2800" dirty="0"/>
              <a:t>, nurse anesthetists, paramedics, and </a:t>
            </a:r>
            <a:r>
              <a:rPr lang="en-US" sz="2800" dirty="0" smtClean="0"/>
              <a:t>occasionally respiratory </a:t>
            </a:r>
            <a:r>
              <a:rPr lang="en-US" sz="2800" dirty="0"/>
              <a:t>therapists and EMT-Intermediates and </a:t>
            </a:r>
            <a:r>
              <a:rPr lang="en-US" sz="2800" dirty="0" smtClean="0"/>
              <a:t>requires significant </a:t>
            </a:r>
            <a:r>
              <a:rPr lang="en-US" sz="2800" dirty="0"/>
              <a:t>training and frequency to maintain proficiency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It has recently been suggested that paramedics do not perform the skill often enough to maintain a reasonable level </a:t>
            </a:r>
            <a:r>
              <a:rPr lang="en-US" sz="2800" dirty="0" smtClean="0"/>
              <a:t>of Proficiency </a:t>
            </a:r>
            <a:r>
              <a:rPr lang="en-US" sz="2800" dirty="0">
                <a:solidFill>
                  <a:srgbClr val="FF0000"/>
                </a:solidFill>
              </a:rPr>
              <a:t>Intubation is not within the athletic </a:t>
            </a:r>
            <a:r>
              <a:rPr lang="en-US" sz="2800" dirty="0" smtClean="0">
                <a:solidFill>
                  <a:srgbClr val="FF0000"/>
                </a:solidFill>
              </a:rPr>
              <a:t>trainer’s scope </a:t>
            </a:r>
            <a:r>
              <a:rPr lang="en-US" sz="2800" dirty="0">
                <a:solidFill>
                  <a:srgbClr val="FF0000"/>
                </a:solidFill>
              </a:rPr>
              <a:t>of practice</a:t>
            </a:r>
            <a:r>
              <a:rPr lang="en-US" sz="2800" dirty="0"/>
              <a:t>, but they should be familiar with the technique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703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The tongue is the most </a:t>
            </a:r>
            <a:r>
              <a:rPr lang="en-GB" dirty="0" smtClean="0"/>
              <a:t>common reason </a:t>
            </a:r>
            <a:r>
              <a:rPr lang="en-GB" dirty="0"/>
              <a:t>for </a:t>
            </a:r>
            <a:r>
              <a:rPr lang="en-GB" b="1" dirty="0"/>
              <a:t>airway obstruction because in the </a:t>
            </a:r>
            <a:r>
              <a:rPr lang="en-GB" b="1" dirty="0" smtClean="0"/>
              <a:t>supine </a:t>
            </a:r>
            <a:r>
              <a:rPr lang="en-GB" dirty="0" smtClean="0"/>
              <a:t>unconscious </a:t>
            </a:r>
            <a:r>
              <a:rPr lang="en-GB" dirty="0"/>
              <a:t>athlete it can slide backward and occlude </a:t>
            </a:r>
            <a:r>
              <a:rPr lang="en-GB" dirty="0" smtClean="0"/>
              <a:t>the passage </a:t>
            </a:r>
            <a:r>
              <a:rPr lang="en-GB" dirty="0"/>
              <a:t>of air into the </a:t>
            </a:r>
            <a:r>
              <a:rPr lang="en-GB" dirty="0" smtClean="0"/>
              <a:t>trachea</a:t>
            </a:r>
          </a:p>
          <a:p>
            <a:pPr algn="just"/>
            <a:r>
              <a:rPr lang="en-GB" dirty="0"/>
              <a:t>This situation </a:t>
            </a:r>
            <a:r>
              <a:rPr lang="en-GB" dirty="0" smtClean="0"/>
              <a:t>is commonly </a:t>
            </a:r>
            <a:r>
              <a:rPr lang="en-GB" dirty="0"/>
              <a:t>described as the tongue being “</a:t>
            </a:r>
            <a:r>
              <a:rPr lang="en-GB" dirty="0">
                <a:solidFill>
                  <a:srgbClr val="FF0000"/>
                </a:solidFill>
              </a:rPr>
              <a:t>swallowed</a:t>
            </a:r>
            <a:r>
              <a:rPr lang="en-GB" dirty="0" smtClean="0">
                <a:solidFill>
                  <a:srgbClr val="FF0000"/>
                </a:solidFill>
              </a:rPr>
              <a:t>,” </a:t>
            </a:r>
            <a:r>
              <a:rPr lang="en-GB" dirty="0" smtClean="0"/>
              <a:t>although </a:t>
            </a:r>
            <a:r>
              <a:rPr lang="en-GB" dirty="0"/>
              <a:t>swallowing the tongue is not actually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227687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Large sports medicine staffs should consider having</a:t>
            </a:r>
          </a:p>
          <a:p>
            <a:r>
              <a:rPr lang="en-US" sz="2800" dirty="0"/>
              <a:t>at least </a:t>
            </a:r>
            <a:r>
              <a:rPr lang="en-US" sz="2800" dirty="0">
                <a:solidFill>
                  <a:srgbClr val="FF0000"/>
                </a:solidFill>
              </a:rPr>
              <a:t>one person </a:t>
            </a:r>
            <a:r>
              <a:rPr lang="en-US" sz="2800" dirty="0"/>
              <a:t>available who has the training and </a:t>
            </a:r>
            <a:r>
              <a:rPr lang="en-US" sz="2800" dirty="0" smtClean="0"/>
              <a:t>legal status </a:t>
            </a:r>
            <a:r>
              <a:rPr lang="en-US" sz="2800" dirty="0"/>
              <a:t>to perform advanced airway techniques 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Other </a:t>
            </a:r>
            <a:r>
              <a:rPr lang="en-US" sz="2800" dirty="0"/>
              <a:t>devices used to secure an airway require </a:t>
            </a:r>
            <a:r>
              <a:rPr lang="en-US" sz="2800" dirty="0" smtClean="0"/>
              <a:t>less training </a:t>
            </a:r>
            <a:r>
              <a:rPr lang="en-US" sz="2800" dirty="0"/>
              <a:t>and frequency of use to maintain proficiency.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State laws </a:t>
            </a:r>
            <a:r>
              <a:rPr lang="en-US" sz="2800" dirty="0"/>
              <a:t>may or may not allow athletic trainers to use </a:t>
            </a:r>
            <a:r>
              <a:rPr lang="en-US" sz="2800" dirty="0" smtClean="0"/>
              <a:t>these devices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815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en-US" dirty="0"/>
              <a:t>Laryngeal Mask Airway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412776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LMA was developed in Great Britain in the late </a:t>
            </a:r>
            <a:r>
              <a:rPr lang="en-US" sz="2800" dirty="0" smtClean="0"/>
              <a:t>1980s and </a:t>
            </a:r>
            <a:r>
              <a:rPr lang="en-US" sz="2800" dirty="0"/>
              <a:t>is often used </a:t>
            </a:r>
            <a:r>
              <a:rPr lang="en-US" sz="2800" dirty="0">
                <a:solidFill>
                  <a:srgbClr val="FF0000"/>
                </a:solidFill>
              </a:rPr>
              <a:t>in operating rooms for minor surgical </a:t>
            </a:r>
            <a:r>
              <a:rPr lang="en-US" sz="2800" dirty="0" smtClean="0">
                <a:solidFill>
                  <a:srgbClr val="FF0000"/>
                </a:solidFill>
              </a:rPr>
              <a:t>cases requiring </a:t>
            </a:r>
            <a:r>
              <a:rPr lang="en-US" sz="2800" dirty="0">
                <a:solidFill>
                  <a:srgbClr val="FF0000"/>
                </a:solidFill>
              </a:rPr>
              <a:t>general </a:t>
            </a:r>
            <a:r>
              <a:rPr lang="en-US" sz="2800" dirty="0" smtClean="0">
                <a:solidFill>
                  <a:srgbClr val="FF0000"/>
                </a:solidFill>
              </a:rPr>
              <a:t>anesthesia.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The LMA </a:t>
            </a:r>
            <a:r>
              <a:rPr lang="en-US" sz="2800" dirty="0"/>
              <a:t>comes in </a:t>
            </a:r>
            <a:r>
              <a:rPr lang="en-US" sz="2800" dirty="0">
                <a:solidFill>
                  <a:srgbClr val="FF0000"/>
                </a:solidFill>
              </a:rPr>
              <a:t>eight sizes </a:t>
            </a:r>
            <a:r>
              <a:rPr lang="en-US" sz="2800" dirty="0"/>
              <a:t>based on </a:t>
            </a:r>
            <a:r>
              <a:rPr lang="en-US" sz="2800" dirty="0" smtClean="0">
                <a:solidFill>
                  <a:srgbClr val="FF0000"/>
                </a:solidFill>
              </a:rPr>
              <a:t>weight</a:t>
            </a:r>
            <a:r>
              <a:rPr lang="en-US" sz="2800" dirty="0" smtClean="0"/>
              <a:t> , including </a:t>
            </a:r>
            <a:r>
              <a:rPr lang="en-US" sz="2800" dirty="0">
                <a:solidFill>
                  <a:srgbClr val="FF0000"/>
                </a:solidFill>
              </a:rPr>
              <a:t>pediatric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It </a:t>
            </a:r>
            <a:r>
              <a:rPr lang="en-US" sz="2800" dirty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blindly inserted </a:t>
            </a:r>
            <a:r>
              <a:rPr lang="en-US" sz="2800" dirty="0">
                <a:solidFill>
                  <a:srgbClr val="FF0000"/>
                </a:solidFill>
              </a:rPr>
              <a:t>into the posterior oropharynx</a:t>
            </a:r>
            <a:r>
              <a:rPr lang="en-US" sz="2800" dirty="0"/>
              <a:t>, and the cuff </a:t>
            </a:r>
            <a:r>
              <a:rPr lang="en-US" sz="2800" dirty="0" smtClean="0"/>
              <a:t>is inflated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FF0000"/>
                </a:solidFill>
              </a:rPr>
              <a:t>10 to 30 cc of air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creating a seal around the </a:t>
            </a:r>
            <a:r>
              <a:rPr lang="en-US" sz="2800" dirty="0" err="1">
                <a:solidFill>
                  <a:srgbClr val="FF0000"/>
                </a:solidFill>
              </a:rPr>
              <a:t>glottic</a:t>
            </a:r>
            <a:r>
              <a:rPr lang="en-US" sz="2800" dirty="0">
                <a:solidFill>
                  <a:srgbClr val="FF0000"/>
                </a:solidFill>
              </a:rPr>
              <a:t> opening</a:t>
            </a:r>
            <a:r>
              <a:rPr lang="en-US" sz="2800" dirty="0"/>
              <a:t>. A BVM is attached and the patient is ventilated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043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90" y="189970"/>
            <a:ext cx="9178790" cy="65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20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7672" y="227687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Has a </a:t>
            </a:r>
            <a:r>
              <a:rPr lang="en-US" sz="2800" dirty="0">
                <a:solidFill>
                  <a:srgbClr val="FF0000"/>
                </a:solidFill>
              </a:rPr>
              <a:t>drain tube </a:t>
            </a:r>
            <a:r>
              <a:rPr lang="en-US" sz="2800" dirty="0"/>
              <a:t>to aid in gastric suctioning 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LMA does </a:t>
            </a:r>
            <a:r>
              <a:rPr lang="en-US" sz="2800" dirty="0">
                <a:solidFill>
                  <a:srgbClr val="FF0000"/>
                </a:solidFill>
              </a:rPr>
              <a:t>not prevent aspiration of gastric contents </a:t>
            </a:r>
            <a:r>
              <a:rPr lang="en-US" sz="2800" dirty="0" smtClean="0"/>
              <a:t>and the </a:t>
            </a:r>
            <a:r>
              <a:rPr lang="en-US" sz="2800" dirty="0"/>
              <a:t>seal may be lost when moving the </a:t>
            </a:r>
            <a:r>
              <a:rPr lang="en-US" sz="2800" dirty="0" smtClean="0"/>
              <a:t>patient. Disposable LMAs </a:t>
            </a:r>
            <a:r>
              <a:rPr lang="en-US" sz="2800" dirty="0"/>
              <a:t>are low cost and are frequently used as a </a:t>
            </a:r>
            <a:r>
              <a:rPr lang="en-US" sz="2800" dirty="0">
                <a:solidFill>
                  <a:srgbClr val="FF0000"/>
                </a:solidFill>
              </a:rPr>
              <a:t>backup to </a:t>
            </a:r>
            <a:r>
              <a:rPr lang="en-US" sz="2800" dirty="0" smtClean="0">
                <a:solidFill>
                  <a:srgbClr val="FF0000"/>
                </a:solidFill>
              </a:rPr>
              <a:t>a failed </a:t>
            </a:r>
            <a:r>
              <a:rPr lang="en-US" sz="2800" dirty="0">
                <a:solidFill>
                  <a:srgbClr val="FF0000"/>
                </a:solidFill>
              </a:rPr>
              <a:t>intubation </a:t>
            </a:r>
            <a:r>
              <a:rPr lang="en-US" sz="2800" dirty="0"/>
              <a:t>within the hospital. </a:t>
            </a:r>
          </a:p>
          <a:p>
            <a:endParaRPr lang="en-US" sz="2800" dirty="0" smtClean="0"/>
          </a:p>
          <a:p>
            <a:r>
              <a:rPr lang="en-US" sz="2800" dirty="0" smtClean="0"/>
              <a:t>LMA </a:t>
            </a:r>
            <a:r>
              <a:rPr lang="en-US" sz="2800" dirty="0"/>
              <a:t>use by </a:t>
            </a:r>
            <a:r>
              <a:rPr lang="en-US" sz="2800" dirty="0" smtClean="0"/>
              <a:t>paramedics </a:t>
            </a:r>
            <a:r>
              <a:rPr lang="en-US" sz="2800" dirty="0"/>
              <a:t>uncommon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8823994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18" y="-55418"/>
            <a:ext cx="9267265" cy="5085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92494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LMA is a super-</a:t>
            </a:r>
            <a:r>
              <a:rPr lang="en-US" sz="2400" dirty="0" err="1">
                <a:solidFill>
                  <a:srgbClr val="002060"/>
                </a:solidFill>
              </a:rPr>
              <a:t>glottic</a:t>
            </a:r>
            <a:r>
              <a:rPr lang="en-US" sz="2400" dirty="0">
                <a:solidFill>
                  <a:srgbClr val="002060"/>
                </a:solidFill>
              </a:rPr>
              <a:t> airway that does not protect against gastric aspiration. B: The LMA in </a:t>
            </a:r>
            <a:r>
              <a:rPr lang="en-US" sz="2400" dirty="0" smtClean="0">
                <a:solidFill>
                  <a:srgbClr val="002060"/>
                </a:solidFill>
              </a:rPr>
              <a:t>place over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 err="1">
                <a:solidFill>
                  <a:srgbClr val="002060"/>
                </a:solidFill>
              </a:rPr>
              <a:t>glottic</a:t>
            </a:r>
            <a:r>
              <a:rPr lang="en-US" sz="2400" dirty="0">
                <a:solidFill>
                  <a:srgbClr val="002060"/>
                </a:solidFill>
              </a:rPr>
              <a:t> opening</a:t>
            </a:r>
          </a:p>
        </p:txBody>
      </p:sp>
    </p:spTree>
    <p:extLst>
      <p:ext uri="{BB962C8B-B14F-4D97-AF65-F5344CB8AC3E}">
        <p14:creationId xmlns:p14="http://schemas.microsoft.com/office/powerpoint/2010/main" val="70915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75820" cy="64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49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Combitube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060848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is a </a:t>
            </a:r>
            <a:r>
              <a:rPr lang="en-US" sz="2800" dirty="0">
                <a:solidFill>
                  <a:srgbClr val="FF0000"/>
                </a:solidFill>
              </a:rPr>
              <a:t>multi-lumen airway </a:t>
            </a:r>
            <a:r>
              <a:rPr lang="en-US" sz="2800" dirty="0"/>
              <a:t>that works whether it is inserted into the </a:t>
            </a:r>
            <a:r>
              <a:rPr lang="en-US" sz="2800" dirty="0">
                <a:solidFill>
                  <a:srgbClr val="FF0000"/>
                </a:solidFill>
              </a:rPr>
              <a:t>esophagus or the </a:t>
            </a:r>
            <a:r>
              <a:rPr lang="en-US" sz="2800" dirty="0" smtClean="0">
                <a:solidFill>
                  <a:srgbClr val="FF0000"/>
                </a:solidFill>
              </a:rPr>
              <a:t>trachea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It either blocks the esophagus above and below the </a:t>
            </a:r>
            <a:r>
              <a:rPr lang="en-US" sz="2800" dirty="0" err="1"/>
              <a:t>glottic</a:t>
            </a:r>
            <a:r>
              <a:rPr lang="en-US" sz="2800" dirty="0"/>
              <a:t> opening or by directly ventilating the trachea.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 err="1"/>
              <a:t>combitube</a:t>
            </a:r>
            <a:r>
              <a:rPr lang="en-US" sz="2800" dirty="0"/>
              <a:t> is a </a:t>
            </a:r>
            <a:r>
              <a:rPr lang="en-US" sz="2800" dirty="0">
                <a:solidFill>
                  <a:srgbClr val="FF0000"/>
                </a:solidFill>
              </a:rPr>
              <a:t>double lumen </a:t>
            </a:r>
            <a:r>
              <a:rPr lang="en-US" sz="2800" dirty="0"/>
              <a:t>tube that is blindly inserted into the </a:t>
            </a:r>
            <a:r>
              <a:rPr lang="en-US" sz="2800" dirty="0">
                <a:solidFill>
                  <a:srgbClr val="FF0000"/>
                </a:solidFill>
              </a:rPr>
              <a:t>esophagus.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553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39472" cy="108012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Combitube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484784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</a:t>
            </a:r>
            <a:r>
              <a:rPr lang="en-US" sz="2800" dirty="0"/>
              <a:t>are two balloons, </a:t>
            </a:r>
            <a:r>
              <a:rPr lang="en-US" sz="2800" dirty="0" smtClean="0"/>
              <a:t>each with </a:t>
            </a:r>
            <a:r>
              <a:rPr lang="en-US" sz="2800" dirty="0"/>
              <a:t>an inflation port. The </a:t>
            </a:r>
            <a:r>
              <a:rPr lang="en-US" sz="2800" dirty="0">
                <a:solidFill>
                  <a:srgbClr val="FF0000"/>
                </a:solidFill>
              </a:rPr>
              <a:t>distal </a:t>
            </a:r>
            <a:r>
              <a:rPr lang="en-US" sz="2800" dirty="0" smtClean="0">
                <a:solidFill>
                  <a:srgbClr val="FF0000"/>
                </a:solidFill>
              </a:rPr>
              <a:t>balloon is </a:t>
            </a:r>
            <a:r>
              <a:rPr lang="en-US" sz="2800" dirty="0">
                <a:solidFill>
                  <a:srgbClr val="FF0000"/>
                </a:solidFill>
              </a:rPr>
              <a:t>inflated with 15 </a:t>
            </a:r>
            <a:r>
              <a:rPr lang="en-US" sz="2800" dirty="0" smtClean="0">
                <a:solidFill>
                  <a:srgbClr val="FF0000"/>
                </a:solidFill>
              </a:rPr>
              <a:t>cc of </a:t>
            </a:r>
            <a:r>
              <a:rPr lang="en-US" sz="2800" dirty="0">
                <a:solidFill>
                  <a:srgbClr val="FF0000"/>
                </a:solidFill>
              </a:rPr>
              <a:t>air and seals the esophagus</a:t>
            </a:r>
            <a:r>
              <a:rPr lang="en-US" sz="2800" dirty="0"/>
              <a:t>. The </a:t>
            </a:r>
            <a:r>
              <a:rPr lang="en-US" sz="2800" dirty="0">
                <a:solidFill>
                  <a:srgbClr val="FF0000"/>
                </a:solidFill>
              </a:rPr>
              <a:t>proximal balloon </a:t>
            </a:r>
            <a:r>
              <a:rPr lang="en-US" sz="2800" dirty="0" smtClean="0">
                <a:solidFill>
                  <a:srgbClr val="FF0000"/>
                </a:solidFill>
              </a:rPr>
              <a:t>is inflated </a:t>
            </a:r>
            <a:r>
              <a:rPr lang="en-US" sz="2800" dirty="0">
                <a:solidFill>
                  <a:srgbClr val="FF0000"/>
                </a:solidFill>
              </a:rPr>
              <a:t>with 60 cc of air and seals the oropharynx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Lumen </a:t>
            </a:r>
            <a:r>
              <a:rPr lang="en-US" sz="2800" dirty="0"/>
              <a:t>1 </a:t>
            </a:r>
            <a:r>
              <a:rPr lang="en-US" sz="2800" dirty="0" smtClean="0"/>
              <a:t>is closed </a:t>
            </a:r>
            <a:r>
              <a:rPr lang="en-US" sz="2800" dirty="0"/>
              <a:t>at the tip but has holes between the balloons that </a:t>
            </a:r>
            <a:r>
              <a:rPr lang="en-US" sz="2800" dirty="0" smtClean="0"/>
              <a:t>allow air </a:t>
            </a:r>
            <a:r>
              <a:rPr lang="en-US" sz="2800" dirty="0"/>
              <a:t>to enter the trachea. Lumen 2 is open at the tip but </a:t>
            </a:r>
            <a:r>
              <a:rPr lang="en-US" sz="2800" dirty="0" smtClean="0"/>
              <a:t>not between </a:t>
            </a:r>
            <a:r>
              <a:rPr lang="en-US" sz="2800" dirty="0"/>
              <a:t>the balloons. After insertion, the BVM is attached to lumen 1 and the patient is ventilated</a:t>
            </a:r>
          </a:p>
        </p:txBody>
      </p:sp>
    </p:spTree>
    <p:extLst>
      <p:ext uri="{BB962C8B-B14F-4D97-AF65-F5344CB8AC3E}">
        <p14:creationId xmlns:p14="http://schemas.microsoft.com/office/powerpoint/2010/main" val="2880613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7464" cy="1008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Combitube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6876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If properly positioned</a:t>
            </a:r>
            <a:r>
              <a:rPr lang="en-US" sz="2800" dirty="0"/>
              <a:t>, the chest will rise and breath sounds will be </a:t>
            </a:r>
            <a:r>
              <a:rPr lang="en-US" sz="2800" dirty="0" smtClean="0"/>
              <a:t>heard by </a:t>
            </a:r>
            <a:r>
              <a:rPr lang="en-US" sz="2800" dirty="0"/>
              <a:t>auscultation with a stethoscope. </a:t>
            </a:r>
            <a:r>
              <a:rPr lang="en-US" sz="2800" dirty="0">
                <a:solidFill>
                  <a:srgbClr val="FF0000"/>
                </a:solidFill>
              </a:rPr>
              <a:t>Rarely</a:t>
            </a:r>
            <a:r>
              <a:rPr lang="en-US" sz="2800" dirty="0"/>
              <a:t>, the </a:t>
            </a:r>
            <a:r>
              <a:rPr lang="en-US" sz="2800" dirty="0" err="1"/>
              <a:t>combitube</a:t>
            </a:r>
            <a:r>
              <a:rPr lang="en-US" sz="2800" dirty="0"/>
              <a:t> </a:t>
            </a:r>
            <a:r>
              <a:rPr lang="en-US" sz="2800" dirty="0" smtClean="0"/>
              <a:t>may enter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trachea</a:t>
            </a:r>
            <a:r>
              <a:rPr lang="en-US" sz="2800" dirty="0"/>
              <a:t>, in which case </a:t>
            </a:r>
            <a:r>
              <a:rPr lang="en-US" sz="2800" dirty="0">
                <a:solidFill>
                  <a:srgbClr val="FF0000"/>
                </a:solidFill>
              </a:rPr>
              <a:t>lumen 2</a:t>
            </a:r>
            <a:r>
              <a:rPr lang="en-US" sz="2800" dirty="0"/>
              <a:t> is used to </a:t>
            </a:r>
            <a:r>
              <a:rPr lang="en-US" sz="2800" dirty="0" smtClean="0"/>
              <a:t>ventilate the patient.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combitube</a:t>
            </a:r>
            <a:r>
              <a:rPr lang="en-US" sz="2800" dirty="0" smtClean="0"/>
              <a:t> </a:t>
            </a:r>
            <a:r>
              <a:rPr lang="en-US" sz="2800" dirty="0"/>
              <a:t>provides some protection against gastric aspiration and </a:t>
            </a:r>
            <a:r>
              <a:rPr lang="en-US" sz="2800" dirty="0" smtClean="0"/>
              <a:t>is disposable</a:t>
            </a:r>
            <a:r>
              <a:rPr lang="en-US" sz="2800" dirty="0"/>
              <a:t>. </a:t>
            </a:r>
            <a:r>
              <a:rPr lang="en-US" sz="2800" dirty="0" smtClean="0"/>
              <a:t>Although the </a:t>
            </a:r>
            <a:r>
              <a:rPr lang="en-US" sz="2800" dirty="0" err="1"/>
              <a:t>combitube</a:t>
            </a:r>
            <a:r>
              <a:rPr lang="en-US" sz="2800" dirty="0"/>
              <a:t> may be used as a </a:t>
            </a:r>
            <a:r>
              <a:rPr lang="en-US" sz="2800" dirty="0">
                <a:solidFill>
                  <a:srgbClr val="FF0000"/>
                </a:solidFill>
              </a:rPr>
              <a:t>primary airway device</a:t>
            </a:r>
            <a:r>
              <a:rPr lang="en-US" sz="2800" dirty="0"/>
              <a:t>, it </a:t>
            </a:r>
            <a:r>
              <a:rPr lang="en-US" sz="2800" dirty="0" smtClean="0"/>
              <a:t>is most </a:t>
            </a:r>
            <a:r>
              <a:rPr lang="en-US" sz="2800" dirty="0"/>
              <a:t>often used as a </a:t>
            </a:r>
            <a:r>
              <a:rPr lang="en-US" sz="2800" dirty="0">
                <a:solidFill>
                  <a:srgbClr val="FF0000"/>
                </a:solidFill>
              </a:rPr>
              <a:t>backup to a failed intubation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 err="1"/>
              <a:t>combitube</a:t>
            </a:r>
            <a:r>
              <a:rPr lang="en-US" sz="2800" dirty="0"/>
              <a:t> comes in </a:t>
            </a:r>
            <a:r>
              <a:rPr lang="en-US" sz="2800" dirty="0">
                <a:solidFill>
                  <a:srgbClr val="FF0000"/>
                </a:solidFill>
              </a:rPr>
              <a:t>two sizes </a:t>
            </a:r>
            <a:r>
              <a:rPr lang="en-US" sz="2800" dirty="0"/>
              <a:t>based on </a:t>
            </a:r>
            <a:r>
              <a:rPr lang="en-US" sz="2800" dirty="0">
                <a:solidFill>
                  <a:srgbClr val="FF0000"/>
                </a:solidFill>
              </a:rPr>
              <a:t>height </a:t>
            </a:r>
            <a:r>
              <a:rPr lang="en-US" sz="2800" dirty="0"/>
              <a:t>and is </a:t>
            </a:r>
            <a:r>
              <a:rPr lang="en-US" sz="2800" dirty="0" smtClean="0"/>
              <a:t>significantly more </a:t>
            </a:r>
            <a:r>
              <a:rPr lang="en-US" sz="2800" dirty="0"/>
              <a:t>expensive than the disposable LMA.</a:t>
            </a:r>
          </a:p>
        </p:txBody>
      </p:sp>
    </p:spTree>
    <p:extLst>
      <p:ext uri="{BB962C8B-B14F-4D97-AF65-F5344CB8AC3E}">
        <p14:creationId xmlns:p14="http://schemas.microsoft.com/office/powerpoint/2010/main" val="3105366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Contraindicated</a:t>
            </a:r>
            <a:r>
              <a:rPr lang="en-US" sz="3600" dirty="0" smtClean="0"/>
              <a:t> </a:t>
            </a:r>
            <a:r>
              <a:rPr lang="en-US" sz="3600" dirty="0"/>
              <a:t>in patients </a:t>
            </a:r>
            <a:r>
              <a:rPr lang="en-US" sz="3600" dirty="0">
                <a:solidFill>
                  <a:srgbClr val="FF0000"/>
                </a:solidFill>
              </a:rPr>
              <a:t>under 5 foot tall </a:t>
            </a:r>
            <a:r>
              <a:rPr lang="en-US" sz="3600" dirty="0"/>
              <a:t>or those </a:t>
            </a:r>
            <a:r>
              <a:rPr lang="en-US" sz="3600" dirty="0">
                <a:solidFill>
                  <a:srgbClr val="FF0000"/>
                </a:solidFill>
              </a:rPr>
              <a:t>under 14 years old</a:t>
            </a:r>
            <a:r>
              <a:rPr lang="en-US" sz="3600" dirty="0"/>
              <a:t>, in patients who have ingested </a:t>
            </a:r>
            <a:r>
              <a:rPr lang="en-US" sz="3600" dirty="0">
                <a:solidFill>
                  <a:srgbClr val="FF0000"/>
                </a:solidFill>
              </a:rPr>
              <a:t>caustic substances</a:t>
            </a:r>
            <a:r>
              <a:rPr lang="en-US" sz="3600" dirty="0"/>
              <a:t>, patients with </a:t>
            </a:r>
            <a:r>
              <a:rPr lang="en-US" sz="3600" dirty="0">
                <a:solidFill>
                  <a:srgbClr val="FF0000"/>
                </a:solidFill>
              </a:rPr>
              <a:t>esophageal trauma or disease</a:t>
            </a:r>
            <a:r>
              <a:rPr lang="en-US" sz="3600" dirty="0"/>
              <a:t>, and in patients with an </a:t>
            </a:r>
            <a:r>
              <a:rPr lang="en-US" sz="3600" dirty="0">
                <a:solidFill>
                  <a:srgbClr val="FF0000"/>
                </a:solidFill>
              </a:rPr>
              <a:t>intact gag reflex</a:t>
            </a:r>
          </a:p>
        </p:txBody>
      </p:sp>
    </p:spTree>
    <p:extLst>
      <p:ext uri="{BB962C8B-B14F-4D97-AF65-F5344CB8AC3E}">
        <p14:creationId xmlns:p14="http://schemas.microsoft.com/office/powerpoint/2010/main" val="51815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of obstructed airways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Signs of an </a:t>
            </a:r>
            <a:r>
              <a:rPr lang="en-GB" dirty="0" smtClean="0"/>
              <a:t>obstructed airway </a:t>
            </a:r>
            <a:r>
              <a:rPr lang="en-GB" dirty="0"/>
              <a:t>include </a:t>
            </a:r>
            <a:r>
              <a:rPr lang="en-GB" dirty="0">
                <a:solidFill>
                  <a:srgbClr val="FF0000"/>
                </a:solidFill>
              </a:rPr>
              <a:t>snoring respirations, sternal and </a:t>
            </a:r>
            <a:r>
              <a:rPr lang="en-GB" dirty="0" smtClean="0">
                <a:solidFill>
                  <a:srgbClr val="FF0000"/>
                </a:solidFill>
              </a:rPr>
              <a:t>intercostal retractions</a:t>
            </a:r>
            <a:r>
              <a:rPr lang="en-GB" dirty="0">
                <a:solidFill>
                  <a:srgbClr val="FF0000"/>
                </a:solidFill>
              </a:rPr>
              <a:t>, accessory muscle use, and gurgling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GB" dirty="0"/>
              <a:t>Snoring </a:t>
            </a:r>
            <a:r>
              <a:rPr lang="en-GB" dirty="0" smtClean="0"/>
              <a:t>respirations are </a:t>
            </a:r>
            <a:r>
              <a:rPr lang="en-GB" dirty="0"/>
              <a:t>common and indicate that the tongue is </a:t>
            </a:r>
            <a:r>
              <a:rPr lang="en-GB" dirty="0" smtClean="0">
                <a:solidFill>
                  <a:srgbClr val="FF0000"/>
                </a:solidFill>
              </a:rPr>
              <a:t>partially occluding </a:t>
            </a:r>
            <a:r>
              <a:rPr lang="en-GB" dirty="0">
                <a:solidFill>
                  <a:srgbClr val="FF0000"/>
                </a:solidFill>
              </a:rPr>
              <a:t>the airway.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84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" y="116632"/>
            <a:ext cx="9108475" cy="4926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375" y="2580059"/>
            <a:ext cx="79208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Combitube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is designed to be placed into </a:t>
            </a:r>
            <a:r>
              <a:rPr lang="en-US" sz="2800" dirty="0" smtClean="0">
                <a:solidFill>
                  <a:srgbClr val="FF0000"/>
                </a:solidFill>
              </a:rPr>
              <a:t>the esophagus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C00000"/>
                </a:solidFill>
              </a:rPr>
              <a:t>C</a:t>
            </a:r>
            <a:r>
              <a:rPr lang="en-US" sz="2800" dirty="0">
                <a:solidFill>
                  <a:srgbClr val="FF0000"/>
                </a:solidFill>
              </a:rPr>
              <a:t>: On rare occasions the </a:t>
            </a:r>
            <a:r>
              <a:rPr lang="en-US" sz="2800" dirty="0" err="1">
                <a:solidFill>
                  <a:srgbClr val="FF0000"/>
                </a:solidFill>
              </a:rPr>
              <a:t>combitube</a:t>
            </a:r>
            <a:r>
              <a:rPr lang="en-US" sz="2800" dirty="0">
                <a:solidFill>
                  <a:srgbClr val="FF0000"/>
                </a:solidFill>
              </a:rPr>
              <a:t> may enter the trachea, in which case it functions as an endotracheal tube</a:t>
            </a:r>
          </a:p>
        </p:txBody>
      </p:sp>
    </p:spTree>
    <p:extLst>
      <p:ext uri="{BB962C8B-B14F-4D97-AF65-F5344CB8AC3E}">
        <p14:creationId xmlns:p14="http://schemas.microsoft.com/office/powerpoint/2010/main" val="2864783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King LT-D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124744"/>
            <a:ext cx="8367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King laryngeal tube-disposable </a:t>
            </a:r>
            <a:r>
              <a:rPr lang="en-US" sz="2800" dirty="0"/>
              <a:t>is a new device introduced into the United States from Germany in 2005. </a:t>
            </a:r>
            <a:r>
              <a:rPr lang="en-US" sz="2800" dirty="0" smtClean="0"/>
              <a:t>It resembles </a:t>
            </a:r>
            <a:r>
              <a:rPr lang="en-US" sz="2800" dirty="0"/>
              <a:t>the </a:t>
            </a:r>
            <a:r>
              <a:rPr lang="en-US" sz="2800" dirty="0" err="1"/>
              <a:t>combitube</a:t>
            </a:r>
            <a:r>
              <a:rPr lang="en-US" sz="2800" dirty="0"/>
              <a:t> but has </a:t>
            </a:r>
            <a:r>
              <a:rPr lang="en-US" sz="2800" dirty="0">
                <a:solidFill>
                  <a:srgbClr val="C00000"/>
                </a:solidFill>
              </a:rPr>
              <a:t>only one lumen </a:t>
            </a:r>
            <a:r>
              <a:rPr lang="en-US" sz="2800" dirty="0"/>
              <a:t>and its </a:t>
            </a:r>
            <a:r>
              <a:rPr lang="en-US" sz="2800" dirty="0" smtClean="0">
                <a:solidFill>
                  <a:srgbClr val="C00000"/>
                </a:solidFill>
              </a:rPr>
              <a:t>two balloons </a:t>
            </a:r>
            <a:r>
              <a:rPr lang="en-US" sz="2800" dirty="0"/>
              <a:t>are filled from </a:t>
            </a:r>
            <a:r>
              <a:rPr lang="en-US" sz="2800" dirty="0">
                <a:solidFill>
                  <a:srgbClr val="C00000"/>
                </a:solidFill>
              </a:rPr>
              <a:t>one inflation port 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The King </a:t>
            </a:r>
            <a:r>
              <a:rPr lang="en-US" sz="2800" dirty="0"/>
              <a:t>LT-D is inserted blindly into the </a:t>
            </a:r>
            <a:r>
              <a:rPr lang="en-US" sz="2800" dirty="0">
                <a:solidFill>
                  <a:srgbClr val="C00000"/>
                </a:solidFill>
              </a:rPr>
              <a:t>esophagus</a:t>
            </a:r>
            <a:r>
              <a:rPr lang="en-US" sz="2800" dirty="0"/>
              <a:t>. The </a:t>
            </a:r>
            <a:r>
              <a:rPr lang="en-US" sz="2800" dirty="0" smtClean="0">
                <a:solidFill>
                  <a:srgbClr val="C00000"/>
                </a:solidFill>
              </a:rPr>
              <a:t>distal balloon</a:t>
            </a:r>
            <a:r>
              <a:rPr lang="en-US" sz="2800" dirty="0" smtClean="0"/>
              <a:t> </a:t>
            </a:r>
            <a:r>
              <a:rPr lang="en-US" sz="2800" dirty="0"/>
              <a:t>is inflated, which seals the esophagus; the </a:t>
            </a:r>
            <a:r>
              <a:rPr lang="en-US" sz="2800" dirty="0" smtClean="0">
                <a:solidFill>
                  <a:srgbClr val="C00000"/>
                </a:solidFill>
              </a:rPr>
              <a:t>proximal balloon </a:t>
            </a:r>
            <a:r>
              <a:rPr lang="en-US" sz="2800" dirty="0"/>
              <a:t>seals the oropharynx. There are </a:t>
            </a:r>
            <a:r>
              <a:rPr lang="en-US" sz="2800" dirty="0">
                <a:solidFill>
                  <a:srgbClr val="C00000"/>
                </a:solidFill>
              </a:rPr>
              <a:t>three sizes </a:t>
            </a:r>
            <a:r>
              <a:rPr lang="en-US" sz="2800" dirty="0"/>
              <a:t>based on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height</a:t>
            </a:r>
            <a:r>
              <a:rPr lang="en-US" sz="2800" dirty="0"/>
              <a:t>, and the amount of air used to inflate the </a:t>
            </a:r>
            <a:r>
              <a:rPr lang="en-US" sz="2800" dirty="0" smtClean="0"/>
              <a:t>balloons varies </a:t>
            </a:r>
            <a:r>
              <a:rPr lang="en-US" sz="2800" dirty="0"/>
              <a:t>by size </a:t>
            </a:r>
            <a:r>
              <a:rPr lang="en-US" sz="2800" dirty="0">
                <a:solidFill>
                  <a:srgbClr val="C00000"/>
                </a:solidFill>
              </a:rPr>
              <a:t>(45–90 cc).</a:t>
            </a:r>
          </a:p>
        </p:txBody>
      </p:sp>
    </p:spTree>
    <p:extLst>
      <p:ext uri="{BB962C8B-B14F-4D97-AF65-F5344CB8AC3E}">
        <p14:creationId xmlns:p14="http://schemas.microsoft.com/office/powerpoint/2010/main" val="204857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1480" cy="678779"/>
          </a:xfrm>
        </p:spPr>
        <p:txBody>
          <a:bodyPr>
            <a:normAutofit fontScale="90000"/>
          </a:bodyPr>
          <a:lstStyle/>
          <a:p>
            <a:r>
              <a:rPr lang="en-US" dirty="0"/>
              <a:t>King LT-D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1668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King LT-D cannot be used </a:t>
            </a:r>
            <a:r>
              <a:rPr lang="en-US" sz="2800" dirty="0" smtClean="0"/>
              <a:t>for patients </a:t>
            </a:r>
            <a:r>
              <a:rPr lang="en-US" sz="2800" dirty="0"/>
              <a:t>who are </a:t>
            </a:r>
            <a:r>
              <a:rPr lang="en-US" sz="2800" dirty="0">
                <a:solidFill>
                  <a:srgbClr val="C00000"/>
                </a:solidFill>
              </a:rPr>
              <a:t>shorter than 4 feet tall</a:t>
            </a:r>
            <a:r>
              <a:rPr lang="en-US" sz="2800" dirty="0"/>
              <a:t>. Pediatric sizes </a:t>
            </a:r>
            <a:r>
              <a:rPr lang="en-US" sz="2800" dirty="0" smtClean="0"/>
              <a:t>are under </a:t>
            </a:r>
            <a:r>
              <a:rPr lang="en-US" sz="2800" dirty="0"/>
              <a:t>development.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>
                <a:solidFill>
                  <a:srgbClr val="C00000"/>
                </a:solidFill>
              </a:rPr>
              <a:t>area between the balloons </a:t>
            </a:r>
            <a:r>
              <a:rPr lang="en-US" sz="2800" dirty="0"/>
              <a:t>is open</a:t>
            </a:r>
          </a:p>
          <a:p>
            <a:r>
              <a:rPr lang="en-US" sz="2800" dirty="0"/>
              <a:t>and air will enter the trachea when the BVM is attached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The King </a:t>
            </a:r>
            <a:r>
              <a:rPr lang="en-US" sz="2800" dirty="0"/>
              <a:t>LT-D provides some protection against gastric aspiration and is only slightly more expensive than the </a:t>
            </a:r>
            <a:r>
              <a:rPr lang="en-US" sz="2800" dirty="0" smtClean="0"/>
              <a:t>disposable LMA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00574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801"/>
            <a:ext cx="8928991" cy="4289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7603" y="292494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The </a:t>
            </a:r>
            <a:r>
              <a:rPr lang="en-US" sz="3200" dirty="0">
                <a:solidFill>
                  <a:srgbClr val="C00000"/>
                </a:solidFill>
              </a:rPr>
              <a:t>King airway is a super-</a:t>
            </a:r>
            <a:r>
              <a:rPr lang="en-US" sz="3200" dirty="0" err="1">
                <a:solidFill>
                  <a:srgbClr val="C00000"/>
                </a:solidFill>
              </a:rPr>
              <a:t>glottic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airway that </a:t>
            </a:r>
            <a:r>
              <a:rPr lang="en-US" sz="3200" dirty="0">
                <a:solidFill>
                  <a:srgbClr val="C00000"/>
                </a:solidFill>
              </a:rPr>
              <a:t>offers some protection against gastric </a:t>
            </a:r>
            <a:r>
              <a:rPr lang="en-US" sz="3200" dirty="0" smtClean="0">
                <a:solidFill>
                  <a:srgbClr val="C00000"/>
                </a:solidFill>
              </a:rPr>
              <a:t>aspiration and </a:t>
            </a:r>
            <a:r>
              <a:rPr lang="en-US" sz="3200" dirty="0">
                <a:solidFill>
                  <a:srgbClr val="C00000"/>
                </a:solidFill>
              </a:rPr>
              <a:t>is easy to insert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533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7464" cy="936104"/>
          </a:xfrm>
        </p:spPr>
        <p:txBody>
          <a:bodyPr/>
          <a:lstStyle/>
          <a:p>
            <a:r>
              <a:rPr lang="en-US" dirty="0"/>
              <a:t>Suction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12474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risk of vomiting </a:t>
            </a:r>
            <a:r>
              <a:rPr lang="en-US" sz="2800" dirty="0"/>
              <a:t>exists during the management of </a:t>
            </a:r>
            <a:r>
              <a:rPr lang="en-US" sz="2800" dirty="0" smtClean="0"/>
              <a:t>any airway </a:t>
            </a:r>
            <a:r>
              <a:rPr lang="en-US" sz="2800" dirty="0"/>
              <a:t>crisis, especially when </a:t>
            </a:r>
            <a:r>
              <a:rPr lang="en-US" sz="2800" dirty="0">
                <a:solidFill>
                  <a:srgbClr val="C00000"/>
                </a:solidFill>
              </a:rPr>
              <a:t>advanced airway devices or </a:t>
            </a:r>
            <a:r>
              <a:rPr lang="en-US" sz="2800" dirty="0" smtClean="0">
                <a:solidFill>
                  <a:srgbClr val="C00000"/>
                </a:solidFill>
              </a:rPr>
              <a:t>a BVM </a:t>
            </a:r>
            <a:r>
              <a:rPr lang="en-US" sz="2800" dirty="0">
                <a:solidFill>
                  <a:srgbClr val="C00000"/>
                </a:solidFill>
              </a:rPr>
              <a:t>are used. 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70C0"/>
                </a:solidFill>
              </a:rPr>
              <a:t>Aspiration </a:t>
            </a:r>
            <a:r>
              <a:rPr lang="en-US" sz="2800" dirty="0">
                <a:solidFill>
                  <a:srgbClr val="0070C0"/>
                </a:solidFill>
              </a:rPr>
              <a:t>of vomitus into the lungs </a:t>
            </a:r>
            <a:r>
              <a:rPr lang="en-US" sz="2800" dirty="0" smtClean="0">
                <a:solidFill>
                  <a:srgbClr val="0070C0"/>
                </a:solidFill>
              </a:rPr>
              <a:t>may cause </a:t>
            </a:r>
            <a:r>
              <a:rPr lang="en-US" sz="2800" dirty="0">
                <a:solidFill>
                  <a:srgbClr val="0070C0"/>
                </a:solidFill>
              </a:rPr>
              <a:t>aspiration pneumonitis</a:t>
            </a:r>
            <a:r>
              <a:rPr lang="en-US" sz="2800" dirty="0"/>
              <a:t>, which is a serious and sometimes </a:t>
            </a:r>
            <a:r>
              <a:rPr lang="en-US" sz="2800" dirty="0">
                <a:solidFill>
                  <a:srgbClr val="0070C0"/>
                </a:solidFill>
              </a:rPr>
              <a:t>fatal complication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Athletes </a:t>
            </a:r>
            <a:r>
              <a:rPr lang="en-US" sz="2800" dirty="0"/>
              <a:t>are assumed to have a </a:t>
            </a:r>
            <a:r>
              <a:rPr lang="en-US" sz="2800" dirty="0" smtClean="0"/>
              <a:t>full stomach </a:t>
            </a:r>
            <a:r>
              <a:rPr lang="en-US" sz="2800" dirty="0"/>
              <a:t>because they </a:t>
            </a:r>
            <a:r>
              <a:rPr lang="en-US" sz="2800" dirty="0" smtClean="0"/>
              <a:t>are consuming </a:t>
            </a:r>
            <a:r>
              <a:rPr lang="en-US" sz="2800" dirty="0"/>
              <a:t>fluids during practice and competition; therefore, the risk of vomiting is high</a:t>
            </a:r>
          </a:p>
          <a:p>
            <a:r>
              <a:rPr lang="en-US" sz="2800" dirty="0"/>
              <a:t>when the airway is compromised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57657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en-US" dirty="0"/>
              <a:t>Suction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96933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Various types of </a:t>
            </a:r>
            <a:r>
              <a:rPr lang="en-US" sz="2800" dirty="0" smtClean="0"/>
              <a:t>portable suction </a:t>
            </a:r>
            <a:r>
              <a:rPr lang="en-US" sz="2800" dirty="0"/>
              <a:t>equipment </a:t>
            </a:r>
            <a:r>
              <a:rPr lang="en-US" sz="2800" dirty="0" smtClean="0"/>
              <a:t>are available</a:t>
            </a:r>
            <a:r>
              <a:rPr lang="en-US" sz="2800" dirty="0"/>
              <a:t>, ranging from </a:t>
            </a:r>
            <a:r>
              <a:rPr lang="en-US" sz="2800" dirty="0">
                <a:solidFill>
                  <a:srgbClr val="0070C0"/>
                </a:solidFill>
              </a:rPr>
              <a:t>manual </a:t>
            </a:r>
            <a:r>
              <a:rPr lang="en-US" sz="2800" dirty="0" smtClean="0">
                <a:solidFill>
                  <a:srgbClr val="0070C0"/>
                </a:solidFill>
              </a:rPr>
              <a:t>to electronic</a:t>
            </a:r>
            <a:r>
              <a:rPr lang="en-US" sz="2800" dirty="0" smtClean="0"/>
              <a:t>. Electronic </a:t>
            </a:r>
            <a:r>
              <a:rPr lang="en-US" sz="2800" dirty="0"/>
              <a:t>suction units are superior to </a:t>
            </a:r>
            <a:r>
              <a:rPr lang="en-US" sz="2800" dirty="0" smtClean="0"/>
              <a:t>manual units </a:t>
            </a:r>
            <a:r>
              <a:rPr lang="en-US" sz="2800" dirty="0"/>
              <a:t>but are more expensive and require a battery </a:t>
            </a:r>
            <a:r>
              <a:rPr lang="en-US" sz="2800" dirty="0" smtClean="0"/>
              <a:t>charging system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electronic units use a </a:t>
            </a:r>
            <a:r>
              <a:rPr lang="en-US" sz="2800" dirty="0">
                <a:solidFill>
                  <a:srgbClr val="0070C0"/>
                </a:solidFill>
              </a:rPr>
              <a:t>large bore </a:t>
            </a:r>
            <a:r>
              <a:rPr lang="en-US" sz="2800" dirty="0" err="1">
                <a:solidFill>
                  <a:srgbClr val="0070C0"/>
                </a:solidFill>
              </a:rPr>
              <a:t>yankauer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suction catheter </a:t>
            </a:r>
            <a:r>
              <a:rPr lang="en-US" sz="2800" dirty="0"/>
              <a:t>to remove vomitus Suctioning should be </a:t>
            </a:r>
            <a:r>
              <a:rPr lang="en-US" sz="2800" dirty="0">
                <a:solidFill>
                  <a:srgbClr val="0070C0"/>
                </a:solidFill>
              </a:rPr>
              <a:t>limited to less than 20 seconds </a:t>
            </a:r>
            <a:r>
              <a:rPr lang="en-US" sz="2800" dirty="0"/>
              <a:t>because all </a:t>
            </a:r>
            <a:r>
              <a:rPr lang="en-US" sz="2800" dirty="0">
                <a:solidFill>
                  <a:srgbClr val="0070C0"/>
                </a:solidFill>
              </a:rPr>
              <a:t>oxygen</a:t>
            </a:r>
            <a:r>
              <a:rPr lang="en-US" sz="2800" dirty="0"/>
              <a:t> is </a:t>
            </a:r>
            <a:r>
              <a:rPr lang="en-US" sz="2800" dirty="0" smtClean="0">
                <a:solidFill>
                  <a:srgbClr val="0070C0"/>
                </a:solidFill>
              </a:rPr>
              <a:t>removed from </a:t>
            </a:r>
            <a:r>
              <a:rPr lang="en-US" sz="2800" dirty="0">
                <a:solidFill>
                  <a:srgbClr val="0070C0"/>
                </a:solidFill>
              </a:rPr>
              <a:t>the airway </a:t>
            </a:r>
            <a:r>
              <a:rPr lang="en-US" sz="2800" dirty="0"/>
              <a:t>during the procedure. Care must also </a:t>
            </a:r>
            <a:r>
              <a:rPr lang="en-US" sz="2800" dirty="0" smtClean="0"/>
              <a:t>be taken </a:t>
            </a:r>
            <a:r>
              <a:rPr lang="en-US" sz="2800" dirty="0"/>
              <a:t>so that the athlete does </a:t>
            </a:r>
            <a:r>
              <a:rPr lang="en-US" sz="2800" dirty="0">
                <a:solidFill>
                  <a:srgbClr val="0070C0"/>
                </a:solidFill>
              </a:rPr>
              <a:t>not bite </a:t>
            </a:r>
            <a:r>
              <a:rPr lang="en-US" sz="2800" dirty="0"/>
              <a:t>down on the </a:t>
            </a:r>
            <a:r>
              <a:rPr lang="en-US" sz="2800" dirty="0" err="1" smtClean="0"/>
              <a:t>yankauer</a:t>
            </a:r>
            <a:r>
              <a:rPr lang="en-US" sz="2800" dirty="0" smtClean="0"/>
              <a:t> catheter</a:t>
            </a:r>
            <a:r>
              <a:rPr lang="en-US" sz="2800" dirty="0"/>
              <a:t>. The effectiveness of manual units is suspect.</a:t>
            </a:r>
          </a:p>
        </p:txBody>
      </p:sp>
    </p:spTree>
    <p:extLst>
      <p:ext uri="{BB962C8B-B14F-4D97-AF65-F5344CB8AC3E}">
        <p14:creationId xmlns:p14="http://schemas.microsoft.com/office/powerpoint/2010/main" val="35710270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5456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Suction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suction equipment is not available, the athlete may be turned </a:t>
            </a:r>
            <a:r>
              <a:rPr lang="en-US" sz="2800" dirty="0" smtClean="0"/>
              <a:t>on his </a:t>
            </a:r>
            <a:r>
              <a:rPr lang="en-US" sz="2800" dirty="0"/>
              <a:t>or her side while maintaining the </a:t>
            </a:r>
            <a:r>
              <a:rPr lang="en-US" sz="2800" dirty="0">
                <a:solidFill>
                  <a:srgbClr val="0070C0"/>
                </a:solidFill>
              </a:rPr>
              <a:t>cervical spine in a neutral position </a:t>
            </a:r>
            <a:r>
              <a:rPr lang="en-US" sz="2800" dirty="0"/>
              <a:t>and the vomitus cleared manually with a </a:t>
            </a:r>
            <a:r>
              <a:rPr lang="en-US" sz="2800" dirty="0" smtClean="0">
                <a:solidFill>
                  <a:srgbClr val="0070C0"/>
                </a:solidFill>
              </a:rPr>
              <a:t>towel.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Prior </a:t>
            </a:r>
            <a:r>
              <a:rPr lang="en-US" sz="2800" dirty="0"/>
              <a:t>to their arrival, EMS personnel should be advised </a:t>
            </a:r>
            <a:r>
              <a:rPr lang="en-US" sz="2800" dirty="0" smtClean="0"/>
              <a:t>that the </a:t>
            </a:r>
            <a:r>
              <a:rPr lang="en-US" sz="2800" dirty="0"/>
              <a:t>athlete has vomited so that they may have their </a:t>
            </a:r>
            <a:r>
              <a:rPr lang="en-US" sz="2800" dirty="0" smtClean="0"/>
              <a:t>portable suction </a:t>
            </a:r>
            <a:r>
              <a:rPr lang="en-US" sz="2800" dirty="0"/>
              <a:t>unit readily available.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Early </a:t>
            </a:r>
            <a:r>
              <a:rPr lang="en-US" sz="2800" dirty="0"/>
              <a:t>recognition </a:t>
            </a:r>
            <a:r>
              <a:rPr lang="en-US" sz="2800" dirty="0" smtClean="0"/>
              <a:t>an intervention </a:t>
            </a:r>
            <a:r>
              <a:rPr lang="en-US" sz="2800" dirty="0"/>
              <a:t>are crucial </a:t>
            </a:r>
            <a:r>
              <a:rPr lang="en-US" sz="2800" dirty="0" smtClean="0"/>
              <a:t>when dealing </a:t>
            </a:r>
            <a:r>
              <a:rPr lang="en-US" sz="2800" dirty="0"/>
              <a:t>with </a:t>
            </a:r>
            <a:r>
              <a:rPr lang="en-US" sz="2800" dirty="0" smtClean="0"/>
              <a:t>a compromised </a:t>
            </a:r>
            <a:r>
              <a:rPr lang="en-US" sz="2800" dirty="0"/>
              <a:t>airway. A variety of </a:t>
            </a:r>
            <a:r>
              <a:rPr lang="en-US" sz="2800" dirty="0" smtClean="0"/>
              <a:t>advanced techniques </a:t>
            </a:r>
            <a:r>
              <a:rPr lang="en-US" sz="2800" dirty="0"/>
              <a:t>and equipment is available to aid in </a:t>
            </a:r>
            <a:r>
              <a:rPr lang="en-US" sz="2800" dirty="0" smtClean="0"/>
              <a:t>airway Management.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386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en-US" dirty="0"/>
              <a:t>Suction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340769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Athletic trainers must know and adhere to</a:t>
            </a:r>
          </a:p>
          <a:p>
            <a:r>
              <a:rPr lang="en-US" sz="2800" dirty="0"/>
              <a:t>the scope of practice for their state and never exceed </a:t>
            </a:r>
            <a:r>
              <a:rPr lang="en-US" sz="2800" dirty="0" smtClean="0"/>
              <a:t>this scope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Additional </a:t>
            </a:r>
            <a:r>
              <a:rPr lang="en-US" sz="2800" dirty="0"/>
              <a:t>training and certification may be necessary to use many of the techniques </a:t>
            </a:r>
            <a:r>
              <a:rPr lang="en-US" sz="2800" dirty="0" smtClean="0"/>
              <a:t>and equipment.</a:t>
            </a:r>
          </a:p>
          <a:p>
            <a:endParaRPr lang="en-US" sz="2800" dirty="0"/>
          </a:p>
          <a:p>
            <a:r>
              <a:rPr lang="en-US" sz="3200" dirty="0" smtClean="0">
                <a:solidFill>
                  <a:srgbClr val="0070C0"/>
                </a:solidFill>
              </a:rPr>
              <a:t>It </a:t>
            </a:r>
            <a:r>
              <a:rPr lang="en-US" sz="3200" dirty="0">
                <a:solidFill>
                  <a:srgbClr val="0070C0"/>
                </a:solidFill>
              </a:rPr>
              <a:t>is recommended that students and </a:t>
            </a:r>
            <a:r>
              <a:rPr lang="en-US" sz="3200" dirty="0" smtClean="0">
                <a:solidFill>
                  <a:srgbClr val="0070C0"/>
                </a:solidFill>
              </a:rPr>
              <a:t>staff regularly </a:t>
            </a:r>
            <a:r>
              <a:rPr lang="en-US" sz="3200" dirty="0">
                <a:solidFill>
                  <a:srgbClr val="0070C0"/>
                </a:solidFill>
              </a:rPr>
              <a:t>practice on </a:t>
            </a:r>
            <a:r>
              <a:rPr lang="en-US" sz="3200" dirty="0" smtClean="0">
                <a:solidFill>
                  <a:srgbClr val="0070C0"/>
                </a:solidFill>
              </a:rPr>
              <a:t>a mannequin </a:t>
            </a:r>
            <a:r>
              <a:rPr lang="en-US" sz="3200" dirty="0">
                <a:solidFill>
                  <a:srgbClr val="0070C0"/>
                </a:solidFill>
              </a:rPr>
              <a:t>all of the </a:t>
            </a:r>
            <a:r>
              <a:rPr lang="en-US" sz="3200" dirty="0" smtClean="0">
                <a:solidFill>
                  <a:srgbClr val="0070C0"/>
                </a:solidFill>
              </a:rPr>
              <a:t>techniques available </a:t>
            </a:r>
            <a:r>
              <a:rPr lang="en-US" sz="3200" dirty="0">
                <a:solidFill>
                  <a:srgbClr val="0070C0"/>
                </a:solidFill>
              </a:rPr>
              <a:t>to them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811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2690336"/>
            <a:ext cx="79208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800" dirty="0" smtClean="0">
                <a:solidFill>
                  <a:srgbClr val="002060"/>
                </a:solidFill>
              </a:rPr>
              <a:t>An </a:t>
            </a:r>
            <a:r>
              <a:rPr lang="en-US" sz="2800" dirty="0">
                <a:solidFill>
                  <a:srgbClr val="002060"/>
                </a:solidFill>
              </a:rPr>
              <a:t>electronic portable </a:t>
            </a:r>
            <a:r>
              <a:rPr lang="en-US" sz="2800" dirty="0" smtClean="0">
                <a:solidFill>
                  <a:srgbClr val="002060"/>
                </a:solidFill>
              </a:rPr>
              <a:t>suction unit </a:t>
            </a:r>
            <a:r>
              <a:rPr lang="en-US" sz="2800" dirty="0">
                <a:solidFill>
                  <a:srgbClr val="002060"/>
                </a:solidFill>
              </a:rPr>
              <a:t>will clear the airway of large </a:t>
            </a:r>
            <a:r>
              <a:rPr lang="en-US" sz="2800" dirty="0" smtClean="0">
                <a:solidFill>
                  <a:srgbClr val="002060"/>
                </a:solidFill>
              </a:rPr>
              <a:t>particulate matter </a:t>
            </a:r>
            <a:r>
              <a:rPr lang="en-US" sz="2800" dirty="0">
                <a:solidFill>
                  <a:srgbClr val="002060"/>
                </a:solidFill>
              </a:rPr>
              <a:t>but requires maintenance and </a:t>
            </a:r>
            <a:r>
              <a:rPr lang="en-US" sz="2800" dirty="0" smtClean="0">
                <a:solidFill>
                  <a:srgbClr val="002060"/>
                </a:solidFill>
              </a:rPr>
              <a:t>regular battery </a:t>
            </a:r>
            <a:r>
              <a:rPr lang="en-US" sz="2800" dirty="0">
                <a:solidFill>
                  <a:srgbClr val="002060"/>
                </a:solidFill>
              </a:rPr>
              <a:t>charging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42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r>
              <a:rPr lang="en-GB" sz="2000" dirty="0"/>
              <a:t>A smooth and </a:t>
            </a:r>
            <a:r>
              <a:rPr lang="en-GB" sz="2000" dirty="0" smtClean="0"/>
              <a:t>symmetrical</a:t>
            </a:r>
            <a:r>
              <a:rPr lang="en-GB" sz="2000" dirty="0"/>
              <a:t> expansion of the thorax indicates a </a:t>
            </a:r>
            <a:r>
              <a:rPr lang="en-GB" sz="2000" dirty="0">
                <a:solidFill>
                  <a:srgbClr val="FF0000"/>
                </a:solidFill>
              </a:rPr>
              <a:t>normal </a:t>
            </a:r>
            <a:r>
              <a:rPr lang="en-GB" sz="2000" dirty="0" smtClean="0">
                <a:solidFill>
                  <a:srgbClr val="FF0000"/>
                </a:solidFill>
              </a:rPr>
              <a:t>respiratory effort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The condition in which the upper sternum </a:t>
            </a:r>
            <a:r>
              <a:rPr lang="en-GB" sz="2000" dirty="0" smtClean="0"/>
              <a:t>sinks inward </a:t>
            </a:r>
            <a:r>
              <a:rPr lang="en-GB" sz="2000" dirty="0"/>
              <a:t>while the remainder of the sternum expands </a:t>
            </a:r>
            <a:r>
              <a:rPr lang="en-GB" sz="2000" dirty="0" smtClean="0"/>
              <a:t>outward is </a:t>
            </a:r>
            <a:r>
              <a:rPr lang="en-GB" sz="2000" dirty="0"/>
              <a:t>called</a:t>
            </a:r>
            <a:r>
              <a:rPr lang="en-GB" sz="2000" dirty="0">
                <a:solidFill>
                  <a:srgbClr val="FF0000"/>
                </a:solidFill>
              </a:rPr>
              <a:t> sternal retractions </a:t>
            </a:r>
            <a:r>
              <a:rPr lang="en-GB" sz="2000" dirty="0"/>
              <a:t>and very little air is </a:t>
            </a:r>
            <a:r>
              <a:rPr lang="en-GB" sz="2000" dirty="0" smtClean="0"/>
              <a:t>exchanged with </a:t>
            </a:r>
            <a:r>
              <a:rPr lang="en-GB" sz="2000" dirty="0"/>
              <a:t>each breath. </a:t>
            </a:r>
            <a:endParaRPr lang="en-GB" sz="2000" dirty="0" smtClean="0"/>
          </a:p>
          <a:p>
            <a:r>
              <a:rPr lang="en-GB" sz="2000" dirty="0" smtClean="0"/>
              <a:t>Intercostal </a:t>
            </a:r>
            <a:r>
              <a:rPr lang="en-GB" sz="2000" dirty="0"/>
              <a:t>retractions and accessory </a:t>
            </a:r>
            <a:r>
              <a:rPr lang="en-GB" sz="2000" dirty="0" smtClean="0"/>
              <a:t>muscle use </a:t>
            </a:r>
            <a:r>
              <a:rPr lang="en-GB" sz="2000" dirty="0"/>
              <a:t>mostly describe difficulty breathing frequently </a:t>
            </a:r>
            <a:r>
              <a:rPr lang="en-GB" sz="2000" dirty="0" smtClean="0"/>
              <a:t>seen with </a:t>
            </a:r>
            <a:r>
              <a:rPr lang="en-GB" sz="2000" dirty="0"/>
              <a:t>acute asthma attacks and </a:t>
            </a:r>
            <a:r>
              <a:rPr lang="en-GB" sz="2000" dirty="0">
                <a:solidFill>
                  <a:srgbClr val="FF0000"/>
                </a:solidFill>
              </a:rPr>
              <a:t>may or may not be related </a:t>
            </a:r>
            <a:r>
              <a:rPr lang="en-GB" sz="2000" dirty="0" smtClean="0">
                <a:solidFill>
                  <a:srgbClr val="FF0000"/>
                </a:solidFill>
              </a:rPr>
              <a:t>to airway </a:t>
            </a:r>
            <a:r>
              <a:rPr lang="en-GB" sz="2000" dirty="0">
                <a:solidFill>
                  <a:srgbClr val="FF0000"/>
                </a:solidFill>
              </a:rPr>
              <a:t>obstruction. 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Intercostal </a:t>
            </a:r>
            <a:r>
              <a:rPr lang="en-GB" sz="2000" dirty="0">
                <a:solidFill>
                  <a:srgbClr val="FF0000"/>
                </a:solidFill>
              </a:rPr>
              <a:t>retractions </a:t>
            </a:r>
            <a:r>
              <a:rPr lang="en-GB" sz="2000" dirty="0"/>
              <a:t>are seen by </a:t>
            </a:r>
            <a:r>
              <a:rPr lang="en-GB" sz="2000" dirty="0" smtClean="0"/>
              <a:t>examining the </a:t>
            </a:r>
            <a:r>
              <a:rPr lang="en-GB" sz="2000" dirty="0"/>
              <a:t>chest wall and looking at the muscles between </a:t>
            </a:r>
            <a:r>
              <a:rPr lang="en-GB" sz="2000" dirty="0" smtClean="0"/>
              <a:t>the ribs.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If the muscles sink inward while the chest is </a:t>
            </a:r>
            <a:r>
              <a:rPr lang="en-GB" sz="2000" dirty="0" smtClean="0"/>
              <a:t>expanding outward </a:t>
            </a:r>
            <a:r>
              <a:rPr lang="en-GB" sz="2000" dirty="0"/>
              <a:t>for inhalation, retractions are present. </a:t>
            </a:r>
            <a:endParaRPr lang="en-GB" sz="2000" dirty="0" smtClean="0"/>
          </a:p>
          <a:p>
            <a:r>
              <a:rPr lang="en-GB" sz="2000" dirty="0" smtClean="0"/>
              <a:t>Accessory</a:t>
            </a:r>
            <a:r>
              <a:rPr lang="en-GB" sz="2000" dirty="0"/>
              <a:t> </a:t>
            </a:r>
            <a:r>
              <a:rPr lang="en-GB" sz="2000" dirty="0" smtClean="0"/>
              <a:t>muscle </a:t>
            </a:r>
            <a:r>
              <a:rPr lang="en-GB" sz="2000" dirty="0"/>
              <a:t>use describes the contraction of the </a:t>
            </a:r>
            <a:r>
              <a:rPr lang="en-GB" sz="2000" dirty="0" smtClean="0">
                <a:solidFill>
                  <a:srgbClr val="FF0000"/>
                </a:solidFill>
              </a:rPr>
              <a:t>sternocleidomastoid muscles </a:t>
            </a:r>
            <a:r>
              <a:rPr lang="en-GB" sz="2000" dirty="0"/>
              <a:t>of the neck to aid in expansion of the </a:t>
            </a:r>
            <a:r>
              <a:rPr lang="en-GB" sz="2000" dirty="0" smtClean="0"/>
              <a:t>chest for </a:t>
            </a:r>
            <a:r>
              <a:rPr lang="en-GB" sz="2000" dirty="0"/>
              <a:t>inhalation. </a:t>
            </a:r>
            <a:endParaRPr lang="en-GB" sz="20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Gurgling </a:t>
            </a:r>
            <a:r>
              <a:rPr lang="en-GB" sz="2000" dirty="0"/>
              <a:t>always indicates </a:t>
            </a:r>
            <a:r>
              <a:rPr lang="en-GB" sz="2000" dirty="0">
                <a:solidFill>
                  <a:srgbClr val="FF0000"/>
                </a:solidFill>
              </a:rPr>
              <a:t>fluid in the </a:t>
            </a:r>
            <a:r>
              <a:rPr lang="en-GB" sz="2000" dirty="0" smtClean="0">
                <a:solidFill>
                  <a:srgbClr val="FF0000"/>
                </a:solidFill>
              </a:rPr>
              <a:t>airway</a:t>
            </a:r>
            <a:r>
              <a:rPr lang="en-GB" sz="2000" dirty="0">
                <a:solidFill>
                  <a:srgbClr val="FF0000"/>
                </a:solidFill>
              </a:rPr>
              <a:t> typically either saliva or vomitus.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967334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portable manual suction unit </a:t>
            </a:r>
            <a:r>
              <a:rPr lang="en-US" sz="2800" dirty="0" smtClean="0">
                <a:solidFill>
                  <a:srgbClr val="FF0000"/>
                </a:solidFill>
              </a:rPr>
              <a:t>is less </a:t>
            </a:r>
            <a:r>
              <a:rPr lang="en-US" sz="2800" dirty="0">
                <a:solidFill>
                  <a:srgbClr val="FF0000"/>
                </a:solidFill>
              </a:rPr>
              <a:t>effective than an electronic unit </a:t>
            </a:r>
            <a:r>
              <a:rPr lang="en-US" sz="2800" dirty="0" smtClean="0">
                <a:solidFill>
                  <a:srgbClr val="FF0000"/>
                </a:solidFill>
              </a:rPr>
              <a:t>but requires </a:t>
            </a:r>
            <a:r>
              <a:rPr lang="en-US" sz="2800" dirty="0">
                <a:solidFill>
                  <a:srgbClr val="FF0000"/>
                </a:solidFill>
              </a:rPr>
              <a:t>no maintenance.</a:t>
            </a:r>
          </a:p>
        </p:txBody>
      </p:sp>
    </p:spTree>
    <p:extLst>
      <p:ext uri="{BB962C8B-B14F-4D97-AF65-F5344CB8AC3E}">
        <p14:creationId xmlns:p14="http://schemas.microsoft.com/office/powerpoint/2010/main" val="1828352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3"/>
            <a:ext cx="9139858" cy="66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005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5456" cy="648072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intubation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800" y="957925"/>
            <a:ext cx="82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Endoctracheal</a:t>
            </a:r>
            <a:r>
              <a:rPr lang="en-US" sz="2800" dirty="0">
                <a:solidFill>
                  <a:srgbClr val="FF0000"/>
                </a:solidFill>
              </a:rPr>
              <a:t> intubation-  </a:t>
            </a:r>
            <a:r>
              <a:rPr lang="en-US" sz="2400" dirty="0"/>
              <a:t>the passage of a tube through </a:t>
            </a:r>
            <a:r>
              <a:rPr lang="en-US" sz="2400" dirty="0" smtClean="0"/>
              <a:t> </a:t>
            </a:r>
            <a:r>
              <a:rPr lang="en-US" sz="2400" dirty="0"/>
              <a:t>the nose or mouth into the trachea for maintenance of the </a:t>
            </a:r>
            <a:r>
              <a:rPr lang="en-US" sz="2400" dirty="0" smtClean="0"/>
              <a:t>airway </a:t>
            </a:r>
            <a:r>
              <a:rPr lang="en-US" sz="2400" dirty="0"/>
              <a:t>during anesthesia or for maintenance of an </a:t>
            </a:r>
            <a:r>
              <a:rPr lang="en-US" sz="2400" dirty="0" smtClean="0"/>
              <a:t>impaired airway.</a:t>
            </a:r>
          </a:p>
          <a:p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</a:rPr>
              <a:t>Nasogastric intubation- </a:t>
            </a:r>
            <a:r>
              <a:rPr lang="en-US" sz="2400" dirty="0"/>
              <a:t>the insertion of </a:t>
            </a:r>
            <a:r>
              <a:rPr lang="en-US" sz="2400" dirty="0" smtClean="0"/>
              <a:t>an </a:t>
            </a:r>
            <a:r>
              <a:rPr lang="en-US" sz="2400" dirty="0"/>
              <a:t>endotracheal tube through the nose and into the </a:t>
            </a:r>
            <a:r>
              <a:rPr lang="en-US" sz="2400" dirty="0" smtClean="0"/>
              <a:t>stomach .</a:t>
            </a:r>
          </a:p>
          <a:p>
            <a:endParaRPr lang="en-US" sz="2400" dirty="0"/>
          </a:p>
          <a:p>
            <a:r>
              <a:rPr lang="en-US" sz="2800" dirty="0" err="1">
                <a:solidFill>
                  <a:srgbClr val="FF0000"/>
                </a:solidFill>
              </a:rPr>
              <a:t>Nasotracheal</a:t>
            </a:r>
            <a:r>
              <a:rPr lang="en-US" sz="2800" dirty="0">
                <a:solidFill>
                  <a:srgbClr val="FF0000"/>
                </a:solidFill>
              </a:rPr>
              <a:t> intubation- </a:t>
            </a:r>
            <a:r>
              <a:rPr lang="en-US" sz="2400" dirty="0" smtClean="0"/>
              <a:t>the </a:t>
            </a:r>
            <a:r>
              <a:rPr lang="en-US" sz="2400" dirty="0"/>
              <a:t>insertion </a:t>
            </a:r>
            <a:r>
              <a:rPr lang="en-US" sz="2400" dirty="0" smtClean="0"/>
              <a:t>of </a:t>
            </a:r>
            <a:r>
              <a:rPr lang="en-US" sz="2400" dirty="0"/>
              <a:t>an endotracheal </a:t>
            </a:r>
            <a:r>
              <a:rPr lang="en-US" sz="2400" dirty="0" smtClean="0"/>
              <a:t>tube </a:t>
            </a:r>
            <a:r>
              <a:rPr lang="en-US" sz="2400" dirty="0"/>
              <a:t>through the nose and into </a:t>
            </a:r>
            <a:r>
              <a:rPr lang="en-US" sz="2400" dirty="0" smtClean="0"/>
              <a:t>the </a:t>
            </a:r>
            <a:r>
              <a:rPr lang="en-US" sz="2400" dirty="0"/>
              <a:t>trachea. without hyperextension</a:t>
            </a:r>
            <a:r>
              <a:rPr lang="en-US" sz="2400" dirty="0" smtClean="0"/>
              <a:t>, </a:t>
            </a:r>
            <a:r>
              <a:rPr lang="en-US" sz="2400" dirty="0"/>
              <a:t>therefore it is useful insertion of an endotracheal tube.</a:t>
            </a:r>
          </a:p>
        </p:txBody>
      </p:sp>
    </p:spTree>
    <p:extLst>
      <p:ext uri="{BB962C8B-B14F-4D97-AF65-F5344CB8AC3E}">
        <p14:creationId xmlns:p14="http://schemas.microsoft.com/office/powerpoint/2010/main" val="61303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Clearing an obstructed airway usually requires </a:t>
            </a:r>
            <a:r>
              <a:rPr lang="en-GB" dirty="0" smtClean="0"/>
              <a:t>repositioning the </a:t>
            </a:r>
            <a:r>
              <a:rPr lang="en-GB" dirty="0"/>
              <a:t>head, jaw, and 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head tilt–chin lift </a:t>
            </a:r>
            <a:r>
              <a:rPr lang="en-GB" b="1" dirty="0" smtClean="0"/>
              <a:t>technique </a:t>
            </a:r>
            <a:r>
              <a:rPr lang="en-GB" dirty="0" smtClean="0"/>
              <a:t>(Fig</a:t>
            </a:r>
            <a:r>
              <a:rPr lang="en-GB" dirty="0"/>
              <a:t>. 3-2) will almost always result in a patent </a:t>
            </a:r>
            <a:r>
              <a:rPr lang="en-GB" dirty="0" smtClean="0"/>
              <a:t>airway; However</a:t>
            </a:r>
            <a:r>
              <a:rPr lang="en-GB" dirty="0"/>
              <a:t>, this technique cannot be used in the </a:t>
            </a:r>
            <a:r>
              <a:rPr lang="en-GB" dirty="0" smtClean="0"/>
              <a:t>unconscious athlete </a:t>
            </a:r>
            <a:r>
              <a:rPr lang="en-GB" dirty="0"/>
              <a:t>who is assumed to have a cervical spine </a:t>
            </a:r>
            <a:r>
              <a:rPr lang="en-GB" dirty="0" smtClean="0"/>
              <a:t>injury.</a:t>
            </a:r>
          </a:p>
          <a:p>
            <a:r>
              <a:rPr lang="en-GB" dirty="0" smtClean="0"/>
              <a:t> Therefore</a:t>
            </a:r>
            <a:r>
              <a:rPr lang="en-GB" dirty="0"/>
              <a:t>, the </a:t>
            </a:r>
            <a:r>
              <a:rPr lang="en-GB" b="1" dirty="0"/>
              <a:t>jaw thrust, or triple airway, </a:t>
            </a:r>
            <a:r>
              <a:rPr lang="en-GB" b="1" dirty="0" smtClean="0"/>
              <a:t>manoeuvre </a:t>
            </a:r>
            <a:r>
              <a:rPr lang="en-GB" b="1" dirty="0"/>
              <a:t>is </a:t>
            </a:r>
            <a:r>
              <a:rPr lang="en-GB" b="1" dirty="0" smtClean="0"/>
              <a:t>more </a:t>
            </a:r>
            <a:r>
              <a:rPr lang="en-GB" dirty="0" smtClean="0"/>
              <a:t>appropriate </a:t>
            </a:r>
            <a:r>
              <a:rPr lang="en-GB" dirty="0"/>
              <a:t>for an athlete who is </a:t>
            </a:r>
            <a:r>
              <a:rPr lang="en-GB" dirty="0" smtClean="0"/>
              <a:t>unconscious.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1483</TotalTime>
  <Words>3525</Words>
  <Application>Microsoft Office PowerPoint</Application>
  <PresentationFormat>On-screen Show (4:3)</PresentationFormat>
  <Paragraphs>314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Constantia</vt:lpstr>
      <vt:lpstr>Wingdings 2</vt:lpstr>
      <vt:lpstr>Flow</vt:lpstr>
      <vt:lpstr>Managing The Airways Dr.Waqas </vt:lpstr>
      <vt:lpstr>Airway Status</vt:lpstr>
      <vt:lpstr>Anatomy of airways</vt:lpstr>
      <vt:lpstr>Lower Airways</vt:lpstr>
      <vt:lpstr>PowerPoint Presentation</vt:lpstr>
      <vt:lpstr>Sign of obstructed airways</vt:lpstr>
      <vt:lpstr>PowerPoint Presentation</vt:lpstr>
      <vt:lpstr>PowerPoint Presentation</vt:lpstr>
      <vt:lpstr>PowerPoint Presentation</vt:lpstr>
      <vt:lpstr>Head tilt–chin lift method</vt:lpstr>
      <vt:lpstr>Jaw thrust manoeuvre</vt:lpstr>
      <vt:lpstr>PowerPoint Presentation</vt:lpstr>
      <vt:lpstr>Airway Adjuncts</vt:lpstr>
      <vt:lpstr>PowerPoint Presentation</vt:lpstr>
      <vt:lpstr>Oropharyngeal Airway</vt:lpstr>
      <vt:lpstr>Oropharyngeal Airway</vt:lpstr>
      <vt:lpstr>PowerPoint Presentation</vt:lpstr>
      <vt:lpstr>Contraindication </vt:lpstr>
      <vt:lpstr>Nasopharyngeal Airway</vt:lpstr>
      <vt:lpstr>PowerPoint Presentation</vt:lpstr>
      <vt:lpstr>Nasopharyngeal Airway</vt:lpstr>
      <vt:lpstr>PowerPoint Presentation</vt:lpstr>
      <vt:lpstr>Contraindications</vt:lpstr>
      <vt:lpstr>PowerPoint Presentation</vt:lpstr>
      <vt:lpstr>Oxygen Therapy</vt:lpstr>
      <vt:lpstr>PowerPoint Presentation</vt:lpstr>
      <vt:lpstr>Oxygen Therapy</vt:lpstr>
      <vt:lpstr>PowerPoint Presentation</vt:lpstr>
      <vt:lpstr>PowerPoint Presentation</vt:lpstr>
      <vt:lpstr>PowerPoint Presentation</vt:lpstr>
      <vt:lpstr>PowerPoint Presentation</vt:lpstr>
      <vt:lpstr>Nasal cannula</vt:lpstr>
      <vt:lpstr>PowerPoint Presentation</vt:lpstr>
      <vt:lpstr>PowerPoint Presentation</vt:lpstr>
      <vt:lpstr>      Simple face mask ,  Reservoir bag face mask</vt:lpstr>
      <vt:lpstr>PowerPoint Presentation</vt:lpstr>
      <vt:lpstr>Bag valve mask (BVM) </vt:lpstr>
      <vt:lpstr>PowerPoint Presentation</vt:lpstr>
      <vt:lpstr>BVM</vt:lpstr>
      <vt:lpstr>E-C Technique</vt:lpstr>
      <vt:lpstr>PowerPoint Presentation</vt:lpstr>
      <vt:lpstr>PowerPoint Presentation</vt:lpstr>
      <vt:lpstr>Pocket mask </vt:lpstr>
      <vt:lpstr>PowerPoint Presentation</vt:lpstr>
      <vt:lpstr>FiO2 and Flow Rates for Various Devices</vt:lpstr>
      <vt:lpstr>PowerPoint Presentation</vt:lpstr>
      <vt:lpstr>Advanced Airway Devices</vt:lpstr>
      <vt:lpstr>PowerPoint Presentation</vt:lpstr>
      <vt:lpstr>PowerPoint Presentation</vt:lpstr>
      <vt:lpstr>PowerPoint Presentation</vt:lpstr>
      <vt:lpstr>Laryngeal Mask Airway</vt:lpstr>
      <vt:lpstr>PowerPoint Presentation</vt:lpstr>
      <vt:lpstr>PowerPoint Presentation</vt:lpstr>
      <vt:lpstr>PowerPoint Presentation</vt:lpstr>
      <vt:lpstr>PowerPoint Presentation</vt:lpstr>
      <vt:lpstr>Combitube</vt:lpstr>
      <vt:lpstr> Combitube</vt:lpstr>
      <vt:lpstr>Combitube</vt:lpstr>
      <vt:lpstr>PowerPoint Presentation</vt:lpstr>
      <vt:lpstr>PowerPoint Presentation</vt:lpstr>
      <vt:lpstr>PowerPoint Presentation</vt:lpstr>
      <vt:lpstr>King LT-D</vt:lpstr>
      <vt:lpstr>King LT-D</vt:lpstr>
      <vt:lpstr>PowerPoint Presentation</vt:lpstr>
      <vt:lpstr>Suction</vt:lpstr>
      <vt:lpstr>Suction</vt:lpstr>
      <vt:lpstr>Suction</vt:lpstr>
      <vt:lpstr>Suction</vt:lpstr>
      <vt:lpstr>PowerPoint Presentation</vt:lpstr>
      <vt:lpstr>PowerPoint Presentation</vt:lpstr>
      <vt:lpstr>PowerPoint Presentation</vt:lpstr>
      <vt:lpstr>PowerPoint Presentation</vt:lpstr>
      <vt:lpstr>Types of intubation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Umair</dc:creator>
  <cp:lastModifiedBy>Windows User</cp:lastModifiedBy>
  <cp:revision>162</cp:revision>
  <dcterms:created xsi:type="dcterms:W3CDTF">2013-10-05T01:13:40Z</dcterms:created>
  <dcterms:modified xsi:type="dcterms:W3CDTF">2020-03-12T05:33:59Z</dcterms:modified>
</cp:coreProperties>
</file>