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82" r:id="rId7"/>
    <p:sldId id="281" r:id="rId8"/>
    <p:sldId id="283" r:id="rId9"/>
    <p:sldId id="280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299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8" autoAdjust="0"/>
  </p:normalViewPr>
  <p:slideViewPr>
    <p:cSldViewPr>
      <p:cViewPr>
        <p:scale>
          <a:sx n="76" d="100"/>
          <a:sy n="76" d="100"/>
        </p:scale>
        <p:origin x="-119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80E31-C7A5-4490-BD18-34793208F88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EF9C-3EDA-4E9A-9CC7-6DAD551E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5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 genetics encompasses the general process by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traits controlled by factors (genes) are transmitted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gametes from generation to generation. Its fundamental principles were first put forward by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Gregor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Mendel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mid-nineteenth century. Later work by others showed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genes are on chromosomes and that mutant strains can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used to map genes on chromosomes.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recognition that DNA encodes genetic information, the</a:t>
            </a:r>
            <a:r>
              <a:rPr lang="en-US" baseline="0" dirty="0" smtClean="0"/>
              <a:t> </a:t>
            </a:r>
            <a:r>
              <a:rPr lang="en-US" dirty="0" smtClean="0"/>
              <a:t>discovery of DNA’s structure, and elucidation of the mechanism of gene expression form the foundation of molecular</a:t>
            </a:r>
            <a:r>
              <a:rPr lang="en-US" baseline="0" dirty="0" smtClean="0"/>
              <a:t> </a:t>
            </a:r>
            <a:r>
              <a:rPr lang="en-US" dirty="0" smtClean="0"/>
              <a:t>genetics.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Recombinant DNA technology, which allows scientists to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large quantities of specific DNA sequences, has revolutionized genetics, laying the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 for new fields—and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endeavors such as the Human Genome Project—that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genetics with information technology.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timeline showing the development of genetics from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Gregor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Mendel’s work on pea plants to the current era of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genomics and its many applications in research, medicine, and society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6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Mendel first reported the results of some simple genetic</a:t>
            </a:r>
            <a:r>
              <a:rPr lang="en-US" baseline="0" dirty="0" smtClean="0"/>
              <a:t> </a:t>
            </a:r>
            <a:r>
              <a:rPr lang="en-US" dirty="0" smtClean="0"/>
              <a:t>crosses between certain strains of the garden pea in 1865.</a:t>
            </a:r>
            <a:r>
              <a:rPr lang="en-US" baseline="0" dirty="0" smtClean="0"/>
              <a:t> </a:t>
            </a:r>
            <a:r>
              <a:rPr lang="en-US" dirty="0" smtClean="0"/>
              <a:t>Although his was not the first attempt to provide experimental evidence pertaining to inheritance, Mendel’s success</a:t>
            </a:r>
            <a:r>
              <a:rPr lang="en-US" baseline="0" dirty="0" smtClean="0"/>
              <a:t> </a:t>
            </a:r>
            <a:r>
              <a:rPr lang="en-US" dirty="0" smtClean="0"/>
              <a:t>where others had failed can be attributed, at least in part, to</a:t>
            </a:r>
            <a:r>
              <a:rPr lang="en-US" baseline="0" dirty="0" smtClean="0"/>
              <a:t> </a:t>
            </a:r>
            <a:r>
              <a:rPr lang="en-US" dirty="0" smtClean="0"/>
              <a:t>his elegant experimental design and analysis.</a:t>
            </a:r>
          </a:p>
          <a:p>
            <a:pPr algn="just"/>
            <a:r>
              <a:rPr lang="en-US" dirty="0" smtClean="0"/>
              <a:t> First, he chose</a:t>
            </a:r>
            <a:r>
              <a:rPr lang="en-US" baseline="0" dirty="0" smtClean="0"/>
              <a:t> </a:t>
            </a:r>
            <a:r>
              <a:rPr lang="en-US" dirty="0" smtClean="0"/>
              <a:t>an organism that was easy to grow and to hybridize artificially. The pea plant is self-fertilizing in nature, but it is easy</a:t>
            </a:r>
            <a:r>
              <a:rPr lang="en-US" baseline="0" dirty="0" smtClean="0"/>
              <a:t> </a:t>
            </a:r>
            <a:r>
              <a:rPr lang="en-US" dirty="0" smtClean="0"/>
              <a:t>to cross-breed experimentally. It reproduces well and grows</a:t>
            </a:r>
            <a:r>
              <a:rPr lang="en-US" baseline="0" dirty="0" smtClean="0"/>
              <a:t> </a:t>
            </a:r>
            <a:r>
              <a:rPr lang="en-US" dirty="0" smtClean="0"/>
              <a:t>to maturity in a single season.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monohybrid cross is made by mating true-breeding.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from two parent strains, each exhibiting one of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contrasting forms of the character under study. Initially, we examine the first generation of offspring of such a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cross, and then we consider the offspring of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selfing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that is,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self-fertilization of individuals from this first generation.</a:t>
            </a:r>
          </a:p>
          <a:p>
            <a:pPr algn="just"/>
            <a:r>
              <a:rPr lang="en-US" dirty="0" smtClean="0"/>
              <a:t>We note one further aspect of Mendel’s monohybrid</a:t>
            </a:r>
            <a:r>
              <a:rPr lang="en-US" baseline="0" dirty="0" smtClean="0"/>
              <a:t> </a:t>
            </a:r>
            <a:r>
              <a:rPr lang="en-US" dirty="0" smtClean="0"/>
              <a:t>crosses. In each cross, the F1 and F2 patterns of inheritance</a:t>
            </a:r>
            <a:r>
              <a:rPr lang="en-US" baseline="0" dirty="0" smtClean="0"/>
              <a:t> </a:t>
            </a:r>
            <a:r>
              <a:rPr lang="en-US" dirty="0" smtClean="0"/>
              <a:t>were similar regardless of which P1 plant served as the source</a:t>
            </a:r>
            <a:r>
              <a:rPr lang="en-US" baseline="0" dirty="0" smtClean="0"/>
              <a:t> </a:t>
            </a:r>
            <a:r>
              <a:rPr lang="en-US" dirty="0" smtClean="0"/>
              <a:t>of pollen (sperm) and which served as the source of the ovum</a:t>
            </a:r>
            <a:r>
              <a:rPr lang="en-US" baseline="0" dirty="0" smtClean="0"/>
              <a:t> </a:t>
            </a:r>
            <a:r>
              <a:rPr lang="en-US" dirty="0" smtClean="0"/>
              <a:t>(egg). The crosses could be made either way—pollination of dwarf plants by tall plants, or vice versa. Crosses made in both</a:t>
            </a:r>
            <a:r>
              <a:rPr lang="en-US" baseline="0" dirty="0" smtClean="0"/>
              <a:t> </a:t>
            </a:r>
            <a:r>
              <a:rPr lang="en-US" dirty="0" smtClean="0"/>
              <a:t>these ways are called reciprocal crosses. Therefore, the results</a:t>
            </a:r>
            <a:r>
              <a:rPr lang="en-US" baseline="0" dirty="0" smtClean="0"/>
              <a:t> </a:t>
            </a:r>
            <a:r>
              <a:rPr lang="en-US" dirty="0" smtClean="0"/>
              <a:t>of Mendel’s monohybrid crosses were not sex-dependent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monohybrid cross involving tall and dwarf stems,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specific unit factor exists for each trait. Each diploid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receives one factor from each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parent. Because the factors occur in pairs, three combinations are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possible: two factors for tall stems, two factors for dwarf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stems, or one of each factor. Every individual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possessesone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these three combinations, which determines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height.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each monohybrid cross, the trait expressed in the F1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 is controlled by the dominant unit factor.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trait not expressed is controlled by the recessive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factor. The terms dominant and recessive are also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designate traits. In this case, tall stems are said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dominant over recessive dwarf stems.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Mendelian</a:t>
            </a:r>
            <a:r>
              <a:rPr lang="en-US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postulates prescribe that homologous chromosomes segregate from one another and assort independently</a:t>
            </a:r>
            <a:br>
              <a:rPr lang="en-US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other segregating homologs during gamete formation.</a:t>
            </a:r>
            <a:br>
              <a:rPr lang="en-US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F9C-3EDA-4E9A-9CC7-6DAD551E5A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Genetic Analysis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Algerian" panose="04020705040A02060702" pitchFamily="82" charset="0"/>
              </a:rPr>
              <a:t>H</a:t>
            </a:r>
            <a:r>
              <a:rPr lang="en-US" dirty="0" smtClean="0">
                <a:latin typeface="Algerian" panose="04020705040A02060702" pitchFamily="82" charset="0"/>
              </a:rPr>
              <a:t>ow </a:t>
            </a:r>
            <a:r>
              <a:rPr lang="en-US" dirty="0">
                <a:latin typeface="Algerian" panose="04020705040A02060702" pitchFamily="82" charset="0"/>
              </a:rPr>
              <a:t>traits are inherited </a:t>
            </a:r>
            <a:r>
              <a:rPr lang="en-US" dirty="0" smtClean="0">
                <a:latin typeface="Algerian" panose="04020705040A02060702" pitchFamily="82" charset="0"/>
              </a:rPr>
              <a:t>when different </a:t>
            </a:r>
            <a:r>
              <a:rPr lang="en-US" dirty="0">
                <a:latin typeface="Algerian" panose="04020705040A02060702" pitchFamily="82" charset="0"/>
              </a:rPr>
              <a:t>strains of organisms are </a:t>
            </a:r>
            <a:r>
              <a:rPr lang="en-US" dirty="0" smtClean="0">
                <a:latin typeface="Algerian" panose="04020705040A02060702" pitchFamily="82" charset="0"/>
              </a:rPr>
              <a:t>hybridized</a:t>
            </a:r>
          </a:p>
          <a:p>
            <a:pPr marL="0" indent="0" algn="just">
              <a:buNone/>
            </a:pPr>
            <a:endParaRPr lang="en-US" dirty="0" smtClean="0">
              <a:latin typeface="Algerian" panose="04020705040A02060702" pitchFamily="82" charset="0"/>
            </a:endParaRPr>
          </a:p>
          <a:p>
            <a:pPr algn="just"/>
            <a:r>
              <a:rPr lang="en-US" dirty="0">
                <a:latin typeface="Algerian" panose="04020705040A02060702" pitchFamily="82" charset="0"/>
              </a:rPr>
              <a:t>T</a:t>
            </a:r>
            <a:r>
              <a:rPr lang="en-US" dirty="0" smtClean="0">
                <a:latin typeface="Algerian" panose="04020705040A02060702" pitchFamily="82" charset="0"/>
              </a:rPr>
              <a:t>he </a:t>
            </a:r>
            <a:r>
              <a:rPr lang="en-US" dirty="0">
                <a:latin typeface="Algerian" panose="04020705040A02060702" pitchFamily="82" charset="0"/>
              </a:rPr>
              <a:t>molecular makeup of the genetic </a:t>
            </a:r>
            <a:r>
              <a:rPr lang="en-US" dirty="0" smtClean="0">
                <a:latin typeface="Algerian" panose="04020705040A02060702" pitchFamily="82" charset="0"/>
              </a:rPr>
              <a:t>material</a:t>
            </a:r>
          </a:p>
          <a:p>
            <a:pPr marL="0" indent="0" algn="just">
              <a:buNone/>
            </a:pPr>
            <a:endParaRPr lang="en-US" dirty="0" smtClean="0">
              <a:latin typeface="Algerian" panose="04020705040A02060702" pitchFamily="82" charset="0"/>
            </a:endParaRPr>
          </a:p>
          <a:p>
            <a:pPr algn="just"/>
            <a:r>
              <a:rPr lang="en-US" dirty="0">
                <a:latin typeface="Algerian" panose="04020705040A02060702" pitchFamily="82" charset="0"/>
              </a:rPr>
              <a:t>entire populations </a:t>
            </a:r>
            <a:r>
              <a:rPr lang="en-US" dirty="0" smtClean="0">
                <a:latin typeface="Algerian" panose="04020705040A02060702" pitchFamily="82" charset="0"/>
              </a:rPr>
              <a:t>of organisms 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 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14338"/>
            <a:ext cx="46958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3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76200"/>
            <a:ext cx="49720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595313"/>
            <a:ext cx="41624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328738"/>
            <a:ext cx="45624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28713"/>
            <a:ext cx="47625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019799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0377"/>
            <a:ext cx="5867400" cy="50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8992"/>
            <a:ext cx="5756031" cy="56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010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3005"/>
            <a:ext cx="6934200" cy="553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DIN-Bold"/>
              </a:rPr>
              <a:t>CLASSICAL</a:t>
            </a:r>
            <a:r>
              <a:rPr lang="en-US" b="1" dirty="0">
                <a:solidFill>
                  <a:srgbClr val="C1412E"/>
                </a:solidFill>
                <a:latin typeface="DIN-Bold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DIN-Bold"/>
              </a:rPr>
              <a:t>GENETICS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943600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The period prior to the discovery of the structure of DNA is often spoken of as the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era of </a:t>
            </a:r>
            <a:r>
              <a:rPr lang="en-US" sz="10400" i="1" dirty="0">
                <a:latin typeface="Times New Roman" pitchFamily="18" charset="0"/>
                <a:cs typeface="Times New Roman" pitchFamily="18" charset="0"/>
              </a:rPr>
              <a:t>classical genetics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enes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by studying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the inheritance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of trait differences </a:t>
            </a:r>
            <a:endParaRPr lang="en-US" sz="10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The trait differences are due to the alternate forms of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genes</a:t>
            </a:r>
          </a:p>
          <a:p>
            <a:endParaRPr lang="en-US" sz="10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Studies also on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the structure and behavior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of chromosomes </a:t>
            </a:r>
          </a:p>
          <a:p>
            <a:endParaRPr lang="en-US" sz="10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hese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studies emphasize the transmission of genes and chromosomes from one generation to the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next so also called </a:t>
            </a:r>
            <a:r>
              <a:rPr lang="en-US" sz="10400" i="1" dirty="0"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en-US" sz="10400" i="1" dirty="0" smtClean="0">
                <a:latin typeface="Times New Roman" pitchFamily="18" charset="0"/>
                <a:cs typeface="Times New Roman" pitchFamily="18" charset="0"/>
              </a:rPr>
              <a:t>genetics</a:t>
            </a:r>
          </a:p>
          <a:p>
            <a:endParaRPr lang="en-US" sz="10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lso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>studies the nature of the genetic material—how it controls traits and how </a:t>
            </a:r>
            <a:r>
              <a:rPr lang="en-US" sz="10400" dirty="0" smtClean="0">
                <a:latin typeface="Times New Roman" pitchFamily="18" charset="0"/>
                <a:cs typeface="Times New Roman" pitchFamily="18" charset="0"/>
              </a:rPr>
              <a:t>it mutates </a:t>
            </a:r>
            <a:r>
              <a:rPr lang="en-US" sz="10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400" dirty="0">
                <a:latin typeface="Times New Roman" pitchFamily="18" charset="0"/>
                <a:cs typeface="Times New Roman" pitchFamily="18" charset="0"/>
              </a:rPr>
            </a:br>
            <a:r>
              <a:rPr lang="en-US" sz="8000" dirty="0"/>
              <a:t> </a:t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endParaRPr lang="en-US" sz="80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048"/>
            <a:ext cx="5943600" cy="632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85863"/>
            <a:ext cx="49434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76250"/>
            <a:ext cx="47910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9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3934"/>
            <a:ext cx="5791199" cy="516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3" y="990600"/>
            <a:ext cx="793279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5084"/>
            <a:ext cx="5909403" cy="495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4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Mendelian Genetics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Elegant Experimental Design and Analysis</a:t>
            </a:r>
          </a:p>
          <a:p>
            <a:r>
              <a:rPr lang="en-US" sz="2600" dirty="0"/>
              <a:t>M</a:t>
            </a:r>
            <a:r>
              <a:rPr lang="en-US" sz="2600" dirty="0" smtClean="0"/>
              <a:t>ethodology </a:t>
            </a:r>
            <a:r>
              <a:rPr lang="en-US" sz="2600" dirty="0"/>
              <a:t>necessary for good experimental biology </a:t>
            </a:r>
            <a:endParaRPr lang="en-US" sz="2600" dirty="0" smtClean="0"/>
          </a:p>
          <a:p>
            <a:r>
              <a:rPr lang="en-US" sz="2600" dirty="0" smtClean="0"/>
              <a:t>Mendel followed seven visible features or characters each represented by two contrasting properties or </a:t>
            </a:r>
            <a:r>
              <a:rPr lang="en-US" sz="2600" b="1" dirty="0" smtClean="0"/>
              <a:t>traits   </a:t>
            </a:r>
          </a:p>
          <a:p>
            <a:r>
              <a:rPr lang="en-US" sz="2600" dirty="0"/>
              <a:t>S</a:t>
            </a:r>
            <a:r>
              <a:rPr lang="en-US" sz="2600" dirty="0" smtClean="0"/>
              <a:t>everal </a:t>
            </a:r>
            <a:r>
              <a:rPr lang="en-US" sz="2600" dirty="0"/>
              <a:t>other reasons for Mendel’s </a:t>
            </a:r>
            <a:r>
              <a:rPr lang="en-US" sz="2600" dirty="0" smtClean="0"/>
              <a:t>success:                            </a:t>
            </a:r>
            <a:endParaRPr lang="en-US" sz="2600" dirty="0"/>
          </a:p>
          <a:p>
            <a:r>
              <a:rPr lang="en-US" sz="2600" dirty="0" smtClean="0"/>
              <a:t> a) Restriction of his </a:t>
            </a:r>
            <a:r>
              <a:rPr lang="en-US" sz="2600" dirty="0"/>
              <a:t>examination to one or very few pairs </a:t>
            </a:r>
            <a:r>
              <a:rPr lang="en-US" sz="2600" dirty="0" smtClean="0"/>
              <a:t>     of contrasting </a:t>
            </a:r>
            <a:r>
              <a:rPr lang="en-US" sz="2600" dirty="0"/>
              <a:t>traits </a:t>
            </a:r>
            <a:r>
              <a:rPr lang="en-US" sz="2600" dirty="0" smtClean="0"/>
              <a:t>	</a:t>
            </a:r>
          </a:p>
          <a:p>
            <a:r>
              <a:rPr lang="en-US" sz="2600" dirty="0" smtClean="0"/>
              <a:t>b) Accurate </a:t>
            </a:r>
            <a:r>
              <a:rPr lang="en-US" sz="2600" dirty="0"/>
              <a:t>quantitative records, a necessity in genetic </a:t>
            </a:r>
            <a:r>
              <a:rPr lang="en-US" sz="2600" dirty="0" smtClean="0"/>
              <a:t>experiments</a:t>
            </a:r>
            <a:r>
              <a:rPr lang="en-US" sz="2600" dirty="0"/>
              <a:t> </a:t>
            </a:r>
            <a:r>
              <a:rPr lang="en-US" sz="2600" dirty="0" smtClean="0"/>
              <a:t>                                                                        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c) Derived </a:t>
            </a:r>
            <a:r>
              <a:rPr lang="en-US" sz="2600" dirty="0"/>
              <a:t>certain postulates that have become the principles of transmission genetics </a:t>
            </a:r>
            <a:endParaRPr lang="en-US" sz="2600" dirty="0" smtClean="0"/>
          </a:p>
          <a:p>
            <a:r>
              <a:rPr lang="en-US" sz="2600" dirty="0"/>
              <a:t>Mendel’s postulates were accepted as the basis for the study of what is known as </a:t>
            </a:r>
            <a:r>
              <a:rPr lang="en-US" sz="2600" b="1" dirty="0"/>
              <a:t>transmission genetics</a:t>
            </a:r>
            <a:r>
              <a:rPr lang="en-US" sz="2600" dirty="0"/>
              <a:t>, how genes are transmitted from parents </a:t>
            </a:r>
            <a:r>
              <a:rPr lang="en-US" sz="2600" dirty="0" smtClean="0"/>
              <a:t>to offspring.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3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Monohybrid Cross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Mendel’s simplest crosses involved only one pair of contrasting traits. Each such experiment is called a </a:t>
            </a:r>
            <a:r>
              <a:rPr lang="en-US" sz="11200" b="1" dirty="0" smtClean="0"/>
              <a:t>monohybrid cross</a:t>
            </a:r>
            <a:r>
              <a:rPr lang="en-US" sz="11200" dirty="0" smtClean="0"/>
              <a:t> </a:t>
            </a:r>
          </a:p>
          <a:p>
            <a:r>
              <a:rPr lang="en-US" sz="11200" b="1" dirty="0" smtClean="0"/>
              <a:t>P</a:t>
            </a:r>
            <a:r>
              <a:rPr lang="en-US" sz="11200" dirty="0" smtClean="0"/>
              <a:t>1, or </a:t>
            </a:r>
            <a:r>
              <a:rPr lang="en-US" sz="11200" b="1" dirty="0" smtClean="0"/>
              <a:t>parental generation</a:t>
            </a:r>
            <a:r>
              <a:rPr lang="en-US" sz="11200" dirty="0" smtClean="0"/>
              <a:t> </a:t>
            </a:r>
          </a:p>
          <a:p>
            <a:r>
              <a:rPr lang="en-US" sz="11200" b="1" dirty="0" smtClean="0"/>
              <a:t>F</a:t>
            </a:r>
            <a:r>
              <a:rPr lang="en-US" sz="11200" dirty="0" smtClean="0"/>
              <a:t>1, or </a:t>
            </a:r>
            <a:r>
              <a:rPr lang="en-US" sz="11200" b="1" dirty="0" smtClean="0"/>
              <a:t>first filial generation</a:t>
            </a:r>
            <a:r>
              <a:rPr lang="en-US" sz="11200" dirty="0" smtClean="0"/>
              <a:t> </a:t>
            </a:r>
          </a:p>
          <a:p>
            <a:r>
              <a:rPr lang="en-US" sz="11200" b="1" dirty="0" smtClean="0"/>
              <a:t>F</a:t>
            </a:r>
            <a:r>
              <a:rPr lang="en-US" sz="11200" dirty="0" smtClean="0"/>
              <a:t>2, or </a:t>
            </a:r>
            <a:r>
              <a:rPr lang="en-US" sz="11200" b="1" dirty="0" smtClean="0"/>
              <a:t>second filial generation</a:t>
            </a:r>
            <a:r>
              <a:rPr lang="en-US" sz="11200" dirty="0" smtClean="0"/>
              <a:t> </a:t>
            </a:r>
          </a:p>
          <a:p>
            <a:r>
              <a:rPr lang="en-US" sz="11200" b="1" dirty="0" smtClean="0"/>
              <a:t>Reciprocal crosses</a:t>
            </a:r>
            <a:r>
              <a:rPr lang="en-US" sz="11200" dirty="0" smtClean="0"/>
              <a:t> </a:t>
            </a:r>
          </a:p>
          <a:p>
            <a:r>
              <a:rPr lang="en-US" sz="11200" dirty="0" smtClean="0"/>
              <a:t>The results of Mendel’s monohybrid crosses were not sex-dependent </a:t>
            </a:r>
          </a:p>
          <a:p>
            <a:r>
              <a:rPr lang="en-US" sz="11200" dirty="0" smtClean="0"/>
              <a:t>To explain these results, Mendel proposed the existence of particulate </a:t>
            </a:r>
            <a:r>
              <a:rPr lang="en-US" sz="11200" i="1" dirty="0" smtClean="0"/>
              <a:t>unit factors </a:t>
            </a:r>
            <a:r>
              <a:rPr lang="en-US" sz="11200" dirty="0" smtClean="0"/>
              <a:t>for each trait </a:t>
            </a:r>
            <a:br>
              <a:rPr lang="en-US" sz="11200" dirty="0" smtClean="0"/>
            </a:b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DIN-Bold"/>
              </a:rPr>
              <a:t>MOLECULAR GENETICS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With the discovery of the structure of DNA, genetics entered a new phase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/>
              <a:t>R</a:t>
            </a:r>
            <a:r>
              <a:rPr lang="en-US" sz="3600" dirty="0" smtClean="0"/>
              <a:t>aised </a:t>
            </a:r>
            <a:r>
              <a:rPr lang="en-US" sz="3600" dirty="0"/>
              <a:t>to a new level when it became possible </a:t>
            </a:r>
            <a:r>
              <a:rPr lang="en-US" sz="3600" dirty="0" smtClean="0"/>
              <a:t>to sequence </a:t>
            </a:r>
            <a:r>
              <a:rPr lang="en-US" sz="3600" dirty="0"/>
              <a:t>DNA molecules easily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Also involved Gene Manipulation and Recombinant DNA Technology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39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Mendel’s First Three Postulates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4500" b="1" dirty="0" smtClean="0"/>
              <a:t>UNIT </a:t>
            </a:r>
            <a:r>
              <a:rPr lang="en-US" sz="4500" b="1" dirty="0"/>
              <a:t>FACTORS IN PAIRS</a:t>
            </a:r>
            <a:br>
              <a:rPr lang="en-US" sz="4500" b="1" dirty="0"/>
            </a:br>
            <a:r>
              <a:rPr lang="en-US" sz="4500" i="1" dirty="0"/>
              <a:t>Genetic characters are controlled by unit factors </a:t>
            </a:r>
            <a:r>
              <a:rPr lang="en-US" sz="4500" i="1" dirty="0" smtClean="0"/>
              <a:t>existing in </a:t>
            </a:r>
            <a:r>
              <a:rPr lang="en-US" sz="4500" i="1" dirty="0"/>
              <a:t>pairs in individual organisms.</a:t>
            </a:r>
            <a:r>
              <a:rPr lang="en-US" sz="4500" dirty="0"/>
              <a:t> </a:t>
            </a:r>
            <a:endParaRPr lang="en-US" sz="4500" dirty="0" smtClean="0"/>
          </a:p>
          <a:p>
            <a:pPr marL="514350" indent="-514350">
              <a:buAutoNum type="arabicPeriod"/>
            </a:pPr>
            <a:r>
              <a:rPr lang="en-US" sz="4500" b="1" dirty="0" smtClean="0"/>
              <a:t> DOMINANCE/RECESSIVENESS</a:t>
            </a:r>
            <a:r>
              <a:rPr lang="en-US" sz="4500" b="1" dirty="0"/>
              <a:t/>
            </a:r>
            <a:br>
              <a:rPr lang="en-US" sz="4500" b="1" dirty="0"/>
            </a:br>
            <a:r>
              <a:rPr lang="en-US" sz="4500" i="1" dirty="0"/>
              <a:t>When two unlike unit factors responsible for a single character are present in a single individual, one unit factor </a:t>
            </a:r>
            <a:r>
              <a:rPr lang="en-US" sz="4500" i="1" dirty="0" smtClean="0"/>
              <a:t>is dominant </a:t>
            </a:r>
            <a:r>
              <a:rPr lang="en-US" sz="4500" i="1" dirty="0"/>
              <a:t>to the other, which is said to be </a:t>
            </a:r>
            <a:r>
              <a:rPr lang="en-US" sz="4500" i="1" dirty="0" smtClean="0"/>
              <a:t>recessive</a:t>
            </a:r>
            <a:r>
              <a:rPr lang="en-US" sz="4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4500" b="1" dirty="0" smtClean="0"/>
              <a:t>SEGREGATION</a:t>
            </a:r>
            <a:r>
              <a:rPr lang="en-US" sz="4500" b="1" dirty="0"/>
              <a:t/>
            </a:r>
            <a:br>
              <a:rPr lang="en-US" sz="4500" b="1" dirty="0"/>
            </a:br>
            <a:r>
              <a:rPr lang="en-US" sz="4500" i="1" dirty="0"/>
              <a:t>During the formation of gametes, the paired unit </a:t>
            </a:r>
            <a:r>
              <a:rPr lang="en-US" sz="4500" i="1" dirty="0" smtClean="0"/>
              <a:t>factors separate</a:t>
            </a:r>
            <a:r>
              <a:rPr lang="en-US" sz="4500" i="1" dirty="0"/>
              <a:t>, or segregate, randomly so that each gamete receives one or the other with equal likelihood.</a:t>
            </a:r>
            <a:r>
              <a:rPr lang="en-US" sz="4500" dirty="0"/>
              <a:t> </a:t>
            </a:r>
            <a:br>
              <a:rPr lang="en-US" sz="45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Modern Genetic Terminology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867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The physical expression of a trait is </a:t>
            </a:r>
            <a:r>
              <a:rPr lang="en-US" sz="11200" dirty="0" smtClean="0"/>
              <a:t>the </a:t>
            </a:r>
            <a:r>
              <a:rPr lang="en-US" sz="11200" b="1" dirty="0" smtClean="0"/>
              <a:t>phenotype </a:t>
            </a:r>
            <a:r>
              <a:rPr lang="en-US" sz="11200" dirty="0"/>
              <a:t>of the </a:t>
            </a:r>
            <a:r>
              <a:rPr lang="en-US" sz="11200" dirty="0" smtClean="0"/>
              <a:t>individual</a:t>
            </a:r>
          </a:p>
          <a:p>
            <a:r>
              <a:rPr lang="en-US" sz="11200" dirty="0"/>
              <a:t>Mendel’s unit factors represent units </a:t>
            </a:r>
            <a:r>
              <a:rPr lang="en-US" sz="11200" dirty="0" smtClean="0"/>
              <a:t>of inheritance </a:t>
            </a:r>
            <a:r>
              <a:rPr lang="en-US" sz="11200" dirty="0"/>
              <a:t>called </a:t>
            </a:r>
            <a:r>
              <a:rPr lang="en-US" sz="11200" b="1" dirty="0"/>
              <a:t>genes </a:t>
            </a:r>
            <a:r>
              <a:rPr lang="en-US" sz="11200" dirty="0"/>
              <a:t>by modern geneticists </a:t>
            </a:r>
            <a:endParaRPr lang="en-US" sz="11200" dirty="0" smtClean="0"/>
          </a:p>
          <a:p>
            <a:r>
              <a:rPr lang="en-US" sz="11200" dirty="0"/>
              <a:t>T</a:t>
            </a:r>
            <a:r>
              <a:rPr lang="en-US" sz="11200" dirty="0" smtClean="0"/>
              <a:t>he </a:t>
            </a:r>
            <a:r>
              <a:rPr lang="en-US" sz="11200" dirty="0"/>
              <a:t>phenotype is determined </a:t>
            </a:r>
            <a:r>
              <a:rPr lang="en-US" sz="11200" dirty="0" smtClean="0"/>
              <a:t>by alternative </a:t>
            </a:r>
            <a:r>
              <a:rPr lang="en-US" sz="11200" dirty="0"/>
              <a:t>forms of a single gene, called </a:t>
            </a:r>
            <a:r>
              <a:rPr lang="en-US" sz="11200" b="1" dirty="0" smtClean="0"/>
              <a:t>alleles</a:t>
            </a:r>
            <a:endParaRPr lang="en-US" sz="11200" dirty="0"/>
          </a:p>
          <a:p>
            <a:r>
              <a:rPr lang="en-US" sz="11200" dirty="0"/>
              <a:t>When alleles are written in pairs to </a:t>
            </a:r>
            <a:r>
              <a:rPr lang="en-US" sz="11200" dirty="0" smtClean="0"/>
              <a:t>represent the </a:t>
            </a:r>
            <a:r>
              <a:rPr lang="en-US" sz="11200" dirty="0"/>
              <a:t>two unit factors present in any individual (</a:t>
            </a:r>
            <a:r>
              <a:rPr lang="en-US" sz="11200" i="1" dirty="0"/>
              <a:t>DD</a:t>
            </a:r>
            <a:r>
              <a:rPr lang="en-US" sz="11200" dirty="0"/>
              <a:t>, </a:t>
            </a:r>
            <a:r>
              <a:rPr lang="en-US" sz="11200" i="1" dirty="0" err="1"/>
              <a:t>Dd</a:t>
            </a:r>
            <a:r>
              <a:rPr lang="en-US" sz="11200" dirty="0"/>
              <a:t>, </a:t>
            </a:r>
            <a:r>
              <a:rPr lang="en-US" sz="11200" dirty="0" smtClean="0"/>
              <a:t>or </a:t>
            </a:r>
            <a:r>
              <a:rPr lang="en-US" sz="11200" i="1" dirty="0" err="1" smtClean="0"/>
              <a:t>dd</a:t>
            </a:r>
            <a:r>
              <a:rPr lang="en-US" sz="11200" dirty="0"/>
              <a:t>), the resulting symbol is called the </a:t>
            </a:r>
            <a:r>
              <a:rPr lang="en-US" sz="11200" b="1" dirty="0" smtClean="0"/>
              <a:t>genotype</a:t>
            </a:r>
            <a:endParaRPr lang="en-US" sz="11200" dirty="0"/>
          </a:p>
          <a:p>
            <a:r>
              <a:rPr lang="en-US" sz="11200" dirty="0"/>
              <a:t>When </a:t>
            </a:r>
            <a:r>
              <a:rPr lang="en-US" sz="11200" dirty="0" smtClean="0"/>
              <a:t>both alleles </a:t>
            </a:r>
            <a:r>
              <a:rPr lang="en-US" sz="11200" dirty="0"/>
              <a:t>are the same (</a:t>
            </a:r>
            <a:r>
              <a:rPr lang="en-US" sz="11200" i="1" dirty="0"/>
              <a:t>DD </a:t>
            </a:r>
            <a:r>
              <a:rPr lang="en-US" sz="11200" dirty="0"/>
              <a:t>or </a:t>
            </a:r>
            <a:r>
              <a:rPr lang="en-US" sz="11200" i="1" dirty="0" err="1"/>
              <a:t>dd</a:t>
            </a:r>
            <a:r>
              <a:rPr lang="en-US" sz="11200" dirty="0"/>
              <a:t>), the </a:t>
            </a:r>
            <a:r>
              <a:rPr lang="en-US" sz="11200" dirty="0" smtClean="0"/>
              <a:t>individual is </a:t>
            </a:r>
            <a:r>
              <a:rPr lang="en-US" sz="11200" b="1" dirty="0" smtClean="0"/>
              <a:t>homozygous </a:t>
            </a:r>
            <a:r>
              <a:rPr lang="en-US" sz="11200" dirty="0"/>
              <a:t>for the trait, or a </a:t>
            </a:r>
            <a:r>
              <a:rPr lang="en-US" sz="11200" b="1" dirty="0"/>
              <a:t>homozygote</a:t>
            </a:r>
            <a:r>
              <a:rPr lang="en-US" sz="11200" dirty="0"/>
              <a:t> </a:t>
            </a:r>
            <a:endParaRPr lang="en-US" sz="11200" dirty="0" smtClean="0"/>
          </a:p>
          <a:p>
            <a:r>
              <a:rPr lang="en-US" sz="11200" dirty="0"/>
              <a:t>W</a:t>
            </a:r>
            <a:r>
              <a:rPr lang="en-US" sz="11200" dirty="0" smtClean="0"/>
              <a:t>hen </a:t>
            </a:r>
            <a:r>
              <a:rPr lang="en-US" sz="11200" dirty="0"/>
              <a:t>the alleles are different (</a:t>
            </a:r>
            <a:r>
              <a:rPr lang="en-US" sz="11200" i="1" dirty="0" err="1"/>
              <a:t>Dd</a:t>
            </a:r>
            <a:r>
              <a:rPr lang="en-US" sz="11200" dirty="0"/>
              <a:t>), we use </a:t>
            </a:r>
            <a:r>
              <a:rPr lang="en-US" sz="11200" dirty="0" smtClean="0"/>
              <a:t>the terms </a:t>
            </a:r>
            <a:r>
              <a:rPr lang="en-US" sz="11200" b="1" dirty="0"/>
              <a:t>heterozygous </a:t>
            </a:r>
            <a:r>
              <a:rPr lang="en-US" sz="11200" dirty="0"/>
              <a:t>and </a:t>
            </a:r>
            <a:r>
              <a:rPr lang="en-US" sz="11200" b="1" dirty="0"/>
              <a:t>heterozygote</a:t>
            </a:r>
            <a:r>
              <a:rPr lang="en-US" sz="11200" dirty="0"/>
              <a:t> </a:t>
            </a:r>
            <a:br>
              <a:rPr lang="en-US" sz="112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4800"/>
            <a:ext cx="6248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Mendel’s Dihybrid Cross</a:t>
            </a:r>
            <a:br>
              <a:rPr lang="en-US" dirty="0"/>
            </a:br>
            <a:r>
              <a:rPr lang="en-US" dirty="0"/>
              <a:t>Generated a Unique F2 Ratio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655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18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486400"/>
            <a:ext cx="8682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POPULATION GENETICS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198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members of a population vary in their</a:t>
            </a:r>
            <a:br>
              <a:rPr lang="en-US" sz="3600" dirty="0"/>
            </a:br>
            <a:r>
              <a:rPr lang="en-US" sz="3600" dirty="0"/>
              <a:t>genetic makeup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Determine </a:t>
            </a:r>
            <a:r>
              <a:rPr lang="en-US" sz="3600" dirty="0"/>
              <a:t>the frequencies of specific</a:t>
            </a:r>
            <a:br>
              <a:rPr lang="en-US" sz="3600" dirty="0"/>
            </a:br>
            <a:r>
              <a:rPr lang="en-US" sz="3600" dirty="0"/>
              <a:t>alleles in a population and then to ascertain if these frequencies change over time </a:t>
            </a:r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effort to understand the inheritance of complex traits, such as body size or disease</a:t>
            </a:r>
          </a:p>
          <a:p>
            <a:pPr marL="0" indent="0" algn="just">
              <a:buNone/>
            </a:pPr>
            <a:r>
              <a:rPr lang="en-US" sz="3600" dirty="0" smtClean="0"/>
              <a:t>     susceptibility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66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roduct </a:t>
            </a:r>
            <a:r>
              <a:rPr lang="en-US" sz="3200" b="1" dirty="0"/>
              <a:t>law </a:t>
            </a:r>
            <a:r>
              <a:rPr lang="en-US" sz="3200" dirty="0"/>
              <a:t>of probabilities: </a:t>
            </a:r>
            <a:r>
              <a:rPr lang="en-US" sz="2800" i="1" dirty="0" smtClean="0"/>
              <a:t>When two independent events occur simultaneously</a:t>
            </a:r>
            <a:r>
              <a:rPr lang="en-US" sz="2800" i="1" dirty="0"/>
              <a:t>, the probability of the two outcomes occurring in combination is equal to the product of their individual probabilities of occurrence</a:t>
            </a:r>
            <a:r>
              <a:rPr lang="en-US" sz="28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2690336"/>
            <a:ext cx="830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4. INDEPENDENT ASSORTMENT</a:t>
            </a:r>
            <a:br>
              <a:rPr lang="en-US" sz="3200" b="1" dirty="0"/>
            </a:br>
            <a:r>
              <a:rPr lang="en-US" sz="2800" i="1" dirty="0"/>
              <a:t>During gamete formation, segregating pairs of unit </a:t>
            </a:r>
            <a:r>
              <a:rPr lang="en-US" sz="2800" i="1" dirty="0" smtClean="0"/>
              <a:t>factors assort </a:t>
            </a:r>
            <a:r>
              <a:rPr lang="en-US" sz="2800" i="1" dirty="0"/>
              <a:t>independently of each other.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23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39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75438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Genetics Has a Rich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Interesting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61995"/>
            <a:ext cx="9067800" cy="479120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A</a:t>
            </a:r>
            <a:r>
              <a:rPr lang="en-US" sz="11200" dirty="0" smtClean="0"/>
              <a:t>rchaeological evidence documents</a:t>
            </a:r>
            <a:r>
              <a:rPr lang="en-US" sz="11200" dirty="0"/>
              <a:t> </a:t>
            </a:r>
            <a:r>
              <a:rPr lang="en-US" sz="11200" dirty="0" smtClean="0"/>
              <a:t>the successful </a:t>
            </a:r>
            <a:r>
              <a:rPr lang="en-US" sz="11200" dirty="0"/>
              <a:t>domestication of animals and cultivation </a:t>
            </a:r>
            <a:r>
              <a:rPr lang="en-US" sz="11200" dirty="0" smtClean="0"/>
              <a:t>of plants </a:t>
            </a:r>
            <a:r>
              <a:rPr lang="en-US" sz="11200" dirty="0"/>
              <a:t>thousands of years ago by artificial selection of genetic variants within populations. </a:t>
            </a:r>
            <a:endParaRPr lang="en-US" sz="11200" dirty="0" smtClean="0"/>
          </a:p>
          <a:p>
            <a:r>
              <a:rPr lang="en-US" sz="11200" dirty="0"/>
              <a:t>Hippocratic School of Medicine (500–400 B.C</a:t>
            </a:r>
            <a:r>
              <a:rPr lang="en-US" sz="11200" dirty="0" smtClean="0"/>
              <a:t>.) </a:t>
            </a:r>
            <a:r>
              <a:rPr lang="en-US" sz="11200" dirty="0"/>
              <a:t>argued </a:t>
            </a:r>
            <a:r>
              <a:rPr lang="en-US" sz="11200" dirty="0" smtClean="0"/>
              <a:t>that active </a:t>
            </a:r>
            <a:r>
              <a:rPr lang="en-US" sz="11200" dirty="0"/>
              <a:t>“</a:t>
            </a:r>
            <a:r>
              <a:rPr lang="en-US" sz="11200" dirty="0" smtClean="0"/>
              <a:t>humors” in </a:t>
            </a:r>
            <a:r>
              <a:rPr lang="en-US" sz="11200" dirty="0"/>
              <a:t>various parts of the male body served as </a:t>
            </a:r>
            <a:r>
              <a:rPr lang="en-US" sz="11200" dirty="0" smtClean="0"/>
              <a:t>the bearers of hereditary traits.</a:t>
            </a:r>
          </a:p>
          <a:p>
            <a:r>
              <a:rPr lang="en-US" sz="11200" dirty="0"/>
              <a:t>Aristotle (384–322 B.C</a:t>
            </a:r>
            <a:r>
              <a:rPr lang="en-US" sz="11200" dirty="0" smtClean="0"/>
              <a:t>.) </a:t>
            </a:r>
            <a:r>
              <a:rPr lang="en-US" sz="11200" dirty="0"/>
              <a:t>extended Hippocrates’ thinking and proposed that the generative power of male semen resided in a “vital heat” contained within it that had the capacity to produce offspring </a:t>
            </a:r>
            <a:r>
              <a:rPr lang="en-US" sz="11200" dirty="0" smtClean="0"/>
              <a:t>of the </a:t>
            </a:r>
            <a:r>
              <a:rPr lang="en-US" sz="11200" dirty="0"/>
              <a:t>same “form” (i.e., basic structure and capacities) as </a:t>
            </a:r>
            <a:r>
              <a:rPr lang="en-US" sz="11200" dirty="0" smtClean="0"/>
              <a:t>the parent.</a:t>
            </a:r>
            <a:br>
              <a:rPr lang="en-US" sz="11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191000" cy="42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2691" y="5943598"/>
            <a:ext cx="4595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four humors and their qualities</a:t>
            </a:r>
          </a:p>
        </p:txBody>
      </p:sp>
    </p:spTree>
    <p:extLst>
      <p:ext uri="{BB962C8B-B14F-4D97-AF65-F5344CB8AC3E}">
        <p14:creationId xmlns:p14="http://schemas.microsoft.com/office/powerpoint/2010/main" val="37820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1600–1850</a:t>
            </a:r>
            <a:r>
              <a:rPr lang="en-US" dirty="0"/>
              <a:t>: The Dawn</a:t>
            </a:r>
            <a:br>
              <a:rPr lang="en-US" dirty="0"/>
            </a:br>
            <a:r>
              <a:rPr lang="en-US" dirty="0"/>
              <a:t>of Modern Biology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dirty="0"/>
              <a:t>William Harvey (1578–1657</a:t>
            </a:r>
            <a:r>
              <a:rPr lang="en-US" sz="11200" dirty="0" smtClean="0"/>
              <a:t>) </a:t>
            </a:r>
            <a:r>
              <a:rPr lang="en-US" sz="11200" dirty="0"/>
              <a:t>credited with the earliest statement of the </a:t>
            </a:r>
            <a:r>
              <a:rPr lang="en-US" sz="11200" dirty="0" smtClean="0"/>
              <a:t>theory of </a:t>
            </a:r>
            <a:r>
              <a:rPr lang="en-US" sz="11200" b="1" dirty="0" err="1" smtClean="0"/>
              <a:t>epigenesis</a:t>
            </a:r>
            <a:endParaRPr lang="en-US" sz="11200" b="1" dirty="0" smtClean="0"/>
          </a:p>
          <a:p>
            <a:pPr algn="just"/>
            <a:r>
              <a:rPr lang="en-US" sz="11200" dirty="0" smtClean="0"/>
              <a:t>Around </a:t>
            </a:r>
            <a:r>
              <a:rPr lang="en-US" sz="11200" dirty="0"/>
              <a:t>1830, Matthias </a:t>
            </a:r>
            <a:r>
              <a:rPr lang="en-US" sz="11200" dirty="0" err="1" smtClean="0"/>
              <a:t>Schleiden</a:t>
            </a:r>
            <a:r>
              <a:rPr lang="en-US" sz="11200" dirty="0" smtClean="0"/>
              <a:t> </a:t>
            </a:r>
            <a:r>
              <a:rPr lang="en-US" sz="11200" dirty="0"/>
              <a:t>and Theodor Schwann proposed the cell </a:t>
            </a:r>
            <a:r>
              <a:rPr lang="en-US" sz="11200" dirty="0" smtClean="0"/>
              <a:t>theory, </a:t>
            </a:r>
            <a:r>
              <a:rPr lang="en-US" sz="11200" dirty="0"/>
              <a:t>The idea </a:t>
            </a:r>
            <a:r>
              <a:rPr lang="en-US" sz="11200" dirty="0" smtClean="0"/>
              <a:t>of </a:t>
            </a:r>
            <a:r>
              <a:rPr lang="en-US" sz="11200" b="1" dirty="0" smtClean="0"/>
              <a:t>spontaneous </a:t>
            </a:r>
            <a:r>
              <a:rPr lang="en-US" sz="11200" b="1" dirty="0"/>
              <a:t>generation</a:t>
            </a:r>
            <a:r>
              <a:rPr lang="en-US" sz="11200" dirty="0"/>
              <a:t>, the creation of living </a:t>
            </a:r>
            <a:r>
              <a:rPr lang="en-US" sz="11200" dirty="0" smtClean="0"/>
              <a:t>organisms from </a:t>
            </a:r>
            <a:r>
              <a:rPr lang="en-US" sz="11200" dirty="0"/>
              <a:t>nonliving components, was disproved by Louis </a:t>
            </a:r>
            <a:r>
              <a:rPr lang="en-US" sz="11200" dirty="0" smtClean="0"/>
              <a:t>Pasteur</a:t>
            </a:r>
          </a:p>
          <a:p>
            <a:pPr algn="just"/>
            <a:r>
              <a:rPr lang="en-US" sz="11200" dirty="0"/>
              <a:t>Another influential notion prevalent in the nineteenth</a:t>
            </a:r>
            <a:br>
              <a:rPr lang="en-US" sz="11200" dirty="0"/>
            </a:br>
            <a:r>
              <a:rPr lang="en-US" sz="11200" dirty="0"/>
              <a:t>century was the </a:t>
            </a:r>
            <a:r>
              <a:rPr lang="en-US" sz="11200" b="1" dirty="0"/>
              <a:t>fixity of species</a:t>
            </a:r>
            <a:r>
              <a:rPr lang="en-US" sz="11200" dirty="0" smtClean="0"/>
              <a:t>.</a:t>
            </a:r>
          </a:p>
          <a:p>
            <a:pPr algn="just"/>
            <a:r>
              <a:rPr lang="en-US" sz="11200" dirty="0"/>
              <a:t> Charles Darwin, who published the </a:t>
            </a:r>
            <a:r>
              <a:rPr lang="en-US" sz="11200" dirty="0" smtClean="0"/>
              <a:t>book, The Origin of Species, </a:t>
            </a:r>
            <a:r>
              <a:rPr lang="en-US" sz="11200" dirty="0"/>
              <a:t>in </a:t>
            </a:r>
            <a:r>
              <a:rPr lang="en-US" sz="11200" dirty="0" smtClean="0"/>
              <a:t>1859 convinced </a:t>
            </a:r>
            <a:r>
              <a:rPr lang="en-US" sz="11200" dirty="0"/>
              <a:t>him that existing </a:t>
            </a:r>
            <a:r>
              <a:rPr lang="en-US" sz="11200" dirty="0" smtClean="0"/>
              <a:t>species arose </a:t>
            </a:r>
            <a:r>
              <a:rPr lang="en-US" sz="11200" dirty="0"/>
              <a:t>by descent with modification from other ancestral</a:t>
            </a:r>
          </a:p>
          <a:p>
            <a:pPr marL="0" indent="0" algn="just">
              <a:buNone/>
            </a:pPr>
            <a:r>
              <a:rPr lang="en-US" sz="11200" dirty="0"/>
              <a:t>species.  </a:t>
            </a:r>
            <a:r>
              <a:rPr lang="en-US" sz="11200" dirty="0" smtClean="0"/>
              <a:t/>
            </a:r>
            <a:br>
              <a:rPr lang="en-US" sz="11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05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1069</Words>
  <Application>Microsoft Office PowerPoint</Application>
  <PresentationFormat>On-screen Show (4:3)</PresentationFormat>
  <Paragraphs>96</Paragraphs>
  <Slides>44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Levels of Genetic Analysis  </vt:lpstr>
      <vt:lpstr>CLASSICAL GENETICS  </vt:lpstr>
      <vt:lpstr>MOLECULAR GENETICS  </vt:lpstr>
      <vt:lpstr>POPULATION GENETICS  </vt:lpstr>
      <vt:lpstr>PowerPoint Presentation</vt:lpstr>
      <vt:lpstr>Genetics Has a Rich and Interesting History</vt:lpstr>
      <vt:lpstr>PowerPoint Presentation</vt:lpstr>
      <vt:lpstr>  1600–1850: The Dawn of Modern Biology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Mendelian Genetics</vt:lpstr>
      <vt:lpstr>PowerPoint Presentation</vt:lpstr>
      <vt:lpstr>The Monohybrid Cross</vt:lpstr>
      <vt:lpstr>Mendel’s First Three Postulates  </vt:lpstr>
      <vt:lpstr>Modern Genetic Terminology  </vt:lpstr>
      <vt:lpstr>PowerPoint Presentation</vt:lpstr>
      <vt:lpstr>PowerPoint Presentation</vt:lpstr>
      <vt:lpstr>PowerPoint Presentation</vt:lpstr>
      <vt:lpstr>PowerPoint Presentation</vt:lpstr>
      <vt:lpstr>Mendel’s Dihybrid Cross Generated a Unique F2 Ratio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15</dc:creator>
  <cp:lastModifiedBy>MyUserName</cp:lastModifiedBy>
  <cp:revision>67</cp:revision>
  <dcterms:created xsi:type="dcterms:W3CDTF">2006-08-16T00:00:00Z</dcterms:created>
  <dcterms:modified xsi:type="dcterms:W3CDTF">2020-10-20T05:31:15Z</dcterms:modified>
</cp:coreProperties>
</file>