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7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8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9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10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11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2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13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14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15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16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17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18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9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20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theme/theme21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22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23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24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924" r:id="rId2"/>
    <p:sldMasterId id="2147484714" r:id="rId3"/>
    <p:sldMasterId id="2147483673" r:id="rId4"/>
    <p:sldMasterId id="2147484304" r:id="rId5"/>
    <p:sldMasterId id="2147485064" r:id="rId6"/>
    <p:sldMasterId id="2147485029" r:id="rId7"/>
    <p:sldMasterId id="2147484994" r:id="rId8"/>
    <p:sldMasterId id="2147484819" r:id="rId9"/>
    <p:sldMasterId id="2147484784" r:id="rId10"/>
    <p:sldMasterId id="2147484328" r:id="rId11"/>
    <p:sldMasterId id="2147484372" r:id="rId12"/>
    <p:sldMasterId id="2147484959" r:id="rId13"/>
    <p:sldMasterId id="2147484889" r:id="rId14"/>
    <p:sldMasterId id="2147484854" r:id="rId15"/>
    <p:sldMasterId id="2147484405" r:id="rId16"/>
    <p:sldMasterId id="2147484440" r:id="rId17"/>
    <p:sldMasterId id="2147484468" r:id="rId18"/>
    <p:sldMasterId id="2147484503" r:id="rId19"/>
    <p:sldMasterId id="2147484679" r:id="rId20"/>
    <p:sldMasterId id="2147484644" r:id="rId21"/>
    <p:sldMasterId id="2147484538" r:id="rId22"/>
    <p:sldMasterId id="2147484573" r:id="rId23"/>
    <p:sldMasterId id="2147484749" r:id="rId24"/>
    <p:sldMasterId id="2147484588" r:id="rId25"/>
  </p:sldMasterIdLst>
  <p:notesMasterIdLst>
    <p:notesMasterId r:id="rId197"/>
  </p:notesMasterIdLst>
  <p:handoutMasterIdLst>
    <p:handoutMasterId r:id="rId198"/>
  </p:handoutMasterIdLst>
  <p:sldIdLst>
    <p:sldId id="1157" r:id="rId26"/>
    <p:sldId id="1866" r:id="rId27"/>
    <p:sldId id="2023" r:id="rId28"/>
    <p:sldId id="2024" r:id="rId29"/>
    <p:sldId id="2026" r:id="rId30"/>
    <p:sldId id="2027" r:id="rId31"/>
    <p:sldId id="2028" r:id="rId32"/>
    <p:sldId id="2029" r:id="rId33"/>
    <p:sldId id="2030" r:id="rId34"/>
    <p:sldId id="2031" r:id="rId35"/>
    <p:sldId id="2032" r:id="rId36"/>
    <p:sldId id="2033" r:id="rId37"/>
    <p:sldId id="2034" r:id="rId38"/>
    <p:sldId id="2039" r:id="rId39"/>
    <p:sldId id="2035" r:id="rId40"/>
    <p:sldId id="2036" r:id="rId41"/>
    <p:sldId id="2037" r:id="rId42"/>
    <p:sldId id="2038" r:id="rId43"/>
    <p:sldId id="2040" r:id="rId44"/>
    <p:sldId id="2041" r:id="rId45"/>
    <p:sldId id="2042" r:id="rId46"/>
    <p:sldId id="2043" r:id="rId47"/>
    <p:sldId id="2044" r:id="rId48"/>
    <p:sldId id="2045" r:id="rId49"/>
    <p:sldId id="2046" r:id="rId50"/>
    <p:sldId id="2047" r:id="rId51"/>
    <p:sldId id="2060" r:id="rId52"/>
    <p:sldId id="2048" r:id="rId53"/>
    <p:sldId id="2049" r:id="rId54"/>
    <p:sldId id="2050" r:id="rId55"/>
    <p:sldId id="2051" r:id="rId56"/>
    <p:sldId id="2053" r:id="rId57"/>
    <p:sldId id="2054" r:id="rId58"/>
    <p:sldId id="2055" r:id="rId59"/>
    <p:sldId id="2056" r:id="rId60"/>
    <p:sldId id="2057" r:id="rId61"/>
    <p:sldId id="2061" r:id="rId62"/>
    <p:sldId id="2072" r:id="rId63"/>
    <p:sldId id="2059" r:id="rId64"/>
    <p:sldId id="2062" r:id="rId65"/>
    <p:sldId id="2063" r:id="rId66"/>
    <p:sldId id="2073" r:id="rId67"/>
    <p:sldId id="2064" r:id="rId68"/>
    <p:sldId id="2065" r:id="rId69"/>
    <p:sldId id="2066" r:id="rId70"/>
    <p:sldId id="2067" r:id="rId71"/>
    <p:sldId id="2074" r:id="rId72"/>
    <p:sldId id="2068" r:id="rId73"/>
    <p:sldId id="2069" r:id="rId74"/>
    <p:sldId id="2070" r:id="rId75"/>
    <p:sldId id="2071" r:id="rId76"/>
    <p:sldId id="2090" r:id="rId77"/>
    <p:sldId id="2091" r:id="rId78"/>
    <p:sldId id="2095" r:id="rId79"/>
    <p:sldId id="2092" r:id="rId80"/>
    <p:sldId id="2093" r:id="rId81"/>
    <p:sldId id="2096" r:id="rId82"/>
    <p:sldId id="2094" r:id="rId83"/>
    <p:sldId id="2097" r:id="rId84"/>
    <p:sldId id="2075" r:id="rId85"/>
    <p:sldId id="2076" r:id="rId86"/>
    <p:sldId id="2077" r:id="rId87"/>
    <p:sldId id="2078" r:id="rId88"/>
    <p:sldId id="2079" r:id="rId89"/>
    <p:sldId id="2098" r:id="rId90"/>
    <p:sldId id="2080" r:id="rId91"/>
    <p:sldId id="2082" r:id="rId92"/>
    <p:sldId id="2083" r:id="rId93"/>
    <p:sldId id="2084" r:id="rId94"/>
    <p:sldId id="2099" r:id="rId95"/>
    <p:sldId id="2085" r:id="rId96"/>
    <p:sldId id="2086" r:id="rId97"/>
    <p:sldId id="2087" r:id="rId98"/>
    <p:sldId id="2088" r:id="rId99"/>
    <p:sldId id="2089" r:id="rId100"/>
    <p:sldId id="2100" r:id="rId101"/>
    <p:sldId id="2101" r:id="rId102"/>
    <p:sldId id="2102" r:id="rId103"/>
    <p:sldId id="2103" r:id="rId104"/>
    <p:sldId id="2104" r:id="rId105"/>
    <p:sldId id="2105" r:id="rId106"/>
    <p:sldId id="2106" r:id="rId107"/>
    <p:sldId id="2118" r:id="rId108"/>
    <p:sldId id="2107" r:id="rId109"/>
    <p:sldId id="2108" r:id="rId110"/>
    <p:sldId id="2109" r:id="rId111"/>
    <p:sldId id="2119" r:id="rId112"/>
    <p:sldId id="2111" r:id="rId113"/>
    <p:sldId id="2120" r:id="rId114"/>
    <p:sldId id="2121" r:id="rId115"/>
    <p:sldId id="2122" r:id="rId116"/>
    <p:sldId id="2123" r:id="rId117"/>
    <p:sldId id="2124" r:id="rId118"/>
    <p:sldId id="2125" r:id="rId119"/>
    <p:sldId id="2128" r:id="rId120"/>
    <p:sldId id="2129" r:id="rId121"/>
    <p:sldId id="2130" r:id="rId122"/>
    <p:sldId id="2141" r:id="rId123"/>
    <p:sldId id="2134" r:id="rId124"/>
    <p:sldId id="2142" r:id="rId125"/>
    <p:sldId id="2143" r:id="rId126"/>
    <p:sldId id="2144" r:id="rId127"/>
    <p:sldId id="2135" r:id="rId128"/>
    <p:sldId id="2136" r:id="rId129"/>
    <p:sldId id="2137" r:id="rId130"/>
    <p:sldId id="2138" r:id="rId131"/>
    <p:sldId id="2131" r:id="rId132"/>
    <p:sldId id="2132" r:id="rId133"/>
    <p:sldId id="2133" r:id="rId134"/>
    <p:sldId id="2145" r:id="rId135"/>
    <p:sldId id="2150" r:id="rId136"/>
    <p:sldId id="2151" r:id="rId137"/>
    <p:sldId id="2152" r:id="rId138"/>
    <p:sldId id="2153" r:id="rId139"/>
    <p:sldId id="2154" r:id="rId140"/>
    <p:sldId id="2158" r:id="rId141"/>
    <p:sldId id="2155" r:id="rId142"/>
    <p:sldId id="2156" r:id="rId143"/>
    <p:sldId id="2157" r:id="rId144"/>
    <p:sldId id="2159" r:id="rId145"/>
    <p:sldId id="2146" r:id="rId146"/>
    <p:sldId id="2147" r:id="rId147"/>
    <p:sldId id="2148" r:id="rId148"/>
    <p:sldId id="2160" r:id="rId149"/>
    <p:sldId id="2161" r:id="rId150"/>
    <p:sldId id="2162" r:id="rId151"/>
    <p:sldId id="2163" r:id="rId152"/>
    <p:sldId id="2164" r:id="rId153"/>
    <p:sldId id="2165" r:id="rId154"/>
    <p:sldId id="2166" r:id="rId155"/>
    <p:sldId id="2167" r:id="rId156"/>
    <p:sldId id="2168" r:id="rId157"/>
    <p:sldId id="2169" r:id="rId158"/>
    <p:sldId id="2170" r:id="rId159"/>
    <p:sldId id="2171" r:id="rId160"/>
    <p:sldId id="2172" r:id="rId161"/>
    <p:sldId id="2173" r:id="rId162"/>
    <p:sldId id="2174" r:id="rId163"/>
    <p:sldId id="2175" r:id="rId164"/>
    <p:sldId id="2176" r:id="rId165"/>
    <p:sldId id="2177" r:id="rId166"/>
    <p:sldId id="2197" r:id="rId167"/>
    <p:sldId id="2198" r:id="rId168"/>
    <p:sldId id="2178" r:id="rId169"/>
    <p:sldId id="2179" r:id="rId170"/>
    <p:sldId id="2199" r:id="rId171"/>
    <p:sldId id="2180" r:id="rId172"/>
    <p:sldId id="2181" r:id="rId173"/>
    <p:sldId id="2200" r:id="rId174"/>
    <p:sldId id="2182" r:id="rId175"/>
    <p:sldId id="2183" r:id="rId176"/>
    <p:sldId id="2184" r:id="rId177"/>
    <p:sldId id="2185" r:id="rId178"/>
    <p:sldId id="2186" r:id="rId179"/>
    <p:sldId id="2187" r:id="rId180"/>
    <p:sldId id="2188" r:id="rId181"/>
    <p:sldId id="2189" r:id="rId182"/>
    <p:sldId id="2190" r:id="rId183"/>
    <p:sldId id="2201" r:id="rId184"/>
    <p:sldId id="2191" r:id="rId185"/>
    <p:sldId id="2192" r:id="rId186"/>
    <p:sldId id="2193" r:id="rId187"/>
    <p:sldId id="2202" r:id="rId188"/>
    <p:sldId id="2195" r:id="rId189"/>
    <p:sldId id="2196" r:id="rId190"/>
    <p:sldId id="2203" r:id="rId191"/>
    <p:sldId id="2207" r:id="rId192"/>
    <p:sldId id="2208" r:id="rId193"/>
    <p:sldId id="2209" r:id="rId194"/>
    <p:sldId id="2210" r:id="rId195"/>
    <p:sldId id="2021" r:id="rId19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470"/>
    <a:srgbClr val="FE5631"/>
    <a:srgbClr val="37D47D"/>
    <a:srgbClr val="00B072"/>
    <a:srgbClr val="1562B4"/>
    <a:srgbClr val="36D37C"/>
    <a:srgbClr val="9A167E"/>
    <a:srgbClr val="35D279"/>
    <a:srgbClr val="FD5732"/>
    <a:srgbClr val="FE4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434" autoAdjust="0"/>
  </p:normalViewPr>
  <p:slideViewPr>
    <p:cSldViewPr>
      <p:cViewPr varScale="1">
        <p:scale>
          <a:sx n="73" d="100"/>
          <a:sy n="73" d="100"/>
        </p:scale>
        <p:origin x="48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63" Type="http://schemas.openxmlformats.org/officeDocument/2006/relationships/slide" Target="slides/slide38.xml"/><Relationship Id="rId84" Type="http://schemas.openxmlformats.org/officeDocument/2006/relationships/slide" Target="slides/slide59.xml"/><Relationship Id="rId138" Type="http://schemas.openxmlformats.org/officeDocument/2006/relationships/slide" Target="slides/slide113.xml"/><Relationship Id="rId159" Type="http://schemas.openxmlformats.org/officeDocument/2006/relationships/slide" Target="slides/slide134.xml"/><Relationship Id="rId170" Type="http://schemas.openxmlformats.org/officeDocument/2006/relationships/slide" Target="slides/slide145.xml"/><Relationship Id="rId191" Type="http://schemas.openxmlformats.org/officeDocument/2006/relationships/slide" Target="slides/slide166.xml"/><Relationship Id="rId107" Type="http://schemas.openxmlformats.org/officeDocument/2006/relationships/slide" Target="slides/slide8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53" Type="http://schemas.openxmlformats.org/officeDocument/2006/relationships/slide" Target="slides/slide28.xml"/><Relationship Id="rId74" Type="http://schemas.openxmlformats.org/officeDocument/2006/relationships/slide" Target="slides/slide49.xml"/><Relationship Id="rId128" Type="http://schemas.openxmlformats.org/officeDocument/2006/relationships/slide" Target="slides/slide103.xml"/><Relationship Id="rId149" Type="http://schemas.openxmlformats.org/officeDocument/2006/relationships/slide" Target="slides/slide12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0.xml"/><Relationship Id="rId160" Type="http://schemas.openxmlformats.org/officeDocument/2006/relationships/slide" Target="slides/slide135.xml"/><Relationship Id="rId181" Type="http://schemas.openxmlformats.org/officeDocument/2006/relationships/slide" Target="slides/slide156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18.xml"/><Relationship Id="rId64" Type="http://schemas.openxmlformats.org/officeDocument/2006/relationships/slide" Target="slides/slide39.xml"/><Relationship Id="rId118" Type="http://schemas.openxmlformats.org/officeDocument/2006/relationships/slide" Target="slides/slide93.xml"/><Relationship Id="rId139" Type="http://schemas.openxmlformats.org/officeDocument/2006/relationships/slide" Target="slides/slide114.xml"/><Relationship Id="rId85" Type="http://schemas.openxmlformats.org/officeDocument/2006/relationships/slide" Target="slides/slide60.xml"/><Relationship Id="rId150" Type="http://schemas.openxmlformats.org/officeDocument/2006/relationships/slide" Target="slides/slide125.xml"/><Relationship Id="rId171" Type="http://schemas.openxmlformats.org/officeDocument/2006/relationships/slide" Target="slides/slide146.xml"/><Relationship Id="rId192" Type="http://schemas.openxmlformats.org/officeDocument/2006/relationships/slide" Target="slides/slide167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8.xml"/><Relationship Id="rId108" Type="http://schemas.openxmlformats.org/officeDocument/2006/relationships/slide" Target="slides/slide83.xml"/><Relationship Id="rId129" Type="http://schemas.openxmlformats.org/officeDocument/2006/relationships/slide" Target="slides/slide104.xml"/><Relationship Id="rId54" Type="http://schemas.openxmlformats.org/officeDocument/2006/relationships/slide" Target="slides/slide29.xml"/><Relationship Id="rId75" Type="http://schemas.openxmlformats.org/officeDocument/2006/relationships/slide" Target="slides/slide50.xml"/><Relationship Id="rId96" Type="http://schemas.openxmlformats.org/officeDocument/2006/relationships/slide" Target="slides/slide71.xml"/><Relationship Id="rId140" Type="http://schemas.openxmlformats.org/officeDocument/2006/relationships/slide" Target="slides/slide115.xml"/><Relationship Id="rId161" Type="http://schemas.openxmlformats.org/officeDocument/2006/relationships/slide" Target="slides/slide136.xml"/><Relationship Id="rId182" Type="http://schemas.openxmlformats.org/officeDocument/2006/relationships/slide" Target="slides/slide157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94.xml"/><Relationship Id="rId44" Type="http://schemas.openxmlformats.org/officeDocument/2006/relationships/slide" Target="slides/slide19.xml"/><Relationship Id="rId65" Type="http://schemas.openxmlformats.org/officeDocument/2006/relationships/slide" Target="slides/slide40.xml"/><Relationship Id="rId86" Type="http://schemas.openxmlformats.org/officeDocument/2006/relationships/slide" Target="slides/slide61.xml"/><Relationship Id="rId130" Type="http://schemas.openxmlformats.org/officeDocument/2006/relationships/slide" Target="slides/slide105.xml"/><Relationship Id="rId151" Type="http://schemas.openxmlformats.org/officeDocument/2006/relationships/slide" Target="slides/slide126.xml"/><Relationship Id="rId172" Type="http://schemas.openxmlformats.org/officeDocument/2006/relationships/slide" Target="slides/slide147.xml"/><Relationship Id="rId193" Type="http://schemas.openxmlformats.org/officeDocument/2006/relationships/slide" Target="slides/slide168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84.xml"/><Relationship Id="rId34" Type="http://schemas.openxmlformats.org/officeDocument/2006/relationships/slide" Target="slides/slide9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slide" Target="slides/slide72.xml"/><Relationship Id="rId120" Type="http://schemas.openxmlformats.org/officeDocument/2006/relationships/slide" Target="slides/slide95.xml"/><Relationship Id="rId141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37.xml"/><Relationship Id="rId183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110" Type="http://schemas.openxmlformats.org/officeDocument/2006/relationships/slide" Target="slides/slide85.xml"/><Relationship Id="rId115" Type="http://schemas.openxmlformats.org/officeDocument/2006/relationships/slide" Target="slides/slide90.xml"/><Relationship Id="rId131" Type="http://schemas.openxmlformats.org/officeDocument/2006/relationships/slide" Target="slides/slide106.xml"/><Relationship Id="rId136" Type="http://schemas.openxmlformats.org/officeDocument/2006/relationships/slide" Target="slides/slide111.xml"/><Relationship Id="rId157" Type="http://schemas.openxmlformats.org/officeDocument/2006/relationships/slide" Target="slides/slide132.xml"/><Relationship Id="rId178" Type="http://schemas.openxmlformats.org/officeDocument/2006/relationships/slide" Target="slides/slide153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152" Type="http://schemas.openxmlformats.org/officeDocument/2006/relationships/slide" Target="slides/slide127.xml"/><Relationship Id="rId173" Type="http://schemas.openxmlformats.org/officeDocument/2006/relationships/slide" Target="slides/slide148.xml"/><Relationship Id="rId194" Type="http://schemas.openxmlformats.org/officeDocument/2006/relationships/slide" Target="slides/slide169.xml"/><Relationship Id="rId199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56" Type="http://schemas.openxmlformats.org/officeDocument/2006/relationships/slide" Target="slides/slide31.xml"/><Relationship Id="rId77" Type="http://schemas.openxmlformats.org/officeDocument/2006/relationships/slide" Target="slides/slide52.xml"/><Relationship Id="rId100" Type="http://schemas.openxmlformats.org/officeDocument/2006/relationships/slide" Target="slides/slide75.xml"/><Relationship Id="rId105" Type="http://schemas.openxmlformats.org/officeDocument/2006/relationships/slide" Target="slides/slide80.xml"/><Relationship Id="rId126" Type="http://schemas.openxmlformats.org/officeDocument/2006/relationships/slide" Target="slides/slide101.xml"/><Relationship Id="rId147" Type="http://schemas.openxmlformats.org/officeDocument/2006/relationships/slide" Target="slides/slide122.xml"/><Relationship Id="rId168" Type="http://schemas.openxmlformats.org/officeDocument/2006/relationships/slide" Target="slides/slide1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93" Type="http://schemas.openxmlformats.org/officeDocument/2006/relationships/slide" Target="slides/slide68.xml"/><Relationship Id="rId98" Type="http://schemas.openxmlformats.org/officeDocument/2006/relationships/slide" Target="slides/slide73.xml"/><Relationship Id="rId121" Type="http://schemas.openxmlformats.org/officeDocument/2006/relationships/slide" Target="slides/slide96.xml"/><Relationship Id="rId142" Type="http://schemas.openxmlformats.org/officeDocument/2006/relationships/slide" Target="slides/slide117.xml"/><Relationship Id="rId163" Type="http://schemas.openxmlformats.org/officeDocument/2006/relationships/slide" Target="slides/slide138.xml"/><Relationship Id="rId184" Type="http://schemas.openxmlformats.org/officeDocument/2006/relationships/slide" Target="slides/slide159.xml"/><Relationship Id="rId189" Type="http://schemas.openxmlformats.org/officeDocument/2006/relationships/slide" Target="slides/slide164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1.xml"/><Relationship Id="rId67" Type="http://schemas.openxmlformats.org/officeDocument/2006/relationships/slide" Target="slides/slide42.xml"/><Relationship Id="rId116" Type="http://schemas.openxmlformats.org/officeDocument/2006/relationships/slide" Target="slides/slide91.xml"/><Relationship Id="rId137" Type="http://schemas.openxmlformats.org/officeDocument/2006/relationships/slide" Target="slides/slide112.xml"/><Relationship Id="rId158" Type="http://schemas.openxmlformats.org/officeDocument/2006/relationships/slide" Target="slides/slide1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62" Type="http://schemas.openxmlformats.org/officeDocument/2006/relationships/slide" Target="slides/slide37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111" Type="http://schemas.openxmlformats.org/officeDocument/2006/relationships/slide" Target="slides/slide86.xml"/><Relationship Id="rId132" Type="http://schemas.openxmlformats.org/officeDocument/2006/relationships/slide" Target="slides/slide107.xml"/><Relationship Id="rId153" Type="http://schemas.openxmlformats.org/officeDocument/2006/relationships/slide" Target="slides/slide128.xml"/><Relationship Id="rId174" Type="http://schemas.openxmlformats.org/officeDocument/2006/relationships/slide" Target="slides/slide149.xml"/><Relationship Id="rId179" Type="http://schemas.openxmlformats.org/officeDocument/2006/relationships/slide" Target="slides/slide154.xml"/><Relationship Id="rId195" Type="http://schemas.openxmlformats.org/officeDocument/2006/relationships/slide" Target="slides/slide170.xml"/><Relationship Id="rId190" Type="http://schemas.openxmlformats.org/officeDocument/2006/relationships/slide" Target="slides/slide165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1.xml"/><Relationship Id="rId57" Type="http://schemas.openxmlformats.org/officeDocument/2006/relationships/slide" Target="slides/slide32.xml"/><Relationship Id="rId106" Type="http://schemas.openxmlformats.org/officeDocument/2006/relationships/slide" Target="slides/slide81.xml"/><Relationship Id="rId127" Type="http://schemas.openxmlformats.org/officeDocument/2006/relationships/slide" Target="slides/slide10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52" Type="http://schemas.openxmlformats.org/officeDocument/2006/relationships/slide" Target="slides/slide27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94" Type="http://schemas.openxmlformats.org/officeDocument/2006/relationships/slide" Target="slides/slide69.xml"/><Relationship Id="rId99" Type="http://schemas.openxmlformats.org/officeDocument/2006/relationships/slide" Target="slides/slide74.xml"/><Relationship Id="rId101" Type="http://schemas.openxmlformats.org/officeDocument/2006/relationships/slide" Target="slides/slide76.xml"/><Relationship Id="rId122" Type="http://schemas.openxmlformats.org/officeDocument/2006/relationships/slide" Target="slides/slide97.xml"/><Relationship Id="rId143" Type="http://schemas.openxmlformats.org/officeDocument/2006/relationships/slide" Target="slides/slide118.xml"/><Relationship Id="rId148" Type="http://schemas.openxmlformats.org/officeDocument/2006/relationships/slide" Target="slides/slide123.xml"/><Relationship Id="rId164" Type="http://schemas.openxmlformats.org/officeDocument/2006/relationships/slide" Target="slides/slide139.xml"/><Relationship Id="rId169" Type="http://schemas.openxmlformats.org/officeDocument/2006/relationships/slide" Target="slides/slide144.xml"/><Relationship Id="rId185" Type="http://schemas.openxmlformats.org/officeDocument/2006/relationships/slide" Target="slides/slide16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55.xml"/><Relationship Id="rId26" Type="http://schemas.openxmlformats.org/officeDocument/2006/relationships/slide" Target="slides/slide1.xml"/><Relationship Id="rId47" Type="http://schemas.openxmlformats.org/officeDocument/2006/relationships/slide" Target="slides/slide22.xml"/><Relationship Id="rId68" Type="http://schemas.openxmlformats.org/officeDocument/2006/relationships/slide" Target="slides/slide43.xml"/><Relationship Id="rId89" Type="http://schemas.openxmlformats.org/officeDocument/2006/relationships/slide" Target="slides/slide64.xml"/><Relationship Id="rId112" Type="http://schemas.openxmlformats.org/officeDocument/2006/relationships/slide" Target="slides/slide87.xml"/><Relationship Id="rId133" Type="http://schemas.openxmlformats.org/officeDocument/2006/relationships/slide" Target="slides/slide108.xml"/><Relationship Id="rId154" Type="http://schemas.openxmlformats.org/officeDocument/2006/relationships/slide" Target="slides/slide129.xml"/><Relationship Id="rId175" Type="http://schemas.openxmlformats.org/officeDocument/2006/relationships/slide" Target="slides/slide150.xml"/><Relationship Id="rId196" Type="http://schemas.openxmlformats.org/officeDocument/2006/relationships/slide" Target="slides/slide171.xml"/><Relationship Id="rId200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2.xml"/><Relationship Id="rId58" Type="http://schemas.openxmlformats.org/officeDocument/2006/relationships/slide" Target="slides/slide33.xml"/><Relationship Id="rId79" Type="http://schemas.openxmlformats.org/officeDocument/2006/relationships/slide" Target="slides/slide54.xml"/><Relationship Id="rId102" Type="http://schemas.openxmlformats.org/officeDocument/2006/relationships/slide" Target="slides/slide77.xml"/><Relationship Id="rId123" Type="http://schemas.openxmlformats.org/officeDocument/2006/relationships/slide" Target="slides/slide98.xml"/><Relationship Id="rId144" Type="http://schemas.openxmlformats.org/officeDocument/2006/relationships/slide" Target="slides/slide119.xml"/><Relationship Id="rId90" Type="http://schemas.openxmlformats.org/officeDocument/2006/relationships/slide" Target="slides/slide65.xml"/><Relationship Id="rId165" Type="http://schemas.openxmlformats.org/officeDocument/2006/relationships/slide" Target="slides/slide140.xml"/><Relationship Id="rId186" Type="http://schemas.openxmlformats.org/officeDocument/2006/relationships/slide" Target="slides/slide161.xml"/><Relationship Id="rId27" Type="http://schemas.openxmlformats.org/officeDocument/2006/relationships/slide" Target="slides/slide2.xml"/><Relationship Id="rId48" Type="http://schemas.openxmlformats.org/officeDocument/2006/relationships/slide" Target="slides/slide23.xml"/><Relationship Id="rId69" Type="http://schemas.openxmlformats.org/officeDocument/2006/relationships/slide" Target="slides/slide44.xml"/><Relationship Id="rId113" Type="http://schemas.openxmlformats.org/officeDocument/2006/relationships/slide" Target="slides/slide88.xml"/><Relationship Id="rId134" Type="http://schemas.openxmlformats.org/officeDocument/2006/relationships/slide" Target="slides/slide109.xml"/><Relationship Id="rId80" Type="http://schemas.openxmlformats.org/officeDocument/2006/relationships/slide" Target="slides/slide55.xml"/><Relationship Id="rId155" Type="http://schemas.openxmlformats.org/officeDocument/2006/relationships/slide" Target="slides/slide130.xml"/><Relationship Id="rId176" Type="http://schemas.openxmlformats.org/officeDocument/2006/relationships/slide" Target="slides/slide151.xml"/><Relationship Id="rId197" Type="http://schemas.openxmlformats.org/officeDocument/2006/relationships/notesMaster" Target="notesMasters/notesMaster1.xml"/><Relationship Id="rId201" Type="http://schemas.openxmlformats.org/officeDocument/2006/relationships/theme" Target="theme/theme1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3.xml"/><Relationship Id="rId59" Type="http://schemas.openxmlformats.org/officeDocument/2006/relationships/slide" Target="slides/slide34.xml"/><Relationship Id="rId103" Type="http://schemas.openxmlformats.org/officeDocument/2006/relationships/slide" Target="slides/slide78.xml"/><Relationship Id="rId124" Type="http://schemas.openxmlformats.org/officeDocument/2006/relationships/slide" Target="slides/slide99.xml"/><Relationship Id="rId70" Type="http://schemas.openxmlformats.org/officeDocument/2006/relationships/slide" Target="slides/slide45.xml"/><Relationship Id="rId91" Type="http://schemas.openxmlformats.org/officeDocument/2006/relationships/slide" Target="slides/slide66.xml"/><Relationship Id="rId145" Type="http://schemas.openxmlformats.org/officeDocument/2006/relationships/slide" Target="slides/slide120.xml"/><Relationship Id="rId166" Type="http://schemas.openxmlformats.org/officeDocument/2006/relationships/slide" Target="slides/slide141.xml"/><Relationship Id="rId187" Type="http://schemas.openxmlformats.org/officeDocument/2006/relationships/slide" Target="slides/slide162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3.xml"/><Relationship Id="rId49" Type="http://schemas.openxmlformats.org/officeDocument/2006/relationships/slide" Target="slides/slide24.xml"/><Relationship Id="rId114" Type="http://schemas.openxmlformats.org/officeDocument/2006/relationships/slide" Target="slides/slide89.xml"/><Relationship Id="rId60" Type="http://schemas.openxmlformats.org/officeDocument/2006/relationships/slide" Target="slides/slide35.xml"/><Relationship Id="rId81" Type="http://schemas.openxmlformats.org/officeDocument/2006/relationships/slide" Target="slides/slide56.xml"/><Relationship Id="rId135" Type="http://schemas.openxmlformats.org/officeDocument/2006/relationships/slide" Target="slides/slide110.xml"/><Relationship Id="rId156" Type="http://schemas.openxmlformats.org/officeDocument/2006/relationships/slide" Target="slides/slide131.xml"/><Relationship Id="rId177" Type="http://schemas.openxmlformats.org/officeDocument/2006/relationships/slide" Target="slides/slide152.xml"/><Relationship Id="rId198" Type="http://schemas.openxmlformats.org/officeDocument/2006/relationships/handoutMaster" Target="handoutMasters/handoutMaster1.xml"/><Relationship Id="rId202" Type="http://schemas.openxmlformats.org/officeDocument/2006/relationships/tableStyles" Target="tableStyles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50" Type="http://schemas.openxmlformats.org/officeDocument/2006/relationships/slide" Target="slides/slide25.xml"/><Relationship Id="rId104" Type="http://schemas.openxmlformats.org/officeDocument/2006/relationships/slide" Target="slides/slide79.xml"/><Relationship Id="rId125" Type="http://schemas.openxmlformats.org/officeDocument/2006/relationships/slide" Target="slides/slide100.xml"/><Relationship Id="rId146" Type="http://schemas.openxmlformats.org/officeDocument/2006/relationships/slide" Target="slides/slide121.xml"/><Relationship Id="rId167" Type="http://schemas.openxmlformats.org/officeDocument/2006/relationships/slide" Target="slides/slide142.xml"/><Relationship Id="rId188" Type="http://schemas.openxmlformats.org/officeDocument/2006/relationships/slide" Target="slides/slide163.xml"/><Relationship Id="rId71" Type="http://schemas.openxmlformats.org/officeDocument/2006/relationships/slide" Target="slides/slide46.xml"/><Relationship Id="rId92" Type="http://schemas.openxmlformats.org/officeDocument/2006/relationships/slide" Target="slides/slide6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1B0EB-F073-47D5-AE09-F15E4087556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1A8C4-5026-433F-B9B0-782F1036BA60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10 Functional Areas</a:t>
          </a:r>
          <a:endParaRPr lang="en-US" b="1" dirty="0">
            <a:solidFill>
              <a:schemeClr val="tx1"/>
            </a:solidFill>
          </a:endParaRPr>
        </a:p>
      </dgm:t>
    </dgm:pt>
    <dgm:pt modelId="{9B279596-F321-45FA-AE8D-E4A306AF5CD5}" type="parTrans" cxnId="{6AB3FF46-472A-4E89-81FF-A16CA3754B73}">
      <dgm:prSet/>
      <dgm:spPr/>
      <dgm:t>
        <a:bodyPr/>
        <a:lstStyle/>
        <a:p>
          <a:endParaRPr lang="en-US"/>
        </a:p>
      </dgm:t>
    </dgm:pt>
    <dgm:pt modelId="{8A8CC453-9725-4371-86F9-1CFB85DC5967}" type="sibTrans" cxnId="{6AB3FF46-472A-4E89-81FF-A16CA3754B73}">
      <dgm:prSet/>
      <dgm:spPr/>
      <dgm:t>
        <a:bodyPr/>
        <a:lstStyle/>
        <a:p>
          <a:endParaRPr lang="en-US" dirty="0"/>
        </a:p>
      </dgm:t>
    </dgm:pt>
    <dgm:pt modelId="{A4A33E80-B45A-439F-B75E-66A7AAE28ADE}">
      <dgm:prSet phldrT="[Text]"/>
      <dgm:spPr>
        <a:solidFill>
          <a:srgbClr val="FFFF00"/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37 Standards</a:t>
          </a:r>
          <a:endParaRPr lang="en-US" b="1" dirty="0">
            <a:solidFill>
              <a:schemeClr val="tx1"/>
            </a:solidFill>
          </a:endParaRPr>
        </a:p>
      </dgm:t>
    </dgm:pt>
    <dgm:pt modelId="{5F7D0512-FD8E-48A8-B4CE-5EE18396868C}" type="parTrans" cxnId="{FBB62111-EBB5-4268-BF1C-56F07496825B}">
      <dgm:prSet/>
      <dgm:spPr/>
      <dgm:t>
        <a:bodyPr/>
        <a:lstStyle/>
        <a:p>
          <a:endParaRPr lang="en-US"/>
        </a:p>
      </dgm:t>
    </dgm:pt>
    <dgm:pt modelId="{2854A68D-FDDB-4296-8101-90C3D1BCF3D9}" type="sibTrans" cxnId="{FBB62111-EBB5-4268-BF1C-56F07496825B}">
      <dgm:prSet/>
      <dgm:spPr/>
      <dgm:t>
        <a:bodyPr/>
        <a:lstStyle/>
        <a:p>
          <a:endParaRPr lang="en-US" dirty="0"/>
        </a:p>
      </dgm:t>
    </dgm:pt>
    <dgm:pt modelId="{38587AF5-471D-488B-9762-D3055EBE47C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118 Indicators(</a:t>
          </a:r>
          <a:r>
            <a:rPr lang="en-US" sz="2800" b="1" dirty="0" smtClean="0">
              <a:solidFill>
                <a:srgbClr val="FF0000"/>
              </a:solidFill>
            </a:rPr>
            <a:t>97</a:t>
          </a:r>
          <a:r>
            <a:rPr lang="en-US" sz="2800" b="1" dirty="0" smtClean="0">
              <a:solidFill>
                <a:schemeClr val="tx1"/>
              </a:solidFill>
            </a:rPr>
            <a:t>+</a:t>
          </a:r>
          <a:r>
            <a:rPr lang="en-US" sz="2800" b="1" dirty="0" smtClean="0">
              <a:solidFill>
                <a:srgbClr val="FFFF00"/>
              </a:solidFill>
            </a:rPr>
            <a:t>21</a:t>
          </a:r>
          <a:r>
            <a:rPr lang="en-US" sz="2800" b="1" dirty="0" smtClean="0">
              <a:solidFill>
                <a:schemeClr val="tx1"/>
              </a:solidFill>
            </a:rPr>
            <a:t>)</a:t>
          </a:r>
          <a:endParaRPr lang="en-US" sz="2800" b="1" dirty="0">
            <a:solidFill>
              <a:schemeClr val="tx1"/>
            </a:solidFill>
          </a:endParaRPr>
        </a:p>
      </dgm:t>
    </dgm:pt>
    <dgm:pt modelId="{D1B74240-6E81-41DD-9933-589923CD5092}" type="parTrans" cxnId="{FE84425F-C90B-4557-B8EF-1ABB7A0765B5}">
      <dgm:prSet/>
      <dgm:spPr/>
      <dgm:t>
        <a:bodyPr/>
        <a:lstStyle/>
        <a:p>
          <a:endParaRPr lang="en-US"/>
        </a:p>
      </dgm:t>
    </dgm:pt>
    <dgm:pt modelId="{C00CDC8B-66C3-407B-AE1B-FE3C2256EEBB}" type="sibTrans" cxnId="{FE84425F-C90B-4557-B8EF-1ABB7A0765B5}">
      <dgm:prSet/>
      <dgm:spPr/>
      <dgm:t>
        <a:bodyPr/>
        <a:lstStyle/>
        <a:p>
          <a:endParaRPr lang="en-US"/>
        </a:p>
      </dgm:t>
    </dgm:pt>
    <dgm:pt modelId="{7AEED3DD-786E-4F8B-8577-610DDA338C81}" type="pres">
      <dgm:prSet presAssocID="{7BE1B0EB-F073-47D5-AE09-F15E408755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44B59-2098-4B3B-85DD-827AF4FA0286}" type="pres">
      <dgm:prSet presAssocID="{7BE1B0EB-F073-47D5-AE09-F15E4087556F}" presName="dummyMaxCanvas" presStyleCnt="0">
        <dgm:presLayoutVars/>
      </dgm:prSet>
      <dgm:spPr/>
    </dgm:pt>
    <dgm:pt modelId="{7B3548ED-9464-4F80-B811-B6263BC8A7F6}" type="pres">
      <dgm:prSet presAssocID="{7BE1B0EB-F073-47D5-AE09-F15E4087556F}" presName="ThreeNodes_1" presStyleLbl="node1" presStyleIdx="0" presStyleCnt="3" custLinFactNeighborX="-1730" custLinFactNeighborY="-40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104BF-4326-408D-8F73-90F932290B52}" type="pres">
      <dgm:prSet presAssocID="{7BE1B0EB-F073-47D5-AE09-F15E4087556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95B6-2E79-4CCB-BA25-4D05F005A76F}" type="pres">
      <dgm:prSet presAssocID="{7BE1B0EB-F073-47D5-AE09-F15E4087556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D4E84-3A97-476D-AD9F-D03FEABA79E5}" type="pres">
      <dgm:prSet presAssocID="{7BE1B0EB-F073-47D5-AE09-F15E4087556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EE086-031E-443D-97A2-955A11A457D1}" type="pres">
      <dgm:prSet presAssocID="{7BE1B0EB-F073-47D5-AE09-F15E4087556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66546-5FD9-4334-87AF-3932B774FE49}" type="pres">
      <dgm:prSet presAssocID="{7BE1B0EB-F073-47D5-AE09-F15E4087556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2D41D-4A93-403A-B782-64B38CA0001E}" type="pres">
      <dgm:prSet presAssocID="{7BE1B0EB-F073-47D5-AE09-F15E4087556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8CADA-6401-4E8B-AF82-AEF5D1AE3A9B}" type="pres">
      <dgm:prSet presAssocID="{7BE1B0EB-F073-47D5-AE09-F15E4087556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483EF-794E-472A-AC4C-7A4E98121205}" type="presOf" srcId="{7BE1B0EB-F073-47D5-AE09-F15E4087556F}" destId="{7AEED3DD-786E-4F8B-8577-610DDA338C81}" srcOrd="0" destOrd="0" presId="urn:microsoft.com/office/officeart/2005/8/layout/vProcess5"/>
    <dgm:cxn modelId="{A1CD4BB3-BF7A-432E-929C-1125557222D1}" type="presOf" srcId="{38587AF5-471D-488B-9762-D3055EBE47C6}" destId="{7B8C95B6-2E79-4CCB-BA25-4D05F005A76F}" srcOrd="0" destOrd="0" presId="urn:microsoft.com/office/officeart/2005/8/layout/vProcess5"/>
    <dgm:cxn modelId="{FBB62111-EBB5-4268-BF1C-56F07496825B}" srcId="{7BE1B0EB-F073-47D5-AE09-F15E4087556F}" destId="{A4A33E80-B45A-439F-B75E-66A7AAE28ADE}" srcOrd="1" destOrd="0" parTransId="{5F7D0512-FD8E-48A8-B4CE-5EE18396868C}" sibTransId="{2854A68D-FDDB-4296-8101-90C3D1BCF3D9}"/>
    <dgm:cxn modelId="{6AB3FF46-472A-4E89-81FF-A16CA3754B73}" srcId="{7BE1B0EB-F073-47D5-AE09-F15E4087556F}" destId="{F301A8C4-5026-433F-B9B0-782F1036BA60}" srcOrd="0" destOrd="0" parTransId="{9B279596-F321-45FA-AE8D-E4A306AF5CD5}" sibTransId="{8A8CC453-9725-4371-86F9-1CFB85DC5967}"/>
    <dgm:cxn modelId="{C507A58A-7B63-40EB-B0E7-11F23B277D8E}" type="presOf" srcId="{A4A33E80-B45A-439F-B75E-66A7AAE28ADE}" destId="{7D12D41D-4A93-403A-B782-64B38CA0001E}" srcOrd="1" destOrd="0" presId="urn:microsoft.com/office/officeart/2005/8/layout/vProcess5"/>
    <dgm:cxn modelId="{ACEF6FD4-66F9-4A25-9162-0F5BBA98783C}" type="presOf" srcId="{8A8CC453-9725-4371-86F9-1CFB85DC5967}" destId="{6FDD4E84-3A97-476D-AD9F-D03FEABA79E5}" srcOrd="0" destOrd="0" presId="urn:microsoft.com/office/officeart/2005/8/layout/vProcess5"/>
    <dgm:cxn modelId="{FE84425F-C90B-4557-B8EF-1ABB7A0765B5}" srcId="{7BE1B0EB-F073-47D5-AE09-F15E4087556F}" destId="{38587AF5-471D-488B-9762-D3055EBE47C6}" srcOrd="2" destOrd="0" parTransId="{D1B74240-6E81-41DD-9933-589923CD5092}" sibTransId="{C00CDC8B-66C3-407B-AE1B-FE3C2256EEBB}"/>
    <dgm:cxn modelId="{DEB16213-5080-4E31-AAAA-566A7D08A616}" type="presOf" srcId="{A4A33E80-B45A-439F-B75E-66A7AAE28ADE}" destId="{B58104BF-4326-408D-8F73-90F932290B52}" srcOrd="0" destOrd="0" presId="urn:microsoft.com/office/officeart/2005/8/layout/vProcess5"/>
    <dgm:cxn modelId="{E697A6F9-3595-4590-94DF-72C1131A702E}" type="presOf" srcId="{F301A8C4-5026-433F-B9B0-782F1036BA60}" destId="{65C66546-5FD9-4334-87AF-3932B774FE49}" srcOrd="1" destOrd="0" presId="urn:microsoft.com/office/officeart/2005/8/layout/vProcess5"/>
    <dgm:cxn modelId="{7ED6A34C-ADB2-4E92-B9F1-C2A08CECB3B1}" type="presOf" srcId="{2854A68D-FDDB-4296-8101-90C3D1BCF3D9}" destId="{70AEE086-031E-443D-97A2-955A11A457D1}" srcOrd="0" destOrd="0" presId="urn:microsoft.com/office/officeart/2005/8/layout/vProcess5"/>
    <dgm:cxn modelId="{DECD2F3D-C10A-44BE-9BE4-B32B1362E476}" type="presOf" srcId="{F301A8C4-5026-433F-B9B0-782F1036BA60}" destId="{7B3548ED-9464-4F80-B811-B6263BC8A7F6}" srcOrd="0" destOrd="0" presId="urn:microsoft.com/office/officeart/2005/8/layout/vProcess5"/>
    <dgm:cxn modelId="{78461AD2-D4CF-4CD1-A4A7-F318C082D8E1}" type="presOf" srcId="{38587AF5-471D-488B-9762-D3055EBE47C6}" destId="{9228CADA-6401-4E8B-AF82-AEF5D1AE3A9B}" srcOrd="1" destOrd="0" presId="urn:microsoft.com/office/officeart/2005/8/layout/vProcess5"/>
    <dgm:cxn modelId="{71881A78-56FE-4B33-841A-83DE220BAA42}" type="presParOf" srcId="{7AEED3DD-786E-4F8B-8577-610DDA338C81}" destId="{73244B59-2098-4B3B-85DD-827AF4FA0286}" srcOrd="0" destOrd="0" presId="urn:microsoft.com/office/officeart/2005/8/layout/vProcess5"/>
    <dgm:cxn modelId="{03676D0E-185D-4A21-B245-E27623E30950}" type="presParOf" srcId="{7AEED3DD-786E-4F8B-8577-610DDA338C81}" destId="{7B3548ED-9464-4F80-B811-B6263BC8A7F6}" srcOrd="1" destOrd="0" presId="urn:microsoft.com/office/officeart/2005/8/layout/vProcess5"/>
    <dgm:cxn modelId="{93B79C49-4432-46D8-8939-B7A277C28195}" type="presParOf" srcId="{7AEED3DD-786E-4F8B-8577-610DDA338C81}" destId="{B58104BF-4326-408D-8F73-90F932290B52}" srcOrd="2" destOrd="0" presId="urn:microsoft.com/office/officeart/2005/8/layout/vProcess5"/>
    <dgm:cxn modelId="{23A878EC-1276-4C4D-B807-C84D79AD4691}" type="presParOf" srcId="{7AEED3DD-786E-4F8B-8577-610DDA338C81}" destId="{7B8C95B6-2E79-4CCB-BA25-4D05F005A76F}" srcOrd="3" destOrd="0" presId="urn:microsoft.com/office/officeart/2005/8/layout/vProcess5"/>
    <dgm:cxn modelId="{63C4EA29-B27E-4FCA-A847-3046E59A9492}" type="presParOf" srcId="{7AEED3DD-786E-4F8B-8577-610DDA338C81}" destId="{6FDD4E84-3A97-476D-AD9F-D03FEABA79E5}" srcOrd="4" destOrd="0" presId="urn:microsoft.com/office/officeart/2005/8/layout/vProcess5"/>
    <dgm:cxn modelId="{40EC56A5-2C80-4DF5-8509-99E448FACB26}" type="presParOf" srcId="{7AEED3DD-786E-4F8B-8577-610DDA338C81}" destId="{70AEE086-031E-443D-97A2-955A11A457D1}" srcOrd="5" destOrd="0" presId="urn:microsoft.com/office/officeart/2005/8/layout/vProcess5"/>
    <dgm:cxn modelId="{B6B28B41-7EDC-4073-B9D4-E1E3A78C70E1}" type="presParOf" srcId="{7AEED3DD-786E-4F8B-8577-610DDA338C81}" destId="{65C66546-5FD9-4334-87AF-3932B774FE49}" srcOrd="6" destOrd="0" presId="urn:microsoft.com/office/officeart/2005/8/layout/vProcess5"/>
    <dgm:cxn modelId="{DBFBBCB5-A758-4879-894F-E6DEBAB2F08D}" type="presParOf" srcId="{7AEED3DD-786E-4F8B-8577-610DDA338C81}" destId="{7D12D41D-4A93-403A-B782-64B38CA0001E}" srcOrd="7" destOrd="0" presId="urn:microsoft.com/office/officeart/2005/8/layout/vProcess5"/>
    <dgm:cxn modelId="{4C5C607A-5ADF-40EA-95DF-72F200434BF6}" type="presParOf" srcId="{7AEED3DD-786E-4F8B-8577-610DDA338C81}" destId="{9228CADA-6401-4E8B-AF82-AEF5D1AE3A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548ED-9464-4F80-B811-B6263BC8A7F6}">
      <dsp:nvSpPr>
        <dsp:cNvPr id="0" name=""/>
        <dsp:cNvSpPr/>
      </dsp:nvSpPr>
      <dsp:spPr>
        <a:xfrm>
          <a:off x="0" y="0"/>
          <a:ext cx="4857750" cy="75438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10 Functional Areas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2095" y="22095"/>
        <a:ext cx="4043715" cy="710190"/>
      </dsp:txXfrm>
    </dsp:sp>
    <dsp:sp modelId="{B58104BF-4326-408D-8F73-90F932290B52}">
      <dsp:nvSpPr>
        <dsp:cNvPr id="0" name=""/>
        <dsp:cNvSpPr/>
      </dsp:nvSpPr>
      <dsp:spPr>
        <a:xfrm>
          <a:off x="428625" y="880110"/>
          <a:ext cx="4857750" cy="75438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37 Standards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50720" y="902205"/>
        <a:ext cx="3894588" cy="710189"/>
      </dsp:txXfrm>
    </dsp:sp>
    <dsp:sp modelId="{7B8C95B6-2E79-4CCB-BA25-4D05F005A76F}">
      <dsp:nvSpPr>
        <dsp:cNvPr id="0" name=""/>
        <dsp:cNvSpPr/>
      </dsp:nvSpPr>
      <dsp:spPr>
        <a:xfrm>
          <a:off x="857250" y="1760220"/>
          <a:ext cx="4857750" cy="7543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118 Indicators(</a:t>
          </a:r>
          <a:r>
            <a:rPr lang="en-US" sz="2800" b="1" kern="1200" dirty="0" smtClean="0">
              <a:solidFill>
                <a:srgbClr val="FF0000"/>
              </a:solidFill>
            </a:rPr>
            <a:t>97</a:t>
          </a:r>
          <a:r>
            <a:rPr lang="en-US" sz="2800" b="1" kern="1200" dirty="0" smtClean="0">
              <a:solidFill>
                <a:schemeClr val="tx1"/>
              </a:solidFill>
            </a:rPr>
            <a:t>+</a:t>
          </a:r>
          <a:r>
            <a:rPr lang="en-US" sz="2800" b="1" kern="1200" dirty="0" smtClean="0">
              <a:solidFill>
                <a:srgbClr val="FFFF00"/>
              </a:solidFill>
            </a:rPr>
            <a:t>21</a:t>
          </a:r>
          <a:r>
            <a:rPr lang="en-US" sz="2800" b="1" kern="1200" dirty="0" smtClean="0">
              <a:solidFill>
                <a:schemeClr val="tx1"/>
              </a:solidFill>
            </a:rPr>
            <a:t>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79345" y="1782315"/>
        <a:ext cx="3894587" cy="710189"/>
      </dsp:txXfrm>
    </dsp:sp>
    <dsp:sp modelId="{6FDD4E84-3A97-476D-AD9F-D03FEABA79E5}">
      <dsp:nvSpPr>
        <dsp:cNvPr id="0" name=""/>
        <dsp:cNvSpPr/>
      </dsp:nvSpPr>
      <dsp:spPr>
        <a:xfrm>
          <a:off x="4367403" y="572071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477731" y="572071"/>
        <a:ext cx="269691" cy="368986"/>
      </dsp:txXfrm>
    </dsp:sp>
    <dsp:sp modelId="{70AEE086-031E-443D-97A2-955A11A457D1}">
      <dsp:nvSpPr>
        <dsp:cNvPr id="0" name=""/>
        <dsp:cNvSpPr/>
      </dsp:nvSpPr>
      <dsp:spPr>
        <a:xfrm>
          <a:off x="4796027" y="1447152"/>
          <a:ext cx="490347" cy="4903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906355" y="1447152"/>
        <a:ext cx="269691" cy="36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8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8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EA4F9E0-E8A5-4E75-83CC-2E2E1DE7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8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8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8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D9BA405-2396-4F0D-8015-C0CC7417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6913"/>
            <a:ext cx="61991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B1E6E9-B40C-4AC9-8190-2208A51617AF}" type="slidenum">
              <a:rPr lang="en-US"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4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7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7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9AE8-454C-40DC-829C-C46A31189533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35EC-16BD-432B-BEF3-6C8642A548E7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41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3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2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74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47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0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5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57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5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A85D-E4C5-49C5-900E-AF7AA42EF2FC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6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7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5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7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46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60A2-6AE6-456F-8C4F-5E9C08954E0D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1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5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6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6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42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32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316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07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5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9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4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2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7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3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5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26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19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8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6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1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2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8320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1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660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623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484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3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7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0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9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124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82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83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39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2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417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7C728D-7CFE-4FBE-A084-78109F7BF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153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73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89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8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7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59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93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74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7C728D-7CFE-4FBE-A084-78109F7BF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494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729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6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4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1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8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2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6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6503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35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7C728D-7CFE-4FBE-A084-78109F7BF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002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58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49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361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7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46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121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058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78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60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80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23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5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02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76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18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50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5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E302-FA24-436B-96C6-31985C490831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50" y="76885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9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D796E0-EE31-4EA4-B4EB-6EB0DF66FA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8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56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78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4621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7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9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6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0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327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1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8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1935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3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27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571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942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29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7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421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0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75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160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36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2249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99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97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63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19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3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5753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99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0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04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267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012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7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67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1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2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6222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71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364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5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63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3366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2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6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450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48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48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33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143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01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439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075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3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79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76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3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82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82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7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287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146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9753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6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0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0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6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836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51244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030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75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046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1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7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565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9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3505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903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97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33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05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56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60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27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30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155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5848-7543-483A-8876-143E3A7D4A68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5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68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3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6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44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245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2773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7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5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5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614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3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4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7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202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3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606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0171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1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F327C-03B8-4F6B-B141-DBB6A1F180BC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03228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6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5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5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5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5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00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794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879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706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700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900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349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6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991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60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07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97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6527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28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2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5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04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87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50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3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944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1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814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9115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3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9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5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0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565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63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2657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98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485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575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240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723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0775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809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359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8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02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3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91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555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46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5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1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9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4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7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53177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8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0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7451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576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627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62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091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7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394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9248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86E1-8D3E-4C0C-B488-D44FAFDACDAD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4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085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081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05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738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265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791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8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4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4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313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952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5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41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2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10976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3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030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601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5747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5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63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5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17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821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261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4305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720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024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8556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5481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578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9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5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7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29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50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549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4260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2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5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87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1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963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04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5605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343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0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3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9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7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5502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918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903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3970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94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697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0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0072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469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2332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683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097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8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1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1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6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8536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06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74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9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6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361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8583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1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463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916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2772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0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8541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17" y="163425"/>
            <a:ext cx="714375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742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89" y="131004"/>
            <a:ext cx="714375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20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77578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0F68-A2E2-4EAE-85B0-FB143E6000BC}" type="datetime1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1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6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925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89" y="131004"/>
            <a:ext cx="714375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529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17" y="152400"/>
            <a:ext cx="714375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285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8707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121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0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598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0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9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83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5188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40"/>
            <a:ext cx="7416800" cy="3347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575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859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6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01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05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4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068242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5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9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6805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7643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8144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881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7273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945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6667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1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725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7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339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277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484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6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8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6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9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0608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8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9448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9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6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0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14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15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0506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21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631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19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41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0101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5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105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8123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7478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47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199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9470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804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354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120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0101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723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421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8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9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15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865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72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0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458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6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3865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4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1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8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916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9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5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5877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2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5093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2952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687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6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07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4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836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435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369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692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42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595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056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70226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06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9286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9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F4D8-EFE9-4C6B-8B98-752CE2C538DD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84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143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989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51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2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7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3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88247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22626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312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7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37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26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09535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28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1414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1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450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389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7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071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066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040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9745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6494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49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196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536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5075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931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87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2796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69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2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3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186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5586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5035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2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0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40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2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9806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052985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72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413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8524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684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6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2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86149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6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3532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197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02089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15390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981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12695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716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713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5492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8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19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2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13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814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7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2194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0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4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1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42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71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1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2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8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988588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6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195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0010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4082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0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3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3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191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7774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1089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33728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8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9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72B2-FA74-4D39-817F-85D532E72F9B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4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9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4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8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1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6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115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756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09379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341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0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2331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979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5485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893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74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2759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3644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8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5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27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17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47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4861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9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9356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9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7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50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8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76719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566650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94108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0759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0332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65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4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02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67196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762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25658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447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20288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0951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22030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0480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9935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4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9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8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56569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4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267200" y="744539"/>
            <a:ext cx="7416800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100" smtClean="0">
                <a:solidFill>
                  <a:prstClr val="black"/>
                </a:solidFill>
                <a:latin typeface="Impact" charset="0"/>
                <a:cs typeface="Arial" charset="0"/>
              </a:rPr>
              <a:t>PHC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D79F4-3DBF-4459-970D-81E4ED092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7572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7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7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4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03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05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816271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2685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368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14619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0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0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5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82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96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4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3075-99BD-4C3D-8D5D-62155C432A62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38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fld id="{4B2BDA16-7D68-4980-956D-EC056488C8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D852-8BCD-4D82-B689-2F65A68519BA}" type="slidenum">
              <a:rPr 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00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69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5BDF29-A41D-4491-A6C2-19B916DED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319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56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0CC31-E5AF-4570-AF35-0D7AF78617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9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6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27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40800" y="6569078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4B2BDA16-7D68-4980-956D-EC056488C8CF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0748-DA89-4896-9BA2-5FF9040EDF0F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9925-3374-4A1E-BFED-58FD4FAB8E45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76200"/>
            <a:ext cx="952500" cy="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75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4749-00E4-4238-8BC4-F4F0EBF2EC32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5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44BE-9148-4D90-928F-FCCE6C521D90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6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A89D-7D7F-4E77-905B-0C70F76A3DD0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0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DB3-1499-4005-B6B3-4CE96DE880B6}" type="datetime1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5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BFD-3E17-4EA4-95FA-DB80B86BDBFA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26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2486-7F6D-4C4A-92BF-2ADB411A66C2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6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0C72-5CA0-4B15-81E4-813241364D04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2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1D6-D686-4F82-A3DD-8222A6392290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29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9069-891D-49D6-A713-692C2D771871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11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34E-2C7C-43C8-AE28-4710422429DF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theme" Target="../theme/theme10.xml"/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9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image" Target="../media/image1.jpg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theme" Target="../theme/theme11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307.xml"/><Relationship Id="rId41" Type="http://schemas.openxmlformats.org/officeDocument/2006/relationships/slideLayout" Target="../slideLayouts/slideLayout328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3.xml"/><Relationship Id="rId18" Type="http://schemas.openxmlformats.org/officeDocument/2006/relationships/slideLayout" Target="../slideLayouts/slideLayout348.xml"/><Relationship Id="rId26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33.xml"/><Relationship Id="rId21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17" Type="http://schemas.openxmlformats.org/officeDocument/2006/relationships/slideLayout" Target="../slideLayouts/slideLayout347.xml"/><Relationship Id="rId25" Type="http://schemas.openxmlformats.org/officeDocument/2006/relationships/slideLayout" Target="../slideLayouts/slideLayout35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32.xml"/><Relationship Id="rId16" Type="http://schemas.openxmlformats.org/officeDocument/2006/relationships/slideLayout" Target="../slideLayouts/slideLayout346.xml"/><Relationship Id="rId20" Type="http://schemas.openxmlformats.org/officeDocument/2006/relationships/slideLayout" Target="../slideLayouts/slideLayout350.xml"/><Relationship Id="rId29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24" Type="http://schemas.openxmlformats.org/officeDocument/2006/relationships/slideLayout" Target="../slideLayouts/slideLayout35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23" Type="http://schemas.openxmlformats.org/officeDocument/2006/relationships/slideLayout" Target="../slideLayouts/slideLayout353.xml"/><Relationship Id="rId28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40.xml"/><Relationship Id="rId19" Type="http://schemas.openxmlformats.org/officeDocument/2006/relationships/slideLayout" Target="../slideLayouts/slideLayout349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Relationship Id="rId22" Type="http://schemas.openxmlformats.org/officeDocument/2006/relationships/slideLayout" Target="../slideLayouts/slideLayout352.xml"/><Relationship Id="rId27" Type="http://schemas.openxmlformats.org/officeDocument/2006/relationships/slideLayout" Target="../slideLayouts/slideLayout357.xml"/><Relationship Id="rId30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38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theme" Target="../theme/theme13.xml"/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7.xml"/><Relationship Id="rId18" Type="http://schemas.openxmlformats.org/officeDocument/2006/relationships/slideLayout" Target="../slideLayouts/slideLayout412.xml"/><Relationship Id="rId26" Type="http://schemas.openxmlformats.org/officeDocument/2006/relationships/slideLayout" Target="../slideLayouts/slideLayout420.xml"/><Relationship Id="rId21" Type="http://schemas.openxmlformats.org/officeDocument/2006/relationships/slideLayout" Target="../slideLayouts/slideLayout415.xml"/><Relationship Id="rId34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17" Type="http://schemas.openxmlformats.org/officeDocument/2006/relationships/slideLayout" Target="../slideLayouts/slideLayout411.xml"/><Relationship Id="rId25" Type="http://schemas.openxmlformats.org/officeDocument/2006/relationships/slideLayout" Target="../slideLayouts/slideLayout419.xml"/><Relationship Id="rId33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396.xml"/><Relationship Id="rId16" Type="http://schemas.openxmlformats.org/officeDocument/2006/relationships/slideLayout" Target="../slideLayouts/slideLayout410.xml"/><Relationship Id="rId20" Type="http://schemas.openxmlformats.org/officeDocument/2006/relationships/slideLayout" Target="../slideLayouts/slideLayout414.xml"/><Relationship Id="rId29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24" Type="http://schemas.openxmlformats.org/officeDocument/2006/relationships/slideLayout" Target="../slideLayouts/slideLayout418.xml"/><Relationship Id="rId32" Type="http://schemas.openxmlformats.org/officeDocument/2006/relationships/slideLayout" Target="../slideLayouts/slideLayout426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399.xml"/><Relationship Id="rId15" Type="http://schemas.openxmlformats.org/officeDocument/2006/relationships/slideLayout" Target="../slideLayouts/slideLayout409.xml"/><Relationship Id="rId23" Type="http://schemas.openxmlformats.org/officeDocument/2006/relationships/slideLayout" Target="../slideLayouts/slideLayout417.xml"/><Relationship Id="rId28" Type="http://schemas.openxmlformats.org/officeDocument/2006/relationships/slideLayout" Target="../slideLayouts/slideLayout422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404.xml"/><Relationship Id="rId19" Type="http://schemas.openxmlformats.org/officeDocument/2006/relationships/slideLayout" Target="../slideLayouts/slideLayout413.xml"/><Relationship Id="rId31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slideLayout" Target="../slideLayouts/slideLayout408.xml"/><Relationship Id="rId22" Type="http://schemas.openxmlformats.org/officeDocument/2006/relationships/slideLayout" Target="../slideLayouts/slideLayout416.xml"/><Relationship Id="rId27" Type="http://schemas.openxmlformats.org/officeDocument/2006/relationships/slideLayout" Target="../slideLayouts/slideLayout421.xml"/><Relationship Id="rId30" Type="http://schemas.openxmlformats.org/officeDocument/2006/relationships/slideLayout" Target="../slideLayouts/slideLayout424.xml"/><Relationship Id="rId35" Type="http://schemas.openxmlformats.org/officeDocument/2006/relationships/theme" Target="../theme/theme14.xml"/><Relationship Id="rId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7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1.xml"/><Relationship Id="rId18" Type="http://schemas.openxmlformats.org/officeDocument/2006/relationships/slideLayout" Target="../slideLayouts/slideLayout446.xml"/><Relationship Id="rId26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49.xml"/><Relationship Id="rId34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35.xml"/><Relationship Id="rId12" Type="http://schemas.openxmlformats.org/officeDocument/2006/relationships/slideLayout" Target="../slideLayouts/slideLayout440.xml"/><Relationship Id="rId17" Type="http://schemas.openxmlformats.org/officeDocument/2006/relationships/slideLayout" Target="../slideLayouts/slideLayout445.xml"/><Relationship Id="rId25" Type="http://schemas.openxmlformats.org/officeDocument/2006/relationships/slideLayout" Target="../slideLayouts/slideLayout453.xml"/><Relationship Id="rId33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30.xml"/><Relationship Id="rId16" Type="http://schemas.openxmlformats.org/officeDocument/2006/relationships/slideLayout" Target="../slideLayouts/slideLayout444.xml"/><Relationship Id="rId20" Type="http://schemas.openxmlformats.org/officeDocument/2006/relationships/slideLayout" Target="../slideLayouts/slideLayout448.xml"/><Relationship Id="rId29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9.xml"/><Relationship Id="rId24" Type="http://schemas.openxmlformats.org/officeDocument/2006/relationships/slideLayout" Target="../slideLayouts/slideLayout452.xml"/><Relationship Id="rId32" Type="http://schemas.openxmlformats.org/officeDocument/2006/relationships/slideLayout" Target="../slideLayouts/slideLayout460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433.xml"/><Relationship Id="rId15" Type="http://schemas.openxmlformats.org/officeDocument/2006/relationships/slideLayout" Target="../slideLayouts/slideLayout443.xml"/><Relationship Id="rId23" Type="http://schemas.openxmlformats.org/officeDocument/2006/relationships/slideLayout" Target="../slideLayouts/slideLayout451.xml"/><Relationship Id="rId28" Type="http://schemas.openxmlformats.org/officeDocument/2006/relationships/slideLayout" Target="../slideLayouts/slideLayout456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438.xml"/><Relationship Id="rId19" Type="http://schemas.openxmlformats.org/officeDocument/2006/relationships/slideLayout" Target="../slideLayouts/slideLayout447.xml"/><Relationship Id="rId31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Relationship Id="rId14" Type="http://schemas.openxmlformats.org/officeDocument/2006/relationships/slideLayout" Target="../slideLayouts/slideLayout442.xml"/><Relationship Id="rId22" Type="http://schemas.openxmlformats.org/officeDocument/2006/relationships/slideLayout" Target="../slideLayouts/slideLayout450.xml"/><Relationship Id="rId27" Type="http://schemas.openxmlformats.org/officeDocument/2006/relationships/slideLayout" Target="../slideLayouts/slideLayout455.xml"/><Relationship Id="rId30" Type="http://schemas.openxmlformats.org/officeDocument/2006/relationships/slideLayout" Target="../slideLayouts/slideLayout458.xml"/><Relationship Id="rId35" Type="http://schemas.openxmlformats.org/officeDocument/2006/relationships/theme" Target="../theme/theme15.xml"/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5.xml"/><Relationship Id="rId18" Type="http://schemas.openxmlformats.org/officeDocument/2006/relationships/slideLayout" Target="../slideLayouts/slideLayout480.xml"/><Relationship Id="rId26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65.xml"/><Relationship Id="rId21" Type="http://schemas.openxmlformats.org/officeDocument/2006/relationships/slideLayout" Target="../slideLayouts/slideLayout483.xml"/><Relationship Id="rId34" Type="http://schemas.openxmlformats.org/officeDocument/2006/relationships/theme" Target="../theme/theme16.xml"/><Relationship Id="rId7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4.xml"/><Relationship Id="rId17" Type="http://schemas.openxmlformats.org/officeDocument/2006/relationships/slideLayout" Target="../slideLayouts/slideLayout479.xml"/><Relationship Id="rId25" Type="http://schemas.openxmlformats.org/officeDocument/2006/relationships/slideLayout" Target="../slideLayouts/slideLayout487.xml"/><Relationship Id="rId33" Type="http://schemas.openxmlformats.org/officeDocument/2006/relationships/slideLayout" Target="../slideLayouts/slideLayout495.xml"/><Relationship Id="rId2" Type="http://schemas.openxmlformats.org/officeDocument/2006/relationships/slideLayout" Target="../slideLayouts/slideLayout464.xml"/><Relationship Id="rId16" Type="http://schemas.openxmlformats.org/officeDocument/2006/relationships/slideLayout" Target="../slideLayouts/slideLayout478.xml"/><Relationship Id="rId20" Type="http://schemas.openxmlformats.org/officeDocument/2006/relationships/slideLayout" Target="../slideLayouts/slideLayout482.xml"/><Relationship Id="rId29" Type="http://schemas.openxmlformats.org/officeDocument/2006/relationships/slideLayout" Target="../slideLayouts/slideLayout491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24" Type="http://schemas.openxmlformats.org/officeDocument/2006/relationships/slideLayout" Target="../slideLayouts/slideLayout486.xml"/><Relationship Id="rId32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67.xml"/><Relationship Id="rId15" Type="http://schemas.openxmlformats.org/officeDocument/2006/relationships/slideLayout" Target="../slideLayouts/slideLayout477.xml"/><Relationship Id="rId23" Type="http://schemas.openxmlformats.org/officeDocument/2006/relationships/slideLayout" Target="../slideLayouts/slideLayout485.xml"/><Relationship Id="rId28" Type="http://schemas.openxmlformats.org/officeDocument/2006/relationships/slideLayout" Target="../slideLayouts/slideLayout490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472.xml"/><Relationship Id="rId19" Type="http://schemas.openxmlformats.org/officeDocument/2006/relationships/slideLayout" Target="../slideLayouts/slideLayout481.xml"/><Relationship Id="rId31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slideLayout" Target="../slideLayouts/slideLayout476.xml"/><Relationship Id="rId22" Type="http://schemas.openxmlformats.org/officeDocument/2006/relationships/slideLayout" Target="../slideLayouts/slideLayout484.xml"/><Relationship Id="rId27" Type="http://schemas.openxmlformats.org/officeDocument/2006/relationships/slideLayout" Target="../slideLayouts/slideLayout489.xml"/><Relationship Id="rId30" Type="http://schemas.openxmlformats.org/officeDocument/2006/relationships/slideLayout" Target="../slideLayouts/slideLayout492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4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slideLayout" Target="../slideLayouts/slideLayout508.xml"/><Relationship Id="rId18" Type="http://schemas.openxmlformats.org/officeDocument/2006/relationships/slideLayout" Target="../slideLayouts/slideLayout513.xml"/><Relationship Id="rId26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498.xml"/><Relationship Id="rId21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02.xml"/><Relationship Id="rId12" Type="http://schemas.openxmlformats.org/officeDocument/2006/relationships/slideLayout" Target="../slideLayouts/slideLayout507.xml"/><Relationship Id="rId17" Type="http://schemas.openxmlformats.org/officeDocument/2006/relationships/slideLayout" Target="../slideLayouts/slideLayout512.xml"/><Relationship Id="rId25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497.xml"/><Relationship Id="rId16" Type="http://schemas.openxmlformats.org/officeDocument/2006/relationships/slideLayout" Target="../slideLayouts/slideLayout511.xml"/><Relationship Id="rId20" Type="http://schemas.openxmlformats.org/officeDocument/2006/relationships/slideLayout" Target="../slideLayouts/slideLayout51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24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00.xml"/><Relationship Id="rId15" Type="http://schemas.openxmlformats.org/officeDocument/2006/relationships/slideLayout" Target="../slideLayouts/slideLayout510.xml"/><Relationship Id="rId23" Type="http://schemas.openxmlformats.org/officeDocument/2006/relationships/slideLayout" Target="../slideLayouts/slideLayout518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505.xml"/><Relationship Id="rId19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Relationship Id="rId14" Type="http://schemas.openxmlformats.org/officeDocument/2006/relationships/slideLayout" Target="../slideLayouts/slideLayout509.xml"/><Relationship Id="rId22" Type="http://schemas.openxmlformats.org/officeDocument/2006/relationships/slideLayout" Target="../slideLayouts/slideLayout517.xml"/><Relationship Id="rId27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4.xml"/><Relationship Id="rId18" Type="http://schemas.openxmlformats.org/officeDocument/2006/relationships/slideLayout" Target="../slideLayouts/slideLayout539.xml"/><Relationship Id="rId26" Type="http://schemas.openxmlformats.org/officeDocument/2006/relationships/slideLayout" Target="../slideLayouts/slideLayout547.xml"/><Relationship Id="rId21" Type="http://schemas.openxmlformats.org/officeDocument/2006/relationships/slideLayout" Target="../slideLayouts/slideLayout542.xml"/><Relationship Id="rId34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17" Type="http://schemas.openxmlformats.org/officeDocument/2006/relationships/slideLayout" Target="../slideLayouts/slideLayout538.xml"/><Relationship Id="rId25" Type="http://schemas.openxmlformats.org/officeDocument/2006/relationships/slideLayout" Target="../slideLayouts/slideLayout546.xml"/><Relationship Id="rId33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523.xml"/><Relationship Id="rId16" Type="http://schemas.openxmlformats.org/officeDocument/2006/relationships/slideLayout" Target="../slideLayouts/slideLayout537.xml"/><Relationship Id="rId20" Type="http://schemas.openxmlformats.org/officeDocument/2006/relationships/slideLayout" Target="../slideLayouts/slideLayout541.xml"/><Relationship Id="rId29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24" Type="http://schemas.openxmlformats.org/officeDocument/2006/relationships/slideLayout" Target="../slideLayouts/slideLayout545.xml"/><Relationship Id="rId32" Type="http://schemas.openxmlformats.org/officeDocument/2006/relationships/slideLayout" Target="../slideLayouts/slideLayout553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26.xml"/><Relationship Id="rId15" Type="http://schemas.openxmlformats.org/officeDocument/2006/relationships/slideLayout" Target="../slideLayouts/slideLayout536.xml"/><Relationship Id="rId23" Type="http://schemas.openxmlformats.org/officeDocument/2006/relationships/slideLayout" Target="../slideLayouts/slideLayout544.xml"/><Relationship Id="rId28" Type="http://schemas.openxmlformats.org/officeDocument/2006/relationships/slideLayout" Target="../slideLayouts/slideLayout549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531.xml"/><Relationship Id="rId19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Relationship Id="rId14" Type="http://schemas.openxmlformats.org/officeDocument/2006/relationships/slideLayout" Target="../slideLayouts/slideLayout535.xml"/><Relationship Id="rId22" Type="http://schemas.openxmlformats.org/officeDocument/2006/relationships/slideLayout" Target="../slideLayouts/slideLayout543.xml"/><Relationship Id="rId27" Type="http://schemas.openxmlformats.org/officeDocument/2006/relationships/slideLayout" Target="../slideLayouts/slideLayout548.xml"/><Relationship Id="rId30" Type="http://schemas.openxmlformats.org/officeDocument/2006/relationships/slideLayout" Target="../slideLayouts/slideLayout551.xml"/><Relationship Id="rId35" Type="http://schemas.openxmlformats.org/officeDocument/2006/relationships/theme" Target="../theme/theme18.xml"/><Relationship Id="rId8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524.xml"/></Relationships>
</file>

<file path=ppt/slideMasters/_rels/slideMaster1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8.xml"/><Relationship Id="rId18" Type="http://schemas.openxmlformats.org/officeDocument/2006/relationships/slideLayout" Target="../slideLayouts/slideLayout573.xml"/><Relationship Id="rId26" Type="http://schemas.openxmlformats.org/officeDocument/2006/relationships/slideLayout" Target="../slideLayouts/slideLayout581.xml"/><Relationship Id="rId21" Type="http://schemas.openxmlformats.org/officeDocument/2006/relationships/slideLayout" Target="../slideLayouts/slideLayout576.xml"/><Relationship Id="rId34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62.xml"/><Relationship Id="rId12" Type="http://schemas.openxmlformats.org/officeDocument/2006/relationships/slideLayout" Target="../slideLayouts/slideLayout567.xml"/><Relationship Id="rId17" Type="http://schemas.openxmlformats.org/officeDocument/2006/relationships/slideLayout" Target="../slideLayouts/slideLayout572.xml"/><Relationship Id="rId25" Type="http://schemas.openxmlformats.org/officeDocument/2006/relationships/slideLayout" Target="../slideLayouts/slideLayout580.xml"/><Relationship Id="rId33" Type="http://schemas.openxmlformats.org/officeDocument/2006/relationships/slideLayout" Target="../slideLayouts/slideLayout588.xml"/><Relationship Id="rId2" Type="http://schemas.openxmlformats.org/officeDocument/2006/relationships/slideLayout" Target="../slideLayouts/slideLayout557.xml"/><Relationship Id="rId16" Type="http://schemas.openxmlformats.org/officeDocument/2006/relationships/slideLayout" Target="../slideLayouts/slideLayout571.xml"/><Relationship Id="rId20" Type="http://schemas.openxmlformats.org/officeDocument/2006/relationships/slideLayout" Target="../slideLayouts/slideLayout575.xml"/><Relationship Id="rId29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24" Type="http://schemas.openxmlformats.org/officeDocument/2006/relationships/slideLayout" Target="../slideLayouts/slideLayout579.xml"/><Relationship Id="rId32" Type="http://schemas.openxmlformats.org/officeDocument/2006/relationships/slideLayout" Target="../slideLayouts/slideLayout587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60.xml"/><Relationship Id="rId15" Type="http://schemas.openxmlformats.org/officeDocument/2006/relationships/slideLayout" Target="../slideLayouts/slideLayout570.xml"/><Relationship Id="rId23" Type="http://schemas.openxmlformats.org/officeDocument/2006/relationships/slideLayout" Target="../slideLayouts/slideLayout578.xml"/><Relationship Id="rId28" Type="http://schemas.openxmlformats.org/officeDocument/2006/relationships/slideLayout" Target="../slideLayouts/slideLayout583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565.xml"/><Relationship Id="rId19" Type="http://schemas.openxmlformats.org/officeDocument/2006/relationships/slideLayout" Target="../slideLayouts/slideLayout574.xml"/><Relationship Id="rId31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Relationship Id="rId14" Type="http://schemas.openxmlformats.org/officeDocument/2006/relationships/slideLayout" Target="../slideLayouts/slideLayout569.xml"/><Relationship Id="rId22" Type="http://schemas.openxmlformats.org/officeDocument/2006/relationships/slideLayout" Target="../slideLayouts/slideLayout577.xml"/><Relationship Id="rId27" Type="http://schemas.openxmlformats.org/officeDocument/2006/relationships/slideLayout" Target="../slideLayouts/slideLayout582.xml"/><Relationship Id="rId30" Type="http://schemas.openxmlformats.org/officeDocument/2006/relationships/slideLayout" Target="../slideLayouts/slideLayout585.xml"/><Relationship Id="rId35" Type="http://schemas.openxmlformats.org/officeDocument/2006/relationships/theme" Target="../theme/theme19.xml"/><Relationship Id="rId8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5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2.xml"/><Relationship Id="rId18" Type="http://schemas.openxmlformats.org/officeDocument/2006/relationships/slideLayout" Target="../slideLayouts/slideLayout607.xml"/><Relationship Id="rId26" Type="http://schemas.openxmlformats.org/officeDocument/2006/relationships/slideLayout" Target="../slideLayouts/slideLayout615.xml"/><Relationship Id="rId21" Type="http://schemas.openxmlformats.org/officeDocument/2006/relationships/slideLayout" Target="../slideLayouts/slideLayout610.xml"/><Relationship Id="rId34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596.xml"/><Relationship Id="rId12" Type="http://schemas.openxmlformats.org/officeDocument/2006/relationships/slideLayout" Target="../slideLayouts/slideLayout601.xml"/><Relationship Id="rId17" Type="http://schemas.openxmlformats.org/officeDocument/2006/relationships/slideLayout" Target="../slideLayouts/slideLayout606.xml"/><Relationship Id="rId25" Type="http://schemas.openxmlformats.org/officeDocument/2006/relationships/slideLayout" Target="../slideLayouts/slideLayout614.xml"/><Relationship Id="rId33" Type="http://schemas.openxmlformats.org/officeDocument/2006/relationships/slideLayout" Target="../slideLayouts/slideLayout622.xml"/><Relationship Id="rId2" Type="http://schemas.openxmlformats.org/officeDocument/2006/relationships/slideLayout" Target="../slideLayouts/slideLayout591.xml"/><Relationship Id="rId16" Type="http://schemas.openxmlformats.org/officeDocument/2006/relationships/slideLayout" Target="../slideLayouts/slideLayout605.xml"/><Relationship Id="rId20" Type="http://schemas.openxmlformats.org/officeDocument/2006/relationships/slideLayout" Target="../slideLayouts/slideLayout609.xml"/><Relationship Id="rId29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24" Type="http://schemas.openxmlformats.org/officeDocument/2006/relationships/slideLayout" Target="../slideLayouts/slideLayout613.xml"/><Relationship Id="rId32" Type="http://schemas.openxmlformats.org/officeDocument/2006/relationships/slideLayout" Target="../slideLayouts/slideLayout62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94.xml"/><Relationship Id="rId15" Type="http://schemas.openxmlformats.org/officeDocument/2006/relationships/slideLayout" Target="../slideLayouts/slideLayout604.xml"/><Relationship Id="rId23" Type="http://schemas.openxmlformats.org/officeDocument/2006/relationships/slideLayout" Target="../slideLayouts/slideLayout612.xml"/><Relationship Id="rId28" Type="http://schemas.openxmlformats.org/officeDocument/2006/relationships/slideLayout" Target="../slideLayouts/slideLayout617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599.xml"/><Relationship Id="rId19" Type="http://schemas.openxmlformats.org/officeDocument/2006/relationships/slideLayout" Target="../slideLayouts/slideLayout608.xml"/><Relationship Id="rId31" Type="http://schemas.openxmlformats.org/officeDocument/2006/relationships/slideLayout" Target="../slideLayouts/slideLayout620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Relationship Id="rId14" Type="http://schemas.openxmlformats.org/officeDocument/2006/relationships/slideLayout" Target="../slideLayouts/slideLayout603.xml"/><Relationship Id="rId22" Type="http://schemas.openxmlformats.org/officeDocument/2006/relationships/slideLayout" Target="../slideLayouts/slideLayout611.xml"/><Relationship Id="rId27" Type="http://schemas.openxmlformats.org/officeDocument/2006/relationships/slideLayout" Target="../slideLayouts/slideLayout616.xml"/><Relationship Id="rId30" Type="http://schemas.openxmlformats.org/officeDocument/2006/relationships/slideLayout" Target="../slideLayouts/slideLayout619.xml"/><Relationship Id="rId35" Type="http://schemas.openxmlformats.org/officeDocument/2006/relationships/theme" Target="../theme/theme20.xml"/><Relationship Id="rId8" Type="http://schemas.openxmlformats.org/officeDocument/2006/relationships/slideLayout" Target="../slideLayouts/slideLayout597.xml"/><Relationship Id="rId3" Type="http://schemas.openxmlformats.org/officeDocument/2006/relationships/slideLayout" Target="../slideLayouts/slideLayout59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6.xml"/><Relationship Id="rId18" Type="http://schemas.openxmlformats.org/officeDocument/2006/relationships/slideLayout" Target="../slideLayouts/slideLayout641.xml"/><Relationship Id="rId26" Type="http://schemas.openxmlformats.org/officeDocument/2006/relationships/slideLayout" Target="../slideLayouts/slideLayout649.xml"/><Relationship Id="rId21" Type="http://schemas.openxmlformats.org/officeDocument/2006/relationships/slideLayout" Target="../slideLayouts/slideLayout644.xml"/><Relationship Id="rId34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30.xml"/><Relationship Id="rId12" Type="http://schemas.openxmlformats.org/officeDocument/2006/relationships/slideLayout" Target="../slideLayouts/slideLayout635.xml"/><Relationship Id="rId17" Type="http://schemas.openxmlformats.org/officeDocument/2006/relationships/slideLayout" Target="../slideLayouts/slideLayout640.xml"/><Relationship Id="rId25" Type="http://schemas.openxmlformats.org/officeDocument/2006/relationships/slideLayout" Target="../slideLayouts/slideLayout648.xml"/><Relationship Id="rId33" Type="http://schemas.openxmlformats.org/officeDocument/2006/relationships/slideLayout" Target="../slideLayouts/slideLayout656.xml"/><Relationship Id="rId2" Type="http://schemas.openxmlformats.org/officeDocument/2006/relationships/slideLayout" Target="../slideLayouts/slideLayout625.xml"/><Relationship Id="rId16" Type="http://schemas.openxmlformats.org/officeDocument/2006/relationships/slideLayout" Target="../slideLayouts/slideLayout639.xml"/><Relationship Id="rId20" Type="http://schemas.openxmlformats.org/officeDocument/2006/relationships/slideLayout" Target="../slideLayouts/slideLayout643.xml"/><Relationship Id="rId29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24" Type="http://schemas.openxmlformats.org/officeDocument/2006/relationships/slideLayout" Target="../slideLayouts/slideLayout647.xml"/><Relationship Id="rId32" Type="http://schemas.openxmlformats.org/officeDocument/2006/relationships/slideLayout" Target="../slideLayouts/slideLayout655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628.xml"/><Relationship Id="rId15" Type="http://schemas.openxmlformats.org/officeDocument/2006/relationships/slideLayout" Target="../slideLayouts/slideLayout638.xml"/><Relationship Id="rId23" Type="http://schemas.openxmlformats.org/officeDocument/2006/relationships/slideLayout" Target="../slideLayouts/slideLayout646.xml"/><Relationship Id="rId28" Type="http://schemas.openxmlformats.org/officeDocument/2006/relationships/slideLayout" Target="../slideLayouts/slideLayout651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633.xml"/><Relationship Id="rId19" Type="http://schemas.openxmlformats.org/officeDocument/2006/relationships/slideLayout" Target="../slideLayouts/slideLayout642.xml"/><Relationship Id="rId31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Relationship Id="rId14" Type="http://schemas.openxmlformats.org/officeDocument/2006/relationships/slideLayout" Target="../slideLayouts/slideLayout637.xml"/><Relationship Id="rId22" Type="http://schemas.openxmlformats.org/officeDocument/2006/relationships/slideLayout" Target="../slideLayouts/slideLayout645.xml"/><Relationship Id="rId27" Type="http://schemas.openxmlformats.org/officeDocument/2006/relationships/slideLayout" Target="../slideLayouts/slideLayout650.xml"/><Relationship Id="rId30" Type="http://schemas.openxmlformats.org/officeDocument/2006/relationships/slideLayout" Target="../slideLayouts/slideLayout653.xml"/><Relationship Id="rId35" Type="http://schemas.openxmlformats.org/officeDocument/2006/relationships/theme" Target="../theme/theme21.xml"/><Relationship Id="rId8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26.xml"/></Relationships>
</file>

<file path=ppt/slideMasters/_rels/slideMaster2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0.xml"/><Relationship Id="rId18" Type="http://schemas.openxmlformats.org/officeDocument/2006/relationships/slideLayout" Target="../slideLayouts/slideLayout675.xml"/><Relationship Id="rId26" Type="http://schemas.openxmlformats.org/officeDocument/2006/relationships/slideLayout" Target="../slideLayouts/slideLayout683.xml"/><Relationship Id="rId3" Type="http://schemas.openxmlformats.org/officeDocument/2006/relationships/slideLayout" Target="../slideLayouts/slideLayout660.xml"/><Relationship Id="rId21" Type="http://schemas.openxmlformats.org/officeDocument/2006/relationships/slideLayout" Target="../slideLayouts/slideLayout678.xml"/><Relationship Id="rId34" Type="http://schemas.openxmlformats.org/officeDocument/2006/relationships/theme" Target="../theme/theme22.xml"/><Relationship Id="rId7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9.xml"/><Relationship Id="rId17" Type="http://schemas.openxmlformats.org/officeDocument/2006/relationships/slideLayout" Target="../slideLayouts/slideLayout674.xml"/><Relationship Id="rId25" Type="http://schemas.openxmlformats.org/officeDocument/2006/relationships/slideLayout" Target="../slideLayouts/slideLayout682.xml"/><Relationship Id="rId33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59.xml"/><Relationship Id="rId16" Type="http://schemas.openxmlformats.org/officeDocument/2006/relationships/slideLayout" Target="../slideLayouts/slideLayout673.xml"/><Relationship Id="rId20" Type="http://schemas.openxmlformats.org/officeDocument/2006/relationships/slideLayout" Target="../slideLayouts/slideLayout677.xml"/><Relationship Id="rId29" Type="http://schemas.openxmlformats.org/officeDocument/2006/relationships/slideLayout" Target="../slideLayouts/slideLayout686.xml"/><Relationship Id="rId1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63.xml"/><Relationship Id="rId11" Type="http://schemas.openxmlformats.org/officeDocument/2006/relationships/slideLayout" Target="../slideLayouts/slideLayout668.xml"/><Relationship Id="rId24" Type="http://schemas.openxmlformats.org/officeDocument/2006/relationships/slideLayout" Target="../slideLayouts/slideLayout681.xml"/><Relationship Id="rId32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62.xml"/><Relationship Id="rId15" Type="http://schemas.openxmlformats.org/officeDocument/2006/relationships/slideLayout" Target="../slideLayouts/slideLayout672.xml"/><Relationship Id="rId23" Type="http://schemas.openxmlformats.org/officeDocument/2006/relationships/slideLayout" Target="../slideLayouts/slideLayout680.xml"/><Relationship Id="rId28" Type="http://schemas.openxmlformats.org/officeDocument/2006/relationships/slideLayout" Target="../slideLayouts/slideLayout685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667.xml"/><Relationship Id="rId19" Type="http://schemas.openxmlformats.org/officeDocument/2006/relationships/slideLayout" Target="../slideLayouts/slideLayout676.xml"/><Relationship Id="rId31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6.xml"/><Relationship Id="rId14" Type="http://schemas.openxmlformats.org/officeDocument/2006/relationships/slideLayout" Target="../slideLayouts/slideLayout671.xml"/><Relationship Id="rId22" Type="http://schemas.openxmlformats.org/officeDocument/2006/relationships/slideLayout" Target="../slideLayouts/slideLayout679.xml"/><Relationship Id="rId27" Type="http://schemas.openxmlformats.org/officeDocument/2006/relationships/slideLayout" Target="../slideLayouts/slideLayout684.xml"/><Relationship Id="rId30" Type="http://schemas.openxmlformats.org/officeDocument/2006/relationships/slideLayout" Target="../slideLayouts/slideLayout687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66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8.xml"/><Relationship Id="rId13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693.xml"/><Relationship Id="rId7" Type="http://schemas.openxmlformats.org/officeDocument/2006/relationships/slideLayout" Target="../slideLayouts/slideLayout697.xml"/><Relationship Id="rId12" Type="http://schemas.openxmlformats.org/officeDocument/2006/relationships/slideLayout" Target="../slideLayouts/slideLayout702.xml"/><Relationship Id="rId2" Type="http://schemas.openxmlformats.org/officeDocument/2006/relationships/slideLayout" Target="../slideLayouts/slideLayout69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6.xml"/><Relationship Id="rId11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695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9.xml"/><Relationship Id="rId14" Type="http://schemas.openxmlformats.org/officeDocument/2006/relationships/slideLayout" Target="../slideLayouts/slideLayout704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7.xml"/><Relationship Id="rId18" Type="http://schemas.openxmlformats.org/officeDocument/2006/relationships/slideLayout" Target="../slideLayouts/slideLayout722.xml"/><Relationship Id="rId26" Type="http://schemas.openxmlformats.org/officeDocument/2006/relationships/slideLayout" Target="../slideLayouts/slideLayout730.xml"/><Relationship Id="rId21" Type="http://schemas.openxmlformats.org/officeDocument/2006/relationships/slideLayout" Target="../slideLayouts/slideLayout725.xml"/><Relationship Id="rId34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11.xml"/><Relationship Id="rId12" Type="http://schemas.openxmlformats.org/officeDocument/2006/relationships/slideLayout" Target="../slideLayouts/slideLayout716.xml"/><Relationship Id="rId17" Type="http://schemas.openxmlformats.org/officeDocument/2006/relationships/slideLayout" Target="../slideLayouts/slideLayout721.xml"/><Relationship Id="rId25" Type="http://schemas.openxmlformats.org/officeDocument/2006/relationships/slideLayout" Target="../slideLayouts/slideLayout729.xml"/><Relationship Id="rId33" Type="http://schemas.openxmlformats.org/officeDocument/2006/relationships/slideLayout" Target="../slideLayouts/slideLayout737.xml"/><Relationship Id="rId2" Type="http://schemas.openxmlformats.org/officeDocument/2006/relationships/slideLayout" Target="../slideLayouts/slideLayout706.xml"/><Relationship Id="rId16" Type="http://schemas.openxmlformats.org/officeDocument/2006/relationships/slideLayout" Target="../slideLayouts/slideLayout720.xml"/><Relationship Id="rId20" Type="http://schemas.openxmlformats.org/officeDocument/2006/relationships/slideLayout" Target="../slideLayouts/slideLayout724.xml"/><Relationship Id="rId29" Type="http://schemas.openxmlformats.org/officeDocument/2006/relationships/slideLayout" Target="../slideLayouts/slideLayout733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24" Type="http://schemas.openxmlformats.org/officeDocument/2006/relationships/slideLayout" Target="../slideLayouts/slideLayout728.xml"/><Relationship Id="rId32" Type="http://schemas.openxmlformats.org/officeDocument/2006/relationships/slideLayout" Target="../slideLayouts/slideLayout736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709.xml"/><Relationship Id="rId15" Type="http://schemas.openxmlformats.org/officeDocument/2006/relationships/slideLayout" Target="../slideLayouts/slideLayout719.xml"/><Relationship Id="rId23" Type="http://schemas.openxmlformats.org/officeDocument/2006/relationships/slideLayout" Target="../slideLayouts/slideLayout727.xml"/><Relationship Id="rId28" Type="http://schemas.openxmlformats.org/officeDocument/2006/relationships/slideLayout" Target="../slideLayouts/slideLayout732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714.xml"/><Relationship Id="rId19" Type="http://schemas.openxmlformats.org/officeDocument/2006/relationships/slideLayout" Target="../slideLayouts/slideLayout723.xml"/><Relationship Id="rId31" Type="http://schemas.openxmlformats.org/officeDocument/2006/relationships/slideLayout" Target="../slideLayouts/slideLayout735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Relationship Id="rId14" Type="http://schemas.openxmlformats.org/officeDocument/2006/relationships/slideLayout" Target="../slideLayouts/slideLayout718.xml"/><Relationship Id="rId22" Type="http://schemas.openxmlformats.org/officeDocument/2006/relationships/slideLayout" Target="../slideLayouts/slideLayout726.xml"/><Relationship Id="rId27" Type="http://schemas.openxmlformats.org/officeDocument/2006/relationships/slideLayout" Target="../slideLayouts/slideLayout731.xml"/><Relationship Id="rId30" Type="http://schemas.openxmlformats.org/officeDocument/2006/relationships/slideLayout" Target="../slideLayouts/slideLayout734.xml"/><Relationship Id="rId35" Type="http://schemas.openxmlformats.org/officeDocument/2006/relationships/theme" Target="../theme/theme24.xml"/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/Relationships>
</file>

<file path=ppt/slideMasters/_rels/slideMaster2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1.xml"/><Relationship Id="rId18" Type="http://schemas.openxmlformats.org/officeDocument/2006/relationships/slideLayout" Target="../slideLayouts/slideLayout756.xml"/><Relationship Id="rId26" Type="http://schemas.openxmlformats.org/officeDocument/2006/relationships/slideLayout" Target="../slideLayouts/slideLayout764.xml"/><Relationship Id="rId3" Type="http://schemas.openxmlformats.org/officeDocument/2006/relationships/slideLayout" Target="../slideLayouts/slideLayout741.xml"/><Relationship Id="rId21" Type="http://schemas.openxmlformats.org/officeDocument/2006/relationships/slideLayout" Target="../slideLayouts/slideLayout759.xml"/><Relationship Id="rId34" Type="http://schemas.openxmlformats.org/officeDocument/2006/relationships/theme" Target="../theme/theme25.xml"/><Relationship Id="rId7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50.xml"/><Relationship Id="rId17" Type="http://schemas.openxmlformats.org/officeDocument/2006/relationships/slideLayout" Target="../slideLayouts/slideLayout755.xml"/><Relationship Id="rId25" Type="http://schemas.openxmlformats.org/officeDocument/2006/relationships/slideLayout" Target="../slideLayouts/slideLayout763.xml"/><Relationship Id="rId33" Type="http://schemas.openxmlformats.org/officeDocument/2006/relationships/slideLayout" Target="../slideLayouts/slideLayout771.xml"/><Relationship Id="rId2" Type="http://schemas.openxmlformats.org/officeDocument/2006/relationships/slideLayout" Target="../slideLayouts/slideLayout740.xml"/><Relationship Id="rId16" Type="http://schemas.openxmlformats.org/officeDocument/2006/relationships/slideLayout" Target="../slideLayouts/slideLayout754.xml"/><Relationship Id="rId20" Type="http://schemas.openxmlformats.org/officeDocument/2006/relationships/slideLayout" Target="../slideLayouts/slideLayout758.xml"/><Relationship Id="rId29" Type="http://schemas.openxmlformats.org/officeDocument/2006/relationships/slideLayout" Target="../slideLayouts/slideLayout767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24" Type="http://schemas.openxmlformats.org/officeDocument/2006/relationships/slideLayout" Target="../slideLayouts/slideLayout762.xml"/><Relationship Id="rId32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43.xml"/><Relationship Id="rId15" Type="http://schemas.openxmlformats.org/officeDocument/2006/relationships/slideLayout" Target="../slideLayouts/slideLayout753.xml"/><Relationship Id="rId23" Type="http://schemas.openxmlformats.org/officeDocument/2006/relationships/slideLayout" Target="../slideLayouts/slideLayout761.xml"/><Relationship Id="rId28" Type="http://schemas.openxmlformats.org/officeDocument/2006/relationships/slideLayout" Target="../slideLayouts/slideLayout766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748.xml"/><Relationship Id="rId19" Type="http://schemas.openxmlformats.org/officeDocument/2006/relationships/slideLayout" Target="../slideLayouts/slideLayout757.xml"/><Relationship Id="rId31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Relationship Id="rId14" Type="http://schemas.openxmlformats.org/officeDocument/2006/relationships/slideLayout" Target="../slideLayouts/slideLayout752.xml"/><Relationship Id="rId22" Type="http://schemas.openxmlformats.org/officeDocument/2006/relationships/slideLayout" Target="../slideLayouts/slideLayout760.xml"/><Relationship Id="rId27" Type="http://schemas.openxmlformats.org/officeDocument/2006/relationships/slideLayout" Target="../slideLayouts/slideLayout765.xml"/><Relationship Id="rId30" Type="http://schemas.openxmlformats.org/officeDocument/2006/relationships/slideLayout" Target="../slideLayouts/slideLayout768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7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72.xml"/><Relationship Id="rId34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3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slideLayout" Target="../slideLayouts/slideLayout183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81.xml"/><Relationship Id="rId35" Type="http://schemas.openxmlformats.org/officeDocument/2006/relationships/theme" Target="../theme/theme7.xml"/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17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35" Type="http://schemas.openxmlformats.org/officeDocument/2006/relationships/theme" Target="../theme/theme8.xml"/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2.xml"/><Relationship Id="rId18" Type="http://schemas.openxmlformats.org/officeDocument/2006/relationships/slideLayout" Target="../slideLayouts/slideLayout237.xml"/><Relationship Id="rId26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40.xml"/><Relationship Id="rId34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5" Type="http://schemas.openxmlformats.org/officeDocument/2006/relationships/slideLayout" Target="../slideLayouts/slideLayout244.xml"/><Relationship Id="rId33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0" Type="http://schemas.openxmlformats.org/officeDocument/2006/relationships/slideLayout" Target="../slideLayouts/slideLayout239.xml"/><Relationship Id="rId29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24" Type="http://schemas.openxmlformats.org/officeDocument/2006/relationships/slideLayout" Target="../slideLayouts/slideLayout243.xml"/><Relationship Id="rId32" Type="http://schemas.openxmlformats.org/officeDocument/2006/relationships/slideLayout" Target="../slideLayouts/slideLayout25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23" Type="http://schemas.openxmlformats.org/officeDocument/2006/relationships/slideLayout" Target="../slideLayouts/slideLayout242.xml"/><Relationship Id="rId28" Type="http://schemas.openxmlformats.org/officeDocument/2006/relationships/slideLayout" Target="../slideLayouts/slideLayout247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238.xml"/><Relationship Id="rId31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Relationship Id="rId22" Type="http://schemas.openxmlformats.org/officeDocument/2006/relationships/slideLayout" Target="../slideLayouts/slideLayout241.xml"/><Relationship Id="rId27" Type="http://schemas.openxmlformats.org/officeDocument/2006/relationships/slideLayout" Target="../slideLayouts/slideLayout246.xml"/><Relationship Id="rId30" Type="http://schemas.openxmlformats.org/officeDocument/2006/relationships/slideLayout" Target="../slideLayouts/slideLayout249.xml"/><Relationship Id="rId35" Type="http://schemas.openxmlformats.org/officeDocument/2006/relationships/theme" Target="../theme/theme9.xml"/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CD0F-E619-45E7-A0D7-BFA5021FD24B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4642" r:id="rId13"/>
    <p:sldLayoutId id="2147484643" r:id="rId14"/>
    <p:sldLayoutId id="2147483652" r:id="rId15"/>
    <p:sldLayoutId id="2147483694" r:id="rId16"/>
    <p:sldLayoutId id="2147483695" r:id="rId17"/>
    <p:sldLayoutId id="2147483696" r:id="rId18"/>
    <p:sldLayoutId id="2147484404" r:id="rId19"/>
    <p:sldLayoutId id="2147485100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7" r:id="rId13"/>
    <p:sldLayoutId id="2147484798" r:id="rId14"/>
    <p:sldLayoutId id="2147484799" r:id="rId15"/>
    <p:sldLayoutId id="2147484800" r:id="rId16"/>
    <p:sldLayoutId id="2147484801" r:id="rId17"/>
    <p:sldLayoutId id="2147484802" r:id="rId18"/>
    <p:sldLayoutId id="2147484803" r:id="rId19"/>
    <p:sldLayoutId id="2147484804" r:id="rId20"/>
    <p:sldLayoutId id="2147484805" r:id="rId21"/>
    <p:sldLayoutId id="2147484806" r:id="rId22"/>
    <p:sldLayoutId id="2147484807" r:id="rId23"/>
    <p:sldLayoutId id="2147484808" r:id="rId24"/>
    <p:sldLayoutId id="2147484809" r:id="rId25"/>
    <p:sldLayoutId id="2147484810" r:id="rId26"/>
    <p:sldLayoutId id="2147484811" r:id="rId27"/>
    <p:sldLayoutId id="2147484812" r:id="rId28"/>
    <p:sldLayoutId id="2147484813" r:id="rId29"/>
    <p:sldLayoutId id="2147484814" r:id="rId30"/>
    <p:sldLayoutId id="2147484815" r:id="rId31"/>
    <p:sldLayoutId id="2147484816" r:id="rId32"/>
    <p:sldLayoutId id="2147484817" r:id="rId33"/>
    <p:sldLayoutId id="214748481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  <p:sldLayoutId id="2147484346" r:id="rId18"/>
    <p:sldLayoutId id="2147484347" r:id="rId19"/>
    <p:sldLayoutId id="2147484348" r:id="rId20"/>
    <p:sldLayoutId id="2147484349" r:id="rId21"/>
    <p:sldLayoutId id="2147484350" r:id="rId22"/>
    <p:sldLayoutId id="2147484351" r:id="rId23"/>
    <p:sldLayoutId id="2147484352" r:id="rId24"/>
    <p:sldLayoutId id="2147484353" r:id="rId25"/>
    <p:sldLayoutId id="2147484354" r:id="rId26"/>
    <p:sldLayoutId id="2147484355" r:id="rId27"/>
    <p:sldLayoutId id="2147484356" r:id="rId28"/>
    <p:sldLayoutId id="2147484357" r:id="rId29"/>
    <p:sldLayoutId id="2147484358" r:id="rId30"/>
    <p:sldLayoutId id="2147484359" r:id="rId31"/>
    <p:sldLayoutId id="2147484360" r:id="rId32"/>
    <p:sldLayoutId id="2147484361" r:id="rId33"/>
    <p:sldLayoutId id="2147484362" r:id="rId34"/>
    <p:sldLayoutId id="2147484363" r:id="rId35"/>
    <p:sldLayoutId id="2147484364" r:id="rId36"/>
    <p:sldLayoutId id="2147484365" r:id="rId37"/>
    <p:sldLayoutId id="2147484366" r:id="rId38"/>
    <p:sldLayoutId id="2147484367" r:id="rId39"/>
    <p:sldLayoutId id="2147484368" r:id="rId40"/>
    <p:sldLayoutId id="2147484369" r:id="rId41"/>
    <p:sldLayoutId id="2147484370" r:id="rId42"/>
    <p:sldLayoutId id="2147484371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391" r:id="rId18"/>
    <p:sldLayoutId id="2147484392" r:id="rId19"/>
    <p:sldLayoutId id="2147484393" r:id="rId20"/>
    <p:sldLayoutId id="2147484394" r:id="rId21"/>
    <p:sldLayoutId id="2147484395" r:id="rId22"/>
    <p:sldLayoutId id="2147484396" r:id="rId23"/>
    <p:sldLayoutId id="2147484397" r:id="rId24"/>
    <p:sldLayoutId id="2147484398" r:id="rId25"/>
    <p:sldLayoutId id="2147484399" r:id="rId26"/>
    <p:sldLayoutId id="2147484400" r:id="rId27"/>
    <p:sldLayoutId id="2147484401" r:id="rId28"/>
    <p:sldLayoutId id="2147484402" r:id="rId29"/>
    <p:sldLayoutId id="2147484403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  <p:sldLayoutId id="2147484974" r:id="rId15"/>
    <p:sldLayoutId id="2147484975" r:id="rId16"/>
    <p:sldLayoutId id="2147484976" r:id="rId17"/>
    <p:sldLayoutId id="2147484977" r:id="rId18"/>
    <p:sldLayoutId id="2147484978" r:id="rId19"/>
    <p:sldLayoutId id="2147484979" r:id="rId20"/>
    <p:sldLayoutId id="2147484980" r:id="rId21"/>
    <p:sldLayoutId id="2147484981" r:id="rId22"/>
    <p:sldLayoutId id="2147484982" r:id="rId23"/>
    <p:sldLayoutId id="2147484983" r:id="rId24"/>
    <p:sldLayoutId id="2147484984" r:id="rId25"/>
    <p:sldLayoutId id="2147484985" r:id="rId26"/>
    <p:sldLayoutId id="2147484986" r:id="rId27"/>
    <p:sldLayoutId id="2147484987" r:id="rId28"/>
    <p:sldLayoutId id="2147484988" r:id="rId29"/>
    <p:sldLayoutId id="2147484989" r:id="rId30"/>
    <p:sldLayoutId id="2147484990" r:id="rId31"/>
    <p:sldLayoutId id="2147484991" r:id="rId32"/>
    <p:sldLayoutId id="2147484992" r:id="rId33"/>
    <p:sldLayoutId id="214748499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  <p:sldLayoutId id="2147484902" r:id="rId13"/>
    <p:sldLayoutId id="2147484903" r:id="rId14"/>
    <p:sldLayoutId id="2147484904" r:id="rId15"/>
    <p:sldLayoutId id="2147484905" r:id="rId16"/>
    <p:sldLayoutId id="2147484906" r:id="rId17"/>
    <p:sldLayoutId id="2147484907" r:id="rId18"/>
    <p:sldLayoutId id="2147484908" r:id="rId19"/>
    <p:sldLayoutId id="2147484909" r:id="rId20"/>
    <p:sldLayoutId id="2147484910" r:id="rId21"/>
    <p:sldLayoutId id="2147484911" r:id="rId22"/>
    <p:sldLayoutId id="2147484912" r:id="rId23"/>
    <p:sldLayoutId id="2147484913" r:id="rId24"/>
    <p:sldLayoutId id="2147484914" r:id="rId25"/>
    <p:sldLayoutId id="2147484915" r:id="rId26"/>
    <p:sldLayoutId id="2147484916" r:id="rId27"/>
    <p:sldLayoutId id="2147484917" r:id="rId28"/>
    <p:sldLayoutId id="2147484918" r:id="rId29"/>
    <p:sldLayoutId id="2147484919" r:id="rId30"/>
    <p:sldLayoutId id="2147484920" r:id="rId31"/>
    <p:sldLayoutId id="2147484921" r:id="rId32"/>
    <p:sldLayoutId id="2147484922" r:id="rId33"/>
    <p:sldLayoutId id="214748492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  <p:sldLayoutId id="2147484872" r:id="rId18"/>
    <p:sldLayoutId id="2147484873" r:id="rId19"/>
    <p:sldLayoutId id="2147484874" r:id="rId20"/>
    <p:sldLayoutId id="2147484875" r:id="rId21"/>
    <p:sldLayoutId id="2147484876" r:id="rId22"/>
    <p:sldLayoutId id="2147484877" r:id="rId23"/>
    <p:sldLayoutId id="2147484878" r:id="rId24"/>
    <p:sldLayoutId id="2147484879" r:id="rId25"/>
    <p:sldLayoutId id="2147484880" r:id="rId26"/>
    <p:sldLayoutId id="2147484881" r:id="rId27"/>
    <p:sldLayoutId id="2147484882" r:id="rId28"/>
    <p:sldLayoutId id="2147484883" r:id="rId29"/>
    <p:sldLayoutId id="2147484884" r:id="rId30"/>
    <p:sldLayoutId id="2147484885" r:id="rId31"/>
    <p:sldLayoutId id="2147484886" r:id="rId32"/>
    <p:sldLayoutId id="2147484887" r:id="rId33"/>
    <p:sldLayoutId id="214748488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  <p:sldLayoutId id="2147484423" r:id="rId18"/>
    <p:sldLayoutId id="2147484424" r:id="rId19"/>
    <p:sldLayoutId id="2147484425" r:id="rId20"/>
    <p:sldLayoutId id="2147484426" r:id="rId21"/>
    <p:sldLayoutId id="2147484427" r:id="rId22"/>
    <p:sldLayoutId id="2147484428" r:id="rId23"/>
    <p:sldLayoutId id="2147484429" r:id="rId24"/>
    <p:sldLayoutId id="2147484430" r:id="rId25"/>
    <p:sldLayoutId id="2147484431" r:id="rId26"/>
    <p:sldLayoutId id="2147484432" r:id="rId27"/>
    <p:sldLayoutId id="2147484433" r:id="rId28"/>
    <p:sldLayoutId id="2147484434" r:id="rId29"/>
    <p:sldLayoutId id="2147484435" r:id="rId30"/>
    <p:sldLayoutId id="2147484436" r:id="rId31"/>
    <p:sldLayoutId id="2147484438" r:id="rId32"/>
    <p:sldLayoutId id="2147484439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17" y="143371"/>
            <a:ext cx="714375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4" r:id="rId13"/>
    <p:sldLayoutId id="2147484455" r:id="rId14"/>
    <p:sldLayoutId id="2147484456" r:id="rId15"/>
    <p:sldLayoutId id="2147484457" r:id="rId16"/>
    <p:sldLayoutId id="2147484458" r:id="rId17"/>
    <p:sldLayoutId id="2147484459" r:id="rId18"/>
    <p:sldLayoutId id="2147484460" r:id="rId19"/>
    <p:sldLayoutId id="2147484461" r:id="rId20"/>
    <p:sldLayoutId id="2147484462" r:id="rId21"/>
    <p:sldLayoutId id="2147484463" r:id="rId22"/>
    <p:sldLayoutId id="2147484464" r:id="rId23"/>
    <p:sldLayoutId id="2147484465" r:id="rId24"/>
    <p:sldLayoutId id="2147484466" r:id="rId25"/>
    <p:sldLayoutId id="2147484467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  <p:sldLayoutId id="2147484484" r:id="rId16"/>
    <p:sldLayoutId id="2147484485" r:id="rId17"/>
    <p:sldLayoutId id="2147484486" r:id="rId18"/>
    <p:sldLayoutId id="2147484487" r:id="rId19"/>
    <p:sldLayoutId id="2147484488" r:id="rId20"/>
    <p:sldLayoutId id="2147484489" r:id="rId21"/>
    <p:sldLayoutId id="2147484490" r:id="rId22"/>
    <p:sldLayoutId id="2147484491" r:id="rId23"/>
    <p:sldLayoutId id="2147484492" r:id="rId24"/>
    <p:sldLayoutId id="2147484493" r:id="rId25"/>
    <p:sldLayoutId id="2147484494" r:id="rId26"/>
    <p:sldLayoutId id="2147484495" r:id="rId27"/>
    <p:sldLayoutId id="2147484496" r:id="rId28"/>
    <p:sldLayoutId id="2147484497" r:id="rId29"/>
    <p:sldLayoutId id="2147484498" r:id="rId30"/>
    <p:sldLayoutId id="2147484499" r:id="rId31"/>
    <p:sldLayoutId id="2147484500" r:id="rId32"/>
    <p:sldLayoutId id="2147484501" r:id="rId33"/>
    <p:sldLayoutId id="2147484502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  <p:sldLayoutId id="2147484533" r:id="rId30"/>
    <p:sldLayoutId id="2147484534" r:id="rId31"/>
    <p:sldLayoutId id="2147484535" r:id="rId32"/>
    <p:sldLayoutId id="2147484536" r:id="rId33"/>
    <p:sldLayoutId id="2147484537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  <p:sldLayoutId id="2147484936" r:id="rId12"/>
    <p:sldLayoutId id="2147484937" r:id="rId13"/>
    <p:sldLayoutId id="2147484938" r:id="rId14"/>
    <p:sldLayoutId id="2147484939" r:id="rId15"/>
    <p:sldLayoutId id="2147484940" r:id="rId16"/>
    <p:sldLayoutId id="2147484941" r:id="rId17"/>
    <p:sldLayoutId id="2147484942" r:id="rId18"/>
    <p:sldLayoutId id="2147484943" r:id="rId19"/>
    <p:sldLayoutId id="2147484944" r:id="rId20"/>
    <p:sldLayoutId id="2147484945" r:id="rId21"/>
    <p:sldLayoutId id="2147484946" r:id="rId22"/>
    <p:sldLayoutId id="2147484947" r:id="rId23"/>
    <p:sldLayoutId id="2147484948" r:id="rId24"/>
    <p:sldLayoutId id="2147484949" r:id="rId25"/>
    <p:sldLayoutId id="2147484950" r:id="rId26"/>
    <p:sldLayoutId id="2147484951" r:id="rId27"/>
    <p:sldLayoutId id="2147484952" r:id="rId28"/>
    <p:sldLayoutId id="2147484953" r:id="rId29"/>
    <p:sldLayoutId id="2147484954" r:id="rId30"/>
    <p:sldLayoutId id="2147484955" r:id="rId31"/>
    <p:sldLayoutId id="2147484956" r:id="rId32"/>
    <p:sldLayoutId id="2147484957" r:id="rId33"/>
    <p:sldLayoutId id="214748495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693" r:id="rId14"/>
    <p:sldLayoutId id="2147484694" r:id="rId15"/>
    <p:sldLayoutId id="2147484695" r:id="rId16"/>
    <p:sldLayoutId id="2147484696" r:id="rId17"/>
    <p:sldLayoutId id="2147484697" r:id="rId18"/>
    <p:sldLayoutId id="2147484698" r:id="rId19"/>
    <p:sldLayoutId id="2147484699" r:id="rId20"/>
    <p:sldLayoutId id="2147484700" r:id="rId21"/>
    <p:sldLayoutId id="2147484701" r:id="rId22"/>
    <p:sldLayoutId id="2147484702" r:id="rId23"/>
    <p:sldLayoutId id="2147484703" r:id="rId24"/>
    <p:sldLayoutId id="2147484704" r:id="rId25"/>
    <p:sldLayoutId id="2147484705" r:id="rId26"/>
    <p:sldLayoutId id="2147484706" r:id="rId27"/>
    <p:sldLayoutId id="2147484707" r:id="rId28"/>
    <p:sldLayoutId id="2147484708" r:id="rId29"/>
    <p:sldLayoutId id="2147484709" r:id="rId30"/>
    <p:sldLayoutId id="2147484710" r:id="rId31"/>
    <p:sldLayoutId id="2147484711" r:id="rId32"/>
    <p:sldLayoutId id="2147484712" r:id="rId33"/>
    <p:sldLayoutId id="214748471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  <p:sldLayoutId id="2147484657" r:id="rId13"/>
    <p:sldLayoutId id="2147484658" r:id="rId14"/>
    <p:sldLayoutId id="2147484659" r:id="rId15"/>
    <p:sldLayoutId id="2147484660" r:id="rId16"/>
    <p:sldLayoutId id="2147484661" r:id="rId17"/>
    <p:sldLayoutId id="2147484662" r:id="rId18"/>
    <p:sldLayoutId id="2147484663" r:id="rId19"/>
    <p:sldLayoutId id="2147484664" r:id="rId20"/>
    <p:sldLayoutId id="2147484665" r:id="rId21"/>
    <p:sldLayoutId id="2147484666" r:id="rId22"/>
    <p:sldLayoutId id="2147484667" r:id="rId23"/>
    <p:sldLayoutId id="2147484668" r:id="rId24"/>
    <p:sldLayoutId id="2147484669" r:id="rId25"/>
    <p:sldLayoutId id="2147484670" r:id="rId26"/>
    <p:sldLayoutId id="2147484671" r:id="rId27"/>
    <p:sldLayoutId id="2147484672" r:id="rId28"/>
    <p:sldLayoutId id="2147484673" r:id="rId29"/>
    <p:sldLayoutId id="2147484674" r:id="rId30"/>
    <p:sldLayoutId id="2147484675" r:id="rId31"/>
    <p:sldLayoutId id="2147484676" r:id="rId32"/>
    <p:sldLayoutId id="2147484677" r:id="rId33"/>
    <p:sldLayoutId id="214748467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2" r:id="rId13"/>
    <p:sldLayoutId id="2147484553" r:id="rId14"/>
    <p:sldLayoutId id="2147484554" r:id="rId15"/>
    <p:sldLayoutId id="2147484555" r:id="rId16"/>
    <p:sldLayoutId id="2147484556" r:id="rId17"/>
    <p:sldLayoutId id="2147484557" r:id="rId18"/>
    <p:sldLayoutId id="2147484558" r:id="rId19"/>
    <p:sldLayoutId id="2147484559" r:id="rId20"/>
    <p:sldLayoutId id="2147484560" r:id="rId21"/>
    <p:sldLayoutId id="2147484561" r:id="rId22"/>
    <p:sldLayoutId id="2147484562" r:id="rId23"/>
    <p:sldLayoutId id="2147484563" r:id="rId24"/>
    <p:sldLayoutId id="2147484564" r:id="rId25"/>
    <p:sldLayoutId id="2147484565" r:id="rId26"/>
    <p:sldLayoutId id="2147484566" r:id="rId27"/>
    <p:sldLayoutId id="2147484567" r:id="rId28"/>
    <p:sldLayoutId id="2147484568" r:id="rId29"/>
    <p:sldLayoutId id="2147484569" r:id="rId30"/>
    <p:sldLayoutId id="2147484570" r:id="rId31"/>
    <p:sldLayoutId id="2147484571" r:id="rId32"/>
    <p:sldLayoutId id="2147484572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50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  <p:sldLayoutId id="2147484761" r:id="rId12"/>
    <p:sldLayoutId id="2147484762" r:id="rId13"/>
    <p:sldLayoutId id="2147484763" r:id="rId14"/>
    <p:sldLayoutId id="2147484764" r:id="rId15"/>
    <p:sldLayoutId id="2147484765" r:id="rId16"/>
    <p:sldLayoutId id="2147484766" r:id="rId17"/>
    <p:sldLayoutId id="2147484767" r:id="rId18"/>
    <p:sldLayoutId id="2147484768" r:id="rId19"/>
    <p:sldLayoutId id="2147484769" r:id="rId20"/>
    <p:sldLayoutId id="2147484770" r:id="rId21"/>
    <p:sldLayoutId id="2147484771" r:id="rId22"/>
    <p:sldLayoutId id="2147484772" r:id="rId23"/>
    <p:sldLayoutId id="2147484773" r:id="rId24"/>
    <p:sldLayoutId id="2147484774" r:id="rId25"/>
    <p:sldLayoutId id="2147484775" r:id="rId26"/>
    <p:sldLayoutId id="2147484776" r:id="rId27"/>
    <p:sldLayoutId id="2147484777" r:id="rId28"/>
    <p:sldLayoutId id="2147484778" r:id="rId29"/>
    <p:sldLayoutId id="2147484779" r:id="rId30"/>
    <p:sldLayoutId id="2147484780" r:id="rId31"/>
    <p:sldLayoutId id="2147484781" r:id="rId32"/>
    <p:sldLayoutId id="2147484782" r:id="rId33"/>
    <p:sldLayoutId id="214748478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42879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3" r:id="rId14"/>
    <p:sldLayoutId id="2147484604" r:id="rId15"/>
    <p:sldLayoutId id="2147484605" r:id="rId16"/>
    <p:sldLayoutId id="2147484606" r:id="rId17"/>
    <p:sldLayoutId id="2147484607" r:id="rId18"/>
    <p:sldLayoutId id="2147484608" r:id="rId19"/>
    <p:sldLayoutId id="2147484609" r:id="rId20"/>
    <p:sldLayoutId id="2147484610" r:id="rId21"/>
    <p:sldLayoutId id="2147484611" r:id="rId22"/>
    <p:sldLayoutId id="2147484612" r:id="rId23"/>
    <p:sldLayoutId id="2147484613" r:id="rId24"/>
    <p:sldLayoutId id="2147484614" r:id="rId25"/>
    <p:sldLayoutId id="2147484615" r:id="rId26"/>
    <p:sldLayoutId id="2147484616" r:id="rId27"/>
    <p:sldLayoutId id="2147484617" r:id="rId28"/>
    <p:sldLayoutId id="2147484618" r:id="rId29"/>
    <p:sldLayoutId id="2147484619" r:id="rId30"/>
    <p:sldLayoutId id="2147484620" r:id="rId31"/>
    <p:sldLayoutId id="2147484621" r:id="rId32"/>
    <p:sldLayoutId id="2147484622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8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  <p:sldLayoutId id="2147484727" r:id="rId13"/>
    <p:sldLayoutId id="2147484728" r:id="rId14"/>
    <p:sldLayoutId id="2147484729" r:id="rId15"/>
    <p:sldLayoutId id="2147484730" r:id="rId16"/>
    <p:sldLayoutId id="2147484731" r:id="rId17"/>
    <p:sldLayoutId id="2147484732" r:id="rId18"/>
    <p:sldLayoutId id="2147484733" r:id="rId19"/>
    <p:sldLayoutId id="2147484734" r:id="rId20"/>
    <p:sldLayoutId id="2147484735" r:id="rId21"/>
    <p:sldLayoutId id="2147484736" r:id="rId22"/>
    <p:sldLayoutId id="2147484737" r:id="rId23"/>
    <p:sldLayoutId id="2147484738" r:id="rId24"/>
    <p:sldLayoutId id="2147484739" r:id="rId25"/>
    <p:sldLayoutId id="2147484740" r:id="rId26"/>
    <p:sldLayoutId id="2147484741" r:id="rId27"/>
    <p:sldLayoutId id="2147484742" r:id="rId28"/>
    <p:sldLayoutId id="2147484743" r:id="rId29"/>
    <p:sldLayoutId id="2147484744" r:id="rId30"/>
    <p:sldLayoutId id="2147484745" r:id="rId31"/>
    <p:sldLayoutId id="2147484746" r:id="rId32"/>
    <p:sldLayoutId id="2147484747" r:id="rId33"/>
    <p:sldLayoutId id="214748474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8D59-5747-43BC-A41B-7B695E6B1077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A528-B9D1-4931-9FFB-AE7C0ECC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6444-2D96-49BF-8195-C97AA4BC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02014"/>
            <a:ext cx="952500" cy="7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  <p:sldLayoutId id="2147485076" r:id="rId12"/>
    <p:sldLayoutId id="2147485077" r:id="rId13"/>
    <p:sldLayoutId id="2147485078" r:id="rId14"/>
    <p:sldLayoutId id="2147485079" r:id="rId15"/>
    <p:sldLayoutId id="2147485080" r:id="rId16"/>
    <p:sldLayoutId id="2147485081" r:id="rId17"/>
    <p:sldLayoutId id="2147485082" r:id="rId18"/>
    <p:sldLayoutId id="2147485083" r:id="rId19"/>
    <p:sldLayoutId id="2147485084" r:id="rId20"/>
    <p:sldLayoutId id="2147485085" r:id="rId21"/>
    <p:sldLayoutId id="2147485086" r:id="rId22"/>
    <p:sldLayoutId id="2147485087" r:id="rId23"/>
    <p:sldLayoutId id="2147485088" r:id="rId24"/>
    <p:sldLayoutId id="2147485089" r:id="rId25"/>
    <p:sldLayoutId id="2147485090" r:id="rId26"/>
    <p:sldLayoutId id="2147485091" r:id="rId27"/>
    <p:sldLayoutId id="2147485092" r:id="rId28"/>
    <p:sldLayoutId id="2147485093" r:id="rId29"/>
    <p:sldLayoutId id="2147485094" r:id="rId30"/>
    <p:sldLayoutId id="2147485095" r:id="rId31"/>
    <p:sldLayoutId id="2147485096" r:id="rId32"/>
    <p:sldLayoutId id="2147485097" r:id="rId33"/>
    <p:sldLayoutId id="214748509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8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  <p:sldLayoutId id="2147485041" r:id="rId12"/>
    <p:sldLayoutId id="2147485042" r:id="rId13"/>
    <p:sldLayoutId id="2147485043" r:id="rId14"/>
    <p:sldLayoutId id="2147485044" r:id="rId15"/>
    <p:sldLayoutId id="2147485045" r:id="rId16"/>
    <p:sldLayoutId id="2147485046" r:id="rId17"/>
    <p:sldLayoutId id="2147485047" r:id="rId18"/>
    <p:sldLayoutId id="2147485048" r:id="rId19"/>
    <p:sldLayoutId id="2147485049" r:id="rId20"/>
    <p:sldLayoutId id="2147485050" r:id="rId21"/>
    <p:sldLayoutId id="2147485051" r:id="rId22"/>
    <p:sldLayoutId id="2147485052" r:id="rId23"/>
    <p:sldLayoutId id="2147485053" r:id="rId24"/>
    <p:sldLayoutId id="2147485054" r:id="rId25"/>
    <p:sldLayoutId id="2147485055" r:id="rId26"/>
    <p:sldLayoutId id="2147485056" r:id="rId27"/>
    <p:sldLayoutId id="2147485057" r:id="rId28"/>
    <p:sldLayoutId id="2147485058" r:id="rId29"/>
    <p:sldLayoutId id="2147485059" r:id="rId30"/>
    <p:sldLayoutId id="2147485060" r:id="rId31"/>
    <p:sldLayoutId id="2147485061" r:id="rId32"/>
    <p:sldLayoutId id="2147485062" r:id="rId33"/>
    <p:sldLayoutId id="214748506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  <p:sldLayoutId id="2147485015" r:id="rId21"/>
    <p:sldLayoutId id="2147485016" r:id="rId22"/>
    <p:sldLayoutId id="2147485017" r:id="rId23"/>
    <p:sldLayoutId id="2147485018" r:id="rId24"/>
    <p:sldLayoutId id="2147485019" r:id="rId25"/>
    <p:sldLayoutId id="2147485020" r:id="rId26"/>
    <p:sldLayoutId id="2147485021" r:id="rId27"/>
    <p:sldLayoutId id="2147485022" r:id="rId28"/>
    <p:sldLayoutId id="2147485023" r:id="rId29"/>
    <p:sldLayoutId id="2147485024" r:id="rId30"/>
    <p:sldLayoutId id="2147485025" r:id="rId31"/>
    <p:sldLayoutId id="2147485026" r:id="rId32"/>
    <p:sldLayoutId id="2147485027" r:id="rId33"/>
    <p:sldLayoutId id="2147485028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736444-2D96-49BF-8195-C97AA4BCE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142877"/>
            <a:ext cx="952500" cy="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  <p:sldLayoutId id="2147484835" r:id="rId16"/>
    <p:sldLayoutId id="2147484836" r:id="rId17"/>
    <p:sldLayoutId id="2147484837" r:id="rId18"/>
    <p:sldLayoutId id="2147484838" r:id="rId19"/>
    <p:sldLayoutId id="2147484839" r:id="rId20"/>
    <p:sldLayoutId id="2147484840" r:id="rId21"/>
    <p:sldLayoutId id="2147484841" r:id="rId22"/>
    <p:sldLayoutId id="2147484842" r:id="rId23"/>
    <p:sldLayoutId id="2147484843" r:id="rId24"/>
    <p:sldLayoutId id="2147484844" r:id="rId25"/>
    <p:sldLayoutId id="2147484845" r:id="rId26"/>
    <p:sldLayoutId id="2147484846" r:id="rId27"/>
    <p:sldLayoutId id="2147484847" r:id="rId28"/>
    <p:sldLayoutId id="2147484848" r:id="rId29"/>
    <p:sldLayoutId id="2147484849" r:id="rId30"/>
    <p:sldLayoutId id="2147484850" r:id="rId31"/>
    <p:sldLayoutId id="2147484851" r:id="rId32"/>
    <p:sldLayoutId id="2147484852" r:id="rId33"/>
    <p:sldLayoutId id="2147484853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Identification.docx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Handling.docx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Transportation.docx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Processing.docx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Disposal%20of%20waste.docx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Process%20Recycle%20Record.docx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2.docx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Quality%20Improvement%20process.docx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OU%20Lab.docx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Pre-analytical%20error.docx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3.docx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Biosafty%20SOPs.docx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TORs%20Biosafty%20Officer.docx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Biosafety%20Monitoring%20Checklist.docx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4.docx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2.docx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5.docx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6.docx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Incident%20Report.docx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Spill%20Kit.docx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7.docx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%20O%20to%20DLA%20on%20Criteria%20for%20LABs%20Registration%20%20LIcensing%20.pdf" TargetMode="External"/><Relationship Id="rId2" Type="http://schemas.openxmlformats.org/officeDocument/2006/relationships/hyperlink" Target="Criteria%20for%20Registration%20of%20Labs-%20.pdf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8.docx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hyperlink" Target="SOPs%20Waste%20Management.docx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9.docx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3.docx" TargetMode="Externa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0.docx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1.docx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hyperlink" Target="Performance%20mointoring%20reports.docx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ission%20statment%20template.docx" TargetMode="Externa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2.docx" TargetMode="Externa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hyperlink" Target="SOPs%20Emergencies.docx" TargetMode="Externa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3.docx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hyperlink" Target="Sentinel%20event%20record.docx" TargetMode="Externa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4.docx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SOPs.docx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5.docx" TargetMode="Externa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6.docx" TargetMode="Externa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37.docx" TargetMode="Externa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hyperlink" Target="Annex-J%20(Complaint%20Management).docx" TargetMode="Externa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HC_Punjab" TargetMode="External"/><Relationship Id="rId2" Type="http://schemas.openxmlformats.org/officeDocument/2006/relationships/hyperlink" Target="https://www.facebook.com/PunjabHealthcareCommis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pjXbtQgk5P1JpuyNhhdNq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Organogram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4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Annex-%20A%20(Health%20Related%20Laws)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5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6.doc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re%20Emergency%20Plan.doc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Emergency%20Exit%20Plan.doc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ock%20Drill%20format.doc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7.doc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Job%20Descriptions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8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Annex-%20G%20(Orientation%20Checklist).doc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Patients_Charters_Revised-Nov-16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9.doc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0.doc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1.docx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2.docx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01.docx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3.docx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Purchase%20Process.docx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4.docx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Storage%20SOPs.doc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5.docx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Equipment%20maintinence%20log.docx" TargetMode="External"/><Relationship Id="rId2" Type="http://schemas.openxmlformats.org/officeDocument/2006/relationships/hyperlink" Target="Log%20Book.docx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istory%20Sheet.docx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6.docx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7.docx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8.docx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19.docx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0.docx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Quality%20system%20sample%20format.docx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Standard.%2021.docx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SOPs%20for%20Collection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C:\Users\Noori\Desktop\bismillah-thuluth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5" y="3276605"/>
            <a:ext cx="6373091" cy="15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2"/>
          <p:cNvSpPr txBox="1">
            <a:spLocks noChangeArrowheads="1"/>
          </p:cNvSpPr>
          <p:nvPr/>
        </p:nvSpPr>
        <p:spPr bwMode="auto">
          <a:xfrm>
            <a:off x="2057400" y="4966527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487E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In the name of Allah, </a:t>
            </a:r>
          </a:p>
          <a:p>
            <a:pPr algn="ctr"/>
            <a:r>
              <a:rPr lang="en-US" altLang="en-US" sz="2800" b="1" dirty="0">
                <a:solidFill>
                  <a:srgbClr val="00487E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the most gracious, the most merciful.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837945"/>
            <a:ext cx="2133600" cy="20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centers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reflected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 the registration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certificate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/ license issued by the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PHC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800" cy="47244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en-US" sz="12800" b="1" dirty="0"/>
              <a:t>Compliance Requirements:</a:t>
            </a:r>
            <a:endParaRPr lang="en-US" sz="1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2400" dirty="0"/>
              <a:t>Evidence of reflecting the list of collection centers of the laboratory, if any, in the application for registration/license with the </a:t>
            </a:r>
            <a:r>
              <a:rPr lang="en-US" sz="12400" dirty="0" smtClean="0"/>
              <a:t>PHC</a:t>
            </a:r>
            <a:endParaRPr lang="en-US" sz="1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2400" dirty="0"/>
              <a:t>Registration Certificate of </a:t>
            </a:r>
            <a:r>
              <a:rPr lang="en-US" sz="12400" dirty="0" smtClean="0"/>
              <a:t>Lab </a:t>
            </a:r>
            <a:r>
              <a:rPr lang="en-US" sz="12400" dirty="0"/>
              <a:t>under PHC Act accordingly having License/Provisional License # linked with serial # of the </a:t>
            </a:r>
            <a:r>
              <a:rPr lang="en-US" sz="12400" dirty="0" smtClean="0"/>
              <a:t>collection centers (Clinical Lab </a:t>
            </a:r>
            <a:r>
              <a:rPr lang="en-US" sz="12400" dirty="0" err="1"/>
              <a:t>Reg</a:t>
            </a:r>
            <a:r>
              <a:rPr lang="en-US" sz="12400" dirty="0"/>
              <a:t> #/Collection Center serial # in the list) e.g. </a:t>
            </a:r>
            <a:r>
              <a:rPr lang="en-US" sz="12400" dirty="0" smtClean="0"/>
              <a:t>(CL</a:t>
            </a:r>
            <a:r>
              <a:rPr lang="en-US" sz="12400" dirty="0"/>
              <a:t>#/CC</a:t>
            </a:r>
            <a:r>
              <a:rPr lang="en-US" sz="12400" dirty="0" smtClean="0"/>
              <a:t>#)</a:t>
            </a:r>
            <a:endParaRPr lang="en-US" sz="1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2400" dirty="0"/>
              <a:t>Evidence of having applied for licensure in case it is not </a:t>
            </a:r>
            <a:r>
              <a:rPr lang="en-US" sz="12400" dirty="0" smtClean="0"/>
              <a:t>licensed </a:t>
            </a:r>
            <a:endParaRPr lang="en-US" sz="124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995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69.     Policies and procedures guide the </a:t>
            </a:r>
            <a:r>
              <a:rPr lang="en-US" sz="3200" b="1" dirty="0" smtClean="0">
                <a:solidFill>
                  <a:schemeClr val="bg1"/>
                </a:solidFill>
              </a:rPr>
              <a:t>Identification </a:t>
            </a:r>
            <a:r>
              <a:rPr lang="en-US" sz="3200" b="1" dirty="0">
                <a:solidFill>
                  <a:schemeClr val="bg1"/>
                </a:solidFill>
              </a:rPr>
              <a:t>and proper labelling of </a:t>
            </a:r>
            <a:r>
              <a:rPr lang="en-US" sz="3200" b="1" dirty="0" smtClean="0">
                <a:solidFill>
                  <a:schemeClr val="bg1"/>
                </a:solidFill>
              </a:rPr>
              <a:t>specimens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</a:t>
            </a:r>
            <a:r>
              <a:rPr lang="en-US" sz="3200" dirty="0" smtClean="0"/>
              <a:t>identification </a:t>
            </a:r>
            <a:r>
              <a:rPr lang="en-US" sz="3200" dirty="0"/>
              <a:t>and labelling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</a:t>
            </a:r>
            <a:r>
              <a:rPr lang="en-US" sz="3200" dirty="0" smtClean="0"/>
              <a:t>for </a:t>
            </a:r>
            <a:r>
              <a:rPr lang="en-US" sz="3200" dirty="0"/>
              <a:t>identification and labelling of specimens being </a:t>
            </a:r>
            <a:r>
              <a:rPr lang="en-US" sz="3200" dirty="0" smtClean="0"/>
              <a:t>implemented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SOPs for Identification.docx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70.     Policies and procedures guide the safe handling of </a:t>
            </a:r>
            <a:r>
              <a:rPr lang="en-US" sz="3200" b="1" dirty="0" smtClean="0">
                <a:solidFill>
                  <a:schemeClr val="bg1"/>
                </a:solidFill>
              </a:rPr>
              <a:t>specimens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800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handling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handling of specimens being </a:t>
            </a:r>
            <a:r>
              <a:rPr lang="en-US" sz="3200" dirty="0" smtClean="0"/>
              <a:t>practiced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for Handling.docx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71.  Policies and procedures guide the safe transportation of </a:t>
            </a:r>
            <a:r>
              <a:rPr lang="en-US" sz="3200" b="1" dirty="0" smtClean="0">
                <a:solidFill>
                  <a:schemeClr val="bg1"/>
                </a:solidFill>
              </a:rPr>
              <a:t>specimens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internal and external transportation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transportation of specimens being </a:t>
            </a:r>
            <a:r>
              <a:rPr lang="en-US" sz="3200" dirty="0" smtClean="0"/>
              <a:t>practiced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for Transportation.docx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72.  Policies and procedures guide the safe processing of </a:t>
            </a:r>
            <a:r>
              <a:rPr lang="en-US" sz="3200" b="1" dirty="0" smtClean="0">
                <a:solidFill>
                  <a:schemeClr val="bg1"/>
                </a:solidFill>
              </a:rPr>
              <a:t>specimens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processing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processing being </a:t>
            </a:r>
            <a:r>
              <a:rPr lang="en-US" sz="3200" dirty="0" smtClean="0"/>
              <a:t>practiced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for Processing.docx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5918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73.      Policies and procedures guide the safe disposal of </a:t>
            </a:r>
            <a:r>
              <a:rPr lang="en-US" sz="3200" b="1" dirty="0" smtClean="0">
                <a:solidFill>
                  <a:schemeClr val="bg1"/>
                </a:solidFill>
              </a:rPr>
              <a:t>specimens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disposal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disposal of specimens being </a:t>
            </a:r>
            <a:r>
              <a:rPr lang="en-US" sz="3200" dirty="0" smtClean="0"/>
              <a:t>practiced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for Disposal of waste.docx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74.      Availability of controls for IQA is </a:t>
            </a:r>
            <a:r>
              <a:rPr lang="en-US" sz="3200" b="1" dirty="0" smtClean="0">
                <a:solidFill>
                  <a:schemeClr val="bg1"/>
                </a:solidFill>
              </a:rPr>
              <a:t>ensured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Controls are available for </a:t>
            </a:r>
            <a:r>
              <a:rPr lang="en-US" sz="3200" dirty="0" smtClean="0"/>
              <a:t>IQA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Controls are used for IQA as per technical </a:t>
            </a:r>
            <a:r>
              <a:rPr lang="en-US" sz="3200" dirty="0" smtClean="0"/>
              <a:t>instructions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995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75.      Process cycle records are </a:t>
            </a:r>
            <a:r>
              <a:rPr lang="en-US" sz="3200" b="1" dirty="0" smtClean="0">
                <a:solidFill>
                  <a:schemeClr val="bg1"/>
                </a:solidFill>
              </a:rPr>
              <a:t>maintained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10591799" cy="46037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Every Process Cycle record having following information are maintained: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Date of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Process start and end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Sample identity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Total samples in each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Signatures of the person authorized to operate the machine on each process cycle record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 action="ppaction://hlinkfile"/>
              </a:rPr>
              <a:t>Process Recycle Record.docx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22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QA-4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2. Continuous laboratory improvement is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documented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8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76.     Gaps are </a:t>
            </a:r>
            <a:r>
              <a:rPr lang="en-US" sz="3200" b="1" dirty="0" smtClean="0">
                <a:solidFill>
                  <a:schemeClr val="bg1"/>
                </a:solidFill>
              </a:rPr>
              <a:t>identified </a:t>
            </a:r>
            <a:r>
              <a:rPr lang="en-US" sz="3200" b="1" dirty="0">
                <a:solidFill>
                  <a:schemeClr val="bg1"/>
                </a:solidFill>
              </a:rPr>
              <a:t>through QA reports and used as tool for </a:t>
            </a:r>
            <a:r>
              <a:rPr lang="en-US" sz="3200" b="1" dirty="0" smtClean="0">
                <a:solidFill>
                  <a:schemeClr val="bg1"/>
                </a:solidFill>
              </a:rPr>
              <a:t>improvement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EQA and IQA Reports identifying gaps in procedures and </a:t>
            </a:r>
            <a:r>
              <a:rPr lang="en-US" sz="3200" dirty="0" smtClean="0"/>
              <a:t>processes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identified gaps are used as tools for </a:t>
            </a:r>
            <a:r>
              <a:rPr lang="en-US" sz="3200" dirty="0" smtClean="0"/>
              <a:t>improvement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Quality Improvement process.docx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77.      Corrective actions are implemented upon </a:t>
            </a:r>
            <a:r>
              <a:rPr lang="en-US" sz="3200" b="1" dirty="0" smtClean="0">
                <a:solidFill>
                  <a:schemeClr val="bg1"/>
                </a:solidFill>
              </a:rPr>
              <a:t>identification </a:t>
            </a:r>
            <a:r>
              <a:rPr lang="en-US" sz="3200" b="1" dirty="0">
                <a:solidFill>
                  <a:schemeClr val="bg1"/>
                </a:solidFill>
              </a:rPr>
              <a:t>of </a:t>
            </a:r>
            <a:r>
              <a:rPr lang="en-US" sz="3200" b="1" dirty="0" smtClean="0">
                <a:solidFill>
                  <a:schemeClr val="bg1"/>
                </a:solidFill>
              </a:rPr>
              <a:t>gaps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EQA and IQA Reports suggest corrective actions for the identified </a:t>
            </a:r>
            <a:r>
              <a:rPr lang="en-US" sz="3200" dirty="0" smtClean="0"/>
              <a:t>gaps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confirms that suggested corrective actions are </a:t>
            </a:r>
            <a:r>
              <a:rPr lang="en-US" sz="3200" dirty="0" smtClean="0"/>
              <a:t>implemented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110490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 Signed valid MOU, showing linkage with any other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 organization for referral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specialized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tests,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6587"/>
            <a:ext cx="10591799" cy="42989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and valid MOU with referral laboratory which fulfills </a:t>
            </a:r>
            <a:r>
              <a:rPr lang="en-US" sz="3200" dirty="0" smtClean="0"/>
              <a:t>the QA requirements 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MOU Lab.docx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78.   </a:t>
            </a:r>
            <a:r>
              <a:rPr lang="en-US" sz="3200" b="1" dirty="0" smtClean="0">
                <a:solidFill>
                  <a:schemeClr val="bg1"/>
                </a:solidFill>
              </a:rPr>
              <a:t>Measures </a:t>
            </a:r>
            <a:r>
              <a:rPr lang="en-US" sz="3200" b="1" dirty="0">
                <a:solidFill>
                  <a:schemeClr val="bg1"/>
                </a:solidFill>
              </a:rPr>
              <a:t>are taken to </a:t>
            </a:r>
            <a:r>
              <a:rPr lang="en-US" sz="3200" b="1" dirty="0" smtClean="0">
                <a:solidFill>
                  <a:schemeClr val="bg1"/>
                </a:solidFill>
              </a:rPr>
              <a:t>minimize </a:t>
            </a:r>
            <a:r>
              <a:rPr lang="en-US" sz="3200" b="1" dirty="0">
                <a:solidFill>
                  <a:schemeClr val="bg1"/>
                </a:solidFill>
              </a:rPr>
              <a:t>recurrence of </a:t>
            </a:r>
            <a:r>
              <a:rPr lang="en-US" sz="3200" b="1" dirty="0" smtClean="0">
                <a:solidFill>
                  <a:schemeClr val="bg1"/>
                </a:solidFill>
              </a:rPr>
              <a:t>errors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Documented evidence for measures taken to minimize recurrence of </a:t>
            </a:r>
            <a:r>
              <a:rPr lang="en-US" sz="3200" dirty="0" smtClean="0"/>
              <a:t>errors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>
              <a:hlinkClick r:id="rId2" action="ppaction://hlinkfile"/>
            </a:endParaRP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Pre-analytical error.docx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 7. Bio Safety and Bio Security (BSBS)</a:t>
            </a:r>
            <a:b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06 Standards (23-28)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19 Indicators (79-97)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23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Laboratory has comprehensive and coordinated Biosafety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Program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79.  Availability of laboratory Biosafety </a:t>
            </a:r>
            <a:r>
              <a:rPr lang="en-US" sz="3200" b="1" dirty="0" smtClean="0">
                <a:solidFill>
                  <a:schemeClr val="bg1"/>
                </a:solidFill>
              </a:rPr>
              <a:t>SOPs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0591799" cy="3564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Documented laboratory Biosafety SOPs </a:t>
            </a:r>
            <a:r>
              <a:rPr lang="en-US" sz="3200" dirty="0" smtClean="0"/>
              <a:t>available 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Biosafety SOPs.docx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80.  Biosafety SOPs are communicated to the laboratory </a:t>
            </a:r>
            <a:r>
              <a:rPr lang="en-US" sz="3200" b="1" dirty="0" smtClean="0">
                <a:solidFill>
                  <a:schemeClr val="bg1"/>
                </a:solidFill>
              </a:rPr>
              <a:t>employees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confirms that copies of written Biosafety SOPs are provided to the laboratory </a:t>
            </a:r>
            <a:r>
              <a:rPr lang="en-US" sz="3200" dirty="0" smtClean="0"/>
              <a:t>employees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confirms that the staff was trained to implement these </a:t>
            </a:r>
            <a:r>
              <a:rPr lang="en-US" sz="3200" dirty="0" smtClean="0"/>
              <a:t>SOPs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Staff are aware of these </a:t>
            </a:r>
            <a:r>
              <a:rPr lang="en-US" sz="3200" dirty="0" smtClean="0"/>
              <a:t>SOPs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81.  The laboratory has designated </a:t>
            </a:r>
            <a:r>
              <a:rPr lang="en-US" sz="3200" b="1" dirty="0" smtClean="0">
                <a:solidFill>
                  <a:schemeClr val="bg1"/>
                </a:solidFill>
              </a:rPr>
              <a:t>qualified </a:t>
            </a:r>
            <a:r>
              <a:rPr lang="en-US" sz="3200" b="1" dirty="0">
                <a:solidFill>
                  <a:schemeClr val="bg1"/>
                </a:solidFill>
              </a:rPr>
              <a:t>technician for ensuring biosafety activities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Designate </a:t>
            </a:r>
            <a:r>
              <a:rPr lang="en-US" sz="3200" dirty="0"/>
              <a:t>a qualified technician for ensuring biosafety </a:t>
            </a:r>
            <a:r>
              <a:rPr lang="en-US" sz="3200" dirty="0" smtClean="0"/>
              <a:t>activities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TORs Biosafety Focal Person.docx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82.      Regular biosafety monitoring reports are generated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monthly biosafety monitoring reports prepared by the designated </a:t>
            </a:r>
            <a:r>
              <a:rPr lang="en-US" sz="3200" dirty="0" smtClean="0"/>
              <a:t>technician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These reports are submitted to the laboratory head on regular </a:t>
            </a:r>
            <a:r>
              <a:rPr lang="en-US" sz="3200" dirty="0" smtClean="0"/>
              <a:t>basis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Biosafety Monitoring Checklist.docx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24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Continuous staﬀ biosafety measures are ensured and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documented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1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1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83.  The laboratory has appropriate consumables, equipment and facilities to ensure </a:t>
            </a:r>
            <a:r>
              <a:rPr lang="en-US" sz="3200" b="1" dirty="0" smtClean="0">
                <a:solidFill>
                  <a:schemeClr val="bg1"/>
                </a:solidFill>
              </a:rPr>
              <a:t>biosafety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8800"/>
            <a:ext cx="9753600" cy="33358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required </a:t>
            </a:r>
            <a:r>
              <a:rPr lang="en-US" sz="3200" dirty="0" smtClean="0"/>
              <a:t>PPE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06680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84.  All staﬀ involved in the handling and disposal </a:t>
            </a:r>
            <a:r>
              <a:rPr lang="en-US" sz="3200" b="1" dirty="0" smtClean="0">
                <a:solidFill>
                  <a:schemeClr val="bg1"/>
                </a:solidFill>
              </a:rPr>
              <a:t>of laboratory </a:t>
            </a:r>
            <a:r>
              <a:rPr lang="en-US" sz="3200" b="1" dirty="0">
                <a:solidFill>
                  <a:schemeClr val="bg1"/>
                </a:solidFill>
              </a:rPr>
              <a:t>waste shall receive </a:t>
            </a:r>
            <a:r>
              <a:rPr lang="en-US" sz="3200" b="1" dirty="0" smtClean="0">
                <a:solidFill>
                  <a:schemeClr val="bg1"/>
                </a:solidFill>
              </a:rPr>
              <a:t>regular vaccination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5923"/>
            <a:ext cx="10972800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Vaccination of staff at risk against </a:t>
            </a:r>
            <a:r>
              <a:rPr lang="en-US" sz="3200" dirty="0" smtClean="0"/>
              <a:t>Hepatitis B etc.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ROM-2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A technically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qualified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and experienced individual heads the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laboratory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1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85.  Annual medical check-up of all staﬀ is </a:t>
            </a:r>
            <a:r>
              <a:rPr lang="en-US" sz="3200" b="1" dirty="0" smtClean="0">
                <a:solidFill>
                  <a:schemeClr val="bg1"/>
                </a:solidFill>
              </a:rPr>
              <a:t>documented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annual medical checkup of all staff involved in handling of bio hazardous </a:t>
            </a:r>
            <a:r>
              <a:rPr lang="en-US" sz="3200" dirty="0" smtClean="0"/>
              <a:t>lab material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25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Patient biosafety is ensured and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documented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5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86. Proper ventilated waiting areas for patients are </a:t>
            </a:r>
            <a:r>
              <a:rPr lang="en-US" sz="3200" b="1" dirty="0" smtClean="0">
                <a:solidFill>
                  <a:schemeClr val="bg1"/>
                </a:solidFill>
              </a:rPr>
              <a:t>available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Effective ventilation either naturally or by means of exhaust </a:t>
            </a:r>
            <a:r>
              <a:rPr lang="en-US" sz="3200" dirty="0" smtClean="0"/>
              <a:t>fan/s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87.  Patients are not allowed inside the laboratory working </a:t>
            </a:r>
            <a:r>
              <a:rPr lang="en-US" sz="3200" b="1" dirty="0" smtClean="0">
                <a:solidFill>
                  <a:schemeClr val="bg1"/>
                </a:solidFill>
              </a:rPr>
              <a:t>area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of controlled entry into the laboratory working </a:t>
            </a:r>
            <a:r>
              <a:rPr lang="en-US" sz="3200" dirty="0" smtClean="0"/>
              <a:t>area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26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BSBS-4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 Documented procedure of bio risk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management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3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88. All incident reports are </a:t>
            </a:r>
            <a:r>
              <a:rPr lang="en-US" sz="3200" b="1" dirty="0" smtClean="0">
                <a:solidFill>
                  <a:schemeClr val="bg1"/>
                </a:solidFill>
              </a:rPr>
              <a:t>documented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reporting the incidents which breached </a:t>
            </a:r>
            <a:r>
              <a:rPr lang="en-US" sz="3200" dirty="0" smtClean="0"/>
              <a:t>lab biosafety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action/s taken on occurrence of the </a:t>
            </a:r>
            <a:r>
              <a:rPr lang="en-US" sz="3200" dirty="0" smtClean="0"/>
              <a:t>same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Incident Report.docx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89.  Required disinfectants/spill kits are available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laboratory.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required disinfectants/spill kits in the </a:t>
            </a:r>
            <a:r>
              <a:rPr lang="en-US" sz="3200" dirty="0" smtClean="0"/>
              <a:t>lab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regular use of the </a:t>
            </a:r>
            <a:r>
              <a:rPr lang="en-US" sz="3200" dirty="0" smtClean="0"/>
              <a:t>same</a:t>
            </a:r>
            <a:endParaRPr lang="en-US" sz="3200" dirty="0"/>
          </a:p>
          <a:p>
            <a:r>
              <a:rPr lang="en-US" dirty="0" smtClean="0">
                <a:hlinkClick r:id="rId2" action="ppaction://hlinkfile"/>
              </a:rPr>
              <a:t>Spill Kit.docx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27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BSBS-5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 Measures to ensure biosecurity in the laboratory are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practiced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90.  Only </a:t>
            </a:r>
            <a:r>
              <a:rPr lang="en-US" sz="3200" b="1" dirty="0" smtClean="0">
                <a:solidFill>
                  <a:schemeClr val="bg1"/>
                </a:solidFill>
              </a:rPr>
              <a:t>authorized </a:t>
            </a:r>
            <a:r>
              <a:rPr lang="en-US" sz="3200" b="1" dirty="0">
                <a:solidFill>
                  <a:schemeClr val="bg1"/>
                </a:solidFill>
              </a:rPr>
              <a:t>persons are permitted to enter sample storage </a:t>
            </a:r>
            <a:r>
              <a:rPr lang="en-US" sz="3200" b="1" dirty="0" smtClean="0">
                <a:solidFill>
                  <a:schemeClr val="bg1"/>
                </a:solidFill>
              </a:rPr>
              <a:t>area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799" cy="3564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Only authorized persons are permitted to go to sample storage </a:t>
            </a:r>
            <a:r>
              <a:rPr lang="en-US" sz="3200" dirty="0" smtClean="0"/>
              <a:t>area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Persons so authorized are identifiable through IDs being </a:t>
            </a:r>
            <a:r>
              <a:rPr lang="en-US" sz="3200" dirty="0" smtClean="0"/>
              <a:t>worn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91.  Any transportation of samples are properly </a:t>
            </a:r>
            <a:r>
              <a:rPr lang="en-US" sz="3200" b="1" dirty="0" smtClean="0">
                <a:solidFill>
                  <a:schemeClr val="bg1"/>
                </a:solidFill>
              </a:rPr>
              <a:t>recorded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799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samples transported to other labs, if any is </a:t>
            </a:r>
            <a:r>
              <a:rPr lang="en-US" sz="3200" dirty="0" smtClean="0"/>
              <a:t>available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6. </a:t>
            </a:r>
            <a:r>
              <a:rPr lang="en-US" sz="3200" b="1" dirty="0">
                <a:solidFill>
                  <a:schemeClr val="bg1"/>
                </a:solidFill>
              </a:rPr>
              <a:t>The individual heading the laboratory has requisite and appropriate technical </a:t>
            </a:r>
            <a:r>
              <a:rPr lang="en-US" sz="3200" b="1" dirty="0" smtClean="0">
                <a:solidFill>
                  <a:schemeClr val="bg1"/>
                </a:solidFill>
              </a:rPr>
              <a:t>qualification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</a:rPr>
              <a:t>experience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 technical head of the lab is a qualified Pathologist having </a:t>
            </a:r>
            <a:r>
              <a:rPr lang="en-US" dirty="0"/>
              <a:t>valid PM&amp;DC </a:t>
            </a:r>
            <a:r>
              <a:rPr lang="en-US" dirty="0" smtClean="0"/>
              <a:t>registration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qualification of the pathologist is commensurate with the scope of service of the </a:t>
            </a:r>
            <a:r>
              <a:rPr lang="en-US" dirty="0" smtClean="0"/>
              <a:t>lab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JD of the head of the </a:t>
            </a:r>
            <a:r>
              <a:rPr lang="en-US" dirty="0" smtClean="0"/>
              <a:t>lab </a:t>
            </a:r>
            <a:r>
              <a:rPr lang="en-US" dirty="0"/>
              <a:t>in addition to other duties includes </a:t>
            </a:r>
            <a:r>
              <a:rPr lang="en-US" dirty="0" smtClean="0"/>
              <a:t>physical </a:t>
            </a:r>
            <a:r>
              <a:rPr lang="en-US" dirty="0"/>
              <a:t>presence of pathologist for the time required in line with the scope of </a:t>
            </a:r>
            <a:r>
              <a:rPr lang="en-US" dirty="0" smtClean="0"/>
              <a:t>services </a:t>
            </a:r>
            <a:r>
              <a:rPr lang="en-US" dirty="0" smtClean="0"/>
              <a:t>     </a:t>
            </a:r>
            <a:r>
              <a:rPr lang="en-US" dirty="0" smtClean="0">
                <a:hlinkClick r:id="rId2" action="ppaction://hlinkfile"/>
              </a:rPr>
              <a:t>Criteria for Registration of Labs- .pdf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>
                <a:hlinkClick r:id="rId3" action="ppaction://hlinkfile"/>
              </a:rPr>
              <a:t>U O to DLA on Criteria for LABs Registration  </a:t>
            </a:r>
            <a:r>
              <a:rPr lang="en-US" dirty="0" err="1" smtClean="0">
                <a:hlinkClick r:id="rId3" action="ppaction://hlinkfile"/>
              </a:rPr>
              <a:t>LIcensing</a:t>
            </a:r>
            <a:r>
              <a:rPr lang="en-US" dirty="0" smtClean="0">
                <a:hlinkClick r:id="rId3" action="ppaction://hlinkfile"/>
              </a:rPr>
              <a:t> 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28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BSBS-6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The Laboratory has a well-designed, comprehensive and coordinated waste    management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plan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8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92.  Written laboratory waste management SOPs are </a:t>
            </a:r>
            <a:r>
              <a:rPr lang="en-US" sz="3200" b="1" dirty="0" smtClean="0">
                <a:solidFill>
                  <a:schemeClr val="bg1"/>
                </a:solidFill>
              </a:rPr>
              <a:t>available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</a:t>
            </a:r>
            <a:r>
              <a:rPr lang="en-US" sz="3200" dirty="0" smtClean="0"/>
              <a:t>lab </a:t>
            </a:r>
            <a:r>
              <a:rPr lang="en-US" sz="3200" dirty="0"/>
              <a:t>waste management SOPs </a:t>
            </a:r>
            <a:r>
              <a:rPr lang="en-US" sz="3200" dirty="0" smtClean="0"/>
              <a:t>available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Waste Management.docx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93.  Waste management SOPs are communicated to the laboratory </a:t>
            </a:r>
            <a:r>
              <a:rPr lang="en-US" sz="3200" b="1" dirty="0" smtClean="0">
                <a:solidFill>
                  <a:schemeClr val="bg1"/>
                </a:solidFill>
              </a:rPr>
              <a:t>employees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Copies of the </a:t>
            </a:r>
            <a:r>
              <a:rPr lang="en-US" sz="3200" dirty="0" smtClean="0"/>
              <a:t>waste </a:t>
            </a:r>
            <a:r>
              <a:rPr lang="en-US" sz="3200" dirty="0"/>
              <a:t>management SOPs are provided to the </a:t>
            </a:r>
            <a:r>
              <a:rPr lang="en-US" sz="3200" dirty="0" smtClean="0"/>
              <a:t>lab employees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Lab </a:t>
            </a:r>
            <a:r>
              <a:rPr lang="en-US" sz="3200" dirty="0"/>
              <a:t>employees are conversant with the lab waste management </a:t>
            </a:r>
            <a:r>
              <a:rPr lang="en-US" sz="3200" dirty="0" smtClean="0"/>
              <a:t>SOPs 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744200" cy="1295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94.  The laboratory has appropriate consumables, collection and handling systems and equipment for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        waste </a:t>
            </a:r>
            <a:r>
              <a:rPr lang="en-US" sz="3200" b="1" dirty="0" smtClean="0">
                <a:solidFill>
                  <a:schemeClr val="bg1"/>
                </a:solidFill>
              </a:rPr>
              <a:t>management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10591799" cy="46873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Sufficient and appropriate quantity of following is available: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Color coded bags for waste </a:t>
            </a:r>
            <a:r>
              <a:rPr lang="en-US" sz="2600" dirty="0" smtClean="0"/>
              <a:t>segregation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Color coded waste collection bins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Color coded waste </a:t>
            </a:r>
            <a:r>
              <a:rPr lang="en-US" sz="2600" dirty="0" smtClean="0"/>
              <a:t>trolleys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Storage area for hazardous </a:t>
            </a:r>
            <a:r>
              <a:rPr lang="en-US" sz="2600" dirty="0" smtClean="0"/>
              <a:t>waste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Waste disposal mechanism is </a:t>
            </a:r>
            <a:r>
              <a:rPr lang="en-US" sz="3200" dirty="0" smtClean="0"/>
              <a:t>available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95.      Contracts with waste disposal service </a:t>
            </a:r>
            <a:r>
              <a:rPr lang="en-US" sz="3200" b="1" dirty="0" smtClean="0">
                <a:solidFill>
                  <a:schemeClr val="bg1"/>
                </a:solidFill>
              </a:rPr>
              <a:t>organizations </a:t>
            </a:r>
            <a:r>
              <a:rPr lang="en-US" sz="3200" b="1" dirty="0">
                <a:solidFill>
                  <a:schemeClr val="bg1"/>
                </a:solidFill>
              </a:rPr>
              <a:t>are </a:t>
            </a:r>
            <a:r>
              <a:rPr lang="en-US" sz="3200" b="1" dirty="0" smtClean="0">
                <a:solidFill>
                  <a:schemeClr val="bg1"/>
                </a:solidFill>
              </a:rPr>
              <a:t>available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/>
              <a:t>Written contract with the waste disposal services if the lab does not dispose of the hazardous waste through onsite </a:t>
            </a:r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96.      Waste transported from collection </a:t>
            </a:r>
            <a:r>
              <a:rPr lang="en-US" sz="3200" b="1" dirty="0" smtClean="0">
                <a:solidFill>
                  <a:schemeClr val="bg1"/>
                </a:solidFill>
              </a:rPr>
              <a:t>centers </a:t>
            </a:r>
            <a:r>
              <a:rPr lang="en-US" sz="3200" b="1" dirty="0">
                <a:solidFill>
                  <a:schemeClr val="bg1"/>
                </a:solidFill>
              </a:rPr>
              <a:t>for </a:t>
            </a:r>
            <a:r>
              <a:rPr lang="en-US" sz="3200" b="1" dirty="0" smtClean="0">
                <a:solidFill>
                  <a:schemeClr val="bg1"/>
                </a:solidFill>
              </a:rPr>
              <a:t>final </a:t>
            </a:r>
            <a:r>
              <a:rPr lang="en-US" sz="3200" b="1" dirty="0">
                <a:solidFill>
                  <a:schemeClr val="bg1"/>
                </a:solidFill>
              </a:rPr>
              <a:t>disposal is </a:t>
            </a:r>
            <a:r>
              <a:rPr lang="en-US" sz="3200" b="1" dirty="0" smtClean="0">
                <a:solidFill>
                  <a:schemeClr val="bg1"/>
                </a:solidFill>
              </a:rPr>
              <a:t>recorded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in terms of weight, time and date, of risk waste for offsite final </a:t>
            </a:r>
            <a:r>
              <a:rPr lang="en-US" sz="3200" dirty="0" smtClean="0"/>
              <a:t>disposal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  8. Access, Assessment, and Continuity of Care (AAC)</a:t>
            </a:r>
            <a:b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Standards (29-31)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08 Indicators (98-105)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81200"/>
            <a:ext cx="8915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29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AAC-2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Laboratory services are easily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accessible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97.  Laboratory location is easily </a:t>
            </a:r>
            <a:r>
              <a:rPr lang="en-US" sz="3200" b="1" dirty="0" smtClean="0">
                <a:solidFill>
                  <a:schemeClr val="bg1"/>
                </a:solidFill>
              </a:rPr>
              <a:t>accessible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3358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Lab </a:t>
            </a:r>
            <a:r>
              <a:rPr lang="en-US" sz="3200" dirty="0"/>
              <a:t>location is easily accessible for all round the </a:t>
            </a:r>
            <a:r>
              <a:rPr lang="en-US" sz="3200" dirty="0" smtClean="0"/>
              <a:t>clock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98.  Basic facilities are accessible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Following available at the least: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Clean water supply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Power supply with backup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Sufficient parking place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1200"/>
            <a:ext cx="91440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3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ROM-3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Responsibilities of management are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defined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9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Ind</a:t>
            </a:r>
            <a:r>
              <a:rPr lang="en-US" sz="3200" b="1" dirty="0" smtClean="0"/>
              <a:t> </a:t>
            </a:r>
            <a:r>
              <a:rPr lang="en-US" sz="3200" b="1" dirty="0"/>
              <a:t>99.  There are clean toilets / washrooms with bolts, preferably separate for males and </a:t>
            </a:r>
            <a:r>
              <a:rPr lang="en-US" sz="3200" b="1" dirty="0" smtClean="0"/>
              <a:t>females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Onsite toilets preferably separate for male and female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Cleanliness </a:t>
            </a:r>
            <a:r>
              <a:rPr lang="en-US" sz="3200" dirty="0" smtClean="0"/>
              <a:t>ensured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Privacy </a:t>
            </a:r>
            <a:r>
              <a:rPr lang="en-US" sz="3200" dirty="0" smtClean="0"/>
              <a:t>ensured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100.  Facilitated toilets for disabled patients are available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799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Facilitated toilets for disabled patients available in labs with wider scope of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101.  Disabled patients are facilitated for the </a:t>
            </a:r>
            <a:r>
              <a:rPr lang="en-US" sz="3200" b="1" dirty="0" smtClean="0">
                <a:solidFill>
                  <a:schemeClr val="bg1"/>
                </a:solidFill>
              </a:rPr>
              <a:t>phlebotomy.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Disabled persons can easily reach the phlebotomist.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7442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102.  Directional arrows pointing towards various important areas for patients are displayed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752600"/>
            <a:ext cx="10210801" cy="3412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Directional arrows pointing towards at least the following:</a:t>
            </a:r>
          </a:p>
          <a:p>
            <a:pPr lvl="1"/>
            <a:r>
              <a:rPr lang="en-US" dirty="0"/>
              <a:t>Sample collection </a:t>
            </a:r>
            <a:r>
              <a:rPr lang="en-US" dirty="0" smtClean="0"/>
              <a:t>area</a:t>
            </a:r>
            <a:endParaRPr lang="en-US" dirty="0"/>
          </a:p>
          <a:p>
            <a:pPr lvl="1"/>
            <a:r>
              <a:rPr lang="en-US" dirty="0"/>
              <a:t>Report collection </a:t>
            </a:r>
            <a:r>
              <a:rPr lang="en-US" dirty="0" smtClean="0"/>
              <a:t>area</a:t>
            </a:r>
            <a:endParaRPr lang="en-US" dirty="0"/>
          </a:p>
          <a:p>
            <a:pPr lvl="1"/>
            <a:r>
              <a:rPr lang="en-US" dirty="0" smtClean="0"/>
              <a:t>Toilets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30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AAC-2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Standard 19. AAC-2: Laboratory services are provided as portrayed /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claimed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9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05918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103.   Laboratory services being provided are </a:t>
            </a:r>
            <a:r>
              <a:rPr lang="en-US" sz="3200" b="1" dirty="0" smtClean="0"/>
              <a:t>displayed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1048999" cy="32596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Menu of </a:t>
            </a:r>
            <a:r>
              <a:rPr lang="en-US" sz="3200" dirty="0" smtClean="0"/>
              <a:t>services displayed at the entrance e.g</a:t>
            </a:r>
            <a:r>
              <a:rPr lang="en-US" sz="3200" dirty="0"/>
              <a:t>.</a:t>
            </a:r>
            <a:r>
              <a:rPr lang="en-US" sz="3200" dirty="0" smtClean="0"/>
              <a:t>(Microbiology, Histopathology, Hematology, serology, chemical pathology etc.)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List of tests which can be done is </a:t>
            </a:r>
            <a:r>
              <a:rPr lang="en-US" sz="3200" dirty="0" smtClean="0"/>
              <a:t>available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31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AAC-3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Comprehensive audit system for laboratory performance assessment exists in    the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laboratory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2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744200" cy="1295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104. There </a:t>
            </a:r>
            <a:r>
              <a:rPr lang="en-US" sz="3200" b="1" dirty="0">
                <a:solidFill>
                  <a:schemeClr val="bg1"/>
                </a:solidFill>
              </a:rPr>
              <a:t>is a system to monitor and measure the performance of the laboratory biannually against 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stated </a:t>
            </a:r>
            <a:r>
              <a:rPr lang="en-US" sz="3200" b="1" dirty="0" smtClean="0">
                <a:solidFill>
                  <a:schemeClr val="bg1"/>
                </a:solidFill>
              </a:rPr>
              <a:t>mission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276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/>
              <a:t>System to monitor and measure the performance of the </a:t>
            </a:r>
            <a:r>
              <a:rPr lang="en-US" sz="3200" dirty="0" smtClean="0"/>
              <a:t>lab </a:t>
            </a:r>
            <a:r>
              <a:rPr lang="en-US" sz="3200" dirty="0"/>
              <a:t>biannually against the stated mission is </a:t>
            </a:r>
            <a:r>
              <a:rPr lang="en-US" sz="3200" dirty="0" smtClean="0"/>
              <a:t>deployed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914400" lvl="2" indent="0">
              <a:buNone/>
            </a:pPr>
            <a:r>
              <a:rPr lang="en-US" sz="3200" dirty="0" smtClean="0">
                <a:hlinkClick r:id="rId2" action="ppaction://hlinkfile"/>
              </a:rPr>
              <a:t>Performance monitoring reports.docx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995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105.   Compare kits procured with tests performed during laboratory performance </a:t>
            </a:r>
            <a:r>
              <a:rPr lang="en-US" sz="3200" b="1" dirty="0" smtClean="0">
                <a:solidFill>
                  <a:schemeClr val="bg1"/>
                </a:solidFill>
              </a:rPr>
              <a:t>audit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Audit of kits procured with the number of tests conducted with </a:t>
            </a:r>
            <a:r>
              <a:rPr lang="en-US" sz="3200" dirty="0" smtClean="0"/>
              <a:t>each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Action taken in case of </a:t>
            </a:r>
            <a:r>
              <a:rPr lang="en-US" sz="3200" dirty="0" smtClean="0"/>
              <a:t>disparity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 9.  Care of Patients (COP)</a:t>
            </a:r>
            <a:b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Standards (32-34)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06 Indicators (106-111)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b="1" dirty="0"/>
              <a:t>Those responsible for lab management lay down the laboratory's mission </a:t>
            </a:r>
            <a:r>
              <a:rPr lang="en-US" sz="3200" b="1" dirty="0" smtClean="0"/>
              <a:t>statement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10591800" cy="46799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Documented mission statement that fulfills the  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Mission statement  is displayed for the staff and patients to view 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Mission statement templates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32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COP-1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Emergency handling of patients is guided by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protocols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2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106.  Protocols for </a:t>
            </a:r>
            <a:r>
              <a:rPr lang="en-US" sz="3200" b="1" dirty="0" smtClean="0">
                <a:solidFill>
                  <a:schemeClr val="bg1"/>
                </a:solidFill>
              </a:rPr>
              <a:t>first </a:t>
            </a:r>
            <a:r>
              <a:rPr lang="en-US" sz="3200" b="1" dirty="0">
                <a:solidFill>
                  <a:schemeClr val="bg1"/>
                </a:solidFill>
              </a:rPr>
              <a:t>aid to emergency patient care are </a:t>
            </a:r>
            <a:r>
              <a:rPr lang="en-US" sz="3200" b="1" dirty="0" smtClean="0">
                <a:solidFill>
                  <a:schemeClr val="bg1"/>
                </a:solidFill>
              </a:rPr>
              <a:t>documented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412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to manage emergencies </a:t>
            </a:r>
            <a:r>
              <a:rPr lang="en-US" sz="3200" dirty="0" smtClean="0"/>
              <a:t>is available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 Interview, Staff is conversant </a:t>
            </a:r>
            <a:r>
              <a:rPr lang="en-US" sz="3200" dirty="0"/>
              <a:t>with the </a:t>
            </a:r>
            <a:r>
              <a:rPr lang="en-US" sz="3200" dirty="0" smtClean="0"/>
              <a:t>SOPs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>
              <a:effectLst/>
            </a:endParaRPr>
          </a:p>
          <a:p>
            <a:pPr marL="457200" lvl="1" indent="0">
              <a:buNone/>
            </a:pPr>
            <a:r>
              <a:rPr lang="en-US" sz="3200" dirty="0" smtClean="0">
                <a:effectLst/>
                <a:hlinkClick r:id="rId2" action="ppaction://hlinkfile"/>
              </a:rPr>
              <a:t>SOPs Emergencies.docx</a:t>
            </a:r>
            <a:endParaRPr lang="en-US" sz="3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107.  Relevant contact numbers for emergency evacuation/referral are available in the </a:t>
            </a:r>
            <a:r>
              <a:rPr lang="en-US" sz="3200" b="1" dirty="0" smtClean="0"/>
              <a:t>laboratory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267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500" dirty="0"/>
              <a:t>List of contact numbers of the following for use in emergency is displayed;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Nearest referral </a:t>
            </a:r>
            <a:r>
              <a:rPr lang="en-US" dirty="0" smtClean="0"/>
              <a:t>hospitals/clinics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Rescue 1122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Other ambulance services</a:t>
            </a:r>
            <a:endParaRPr lang="en-US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Police Station</a:t>
            </a:r>
            <a:endParaRPr lang="en-US" sz="2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Fire </a:t>
            </a:r>
            <a:r>
              <a:rPr lang="en-US" dirty="0" smtClean="0"/>
              <a:t>Brigade</a:t>
            </a:r>
            <a:endParaRPr lang="en-US" sz="2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NGOs/CBOs etc. operating in the </a:t>
            </a:r>
            <a:r>
              <a:rPr lang="en-US" dirty="0" smtClean="0"/>
              <a:t>area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33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COP-2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Sentinel events are intensively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analyzed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762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108.   The laboratory has </a:t>
            </a:r>
            <a:r>
              <a:rPr lang="en-US" sz="3200" b="1" dirty="0" smtClean="0">
                <a:solidFill>
                  <a:schemeClr val="bg1"/>
                </a:solidFill>
              </a:rPr>
              <a:t>defined </a:t>
            </a:r>
            <a:r>
              <a:rPr lang="en-US" sz="3200" b="1" dirty="0">
                <a:solidFill>
                  <a:schemeClr val="bg1"/>
                </a:solidFill>
              </a:rPr>
              <a:t>sentinel </a:t>
            </a:r>
            <a:r>
              <a:rPr lang="en-US" sz="3200" b="1" dirty="0" smtClean="0">
                <a:solidFill>
                  <a:schemeClr val="bg1"/>
                </a:solidFill>
              </a:rPr>
              <a:t>events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6679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Lab </a:t>
            </a:r>
            <a:r>
              <a:rPr lang="en-US" sz="3200" dirty="0"/>
              <a:t>has defined sentinel events and a written definition is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List of possible sentinel events is </a:t>
            </a:r>
            <a:r>
              <a:rPr lang="en-US" sz="3200" dirty="0" smtClean="0"/>
              <a:t>available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109.  Sentinel events are intensively </a:t>
            </a:r>
            <a:r>
              <a:rPr lang="en-US" sz="3200" b="1" dirty="0" smtClean="0">
                <a:solidFill>
                  <a:schemeClr val="bg1"/>
                </a:solidFill>
              </a:rPr>
              <a:t>analyzed </a:t>
            </a:r>
            <a:r>
              <a:rPr lang="en-US" sz="3200" b="1" dirty="0">
                <a:solidFill>
                  <a:schemeClr val="bg1"/>
                </a:solidFill>
              </a:rPr>
              <a:t>when they </a:t>
            </a:r>
            <a:r>
              <a:rPr lang="en-US" sz="3200" b="1" dirty="0" smtClean="0">
                <a:solidFill>
                  <a:schemeClr val="bg1"/>
                </a:solidFill>
              </a:rPr>
              <a:t>occur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a sentinel event/s that occurred and was intensively </a:t>
            </a:r>
            <a:r>
              <a:rPr lang="en-US" sz="3200" dirty="0" smtClean="0"/>
              <a:t>analyzed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Corrective actions to avoid </a:t>
            </a:r>
            <a:r>
              <a:rPr lang="en-US" sz="3200" dirty="0" smtClean="0"/>
              <a:t>recurrence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Sentinel event record.docx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34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COP-3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The laboratory policies and procedures support domiciliary services to the    patients (where applicable/claimed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)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3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 smtClean="0"/>
              <a:t>Ind</a:t>
            </a:r>
            <a:r>
              <a:rPr lang="en-US" sz="3200" b="1" dirty="0" smtClean="0"/>
              <a:t> </a:t>
            </a:r>
            <a:r>
              <a:rPr lang="en-US" sz="3200" b="1" dirty="0"/>
              <a:t>110.  The laboratory is equipped with means of communication and transport services for home based      patient sample </a:t>
            </a:r>
            <a:r>
              <a:rPr lang="en-US" sz="3200" b="1" dirty="0" smtClean="0"/>
              <a:t>collection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0"/>
            <a:r>
              <a:rPr lang="en-US" dirty="0"/>
              <a:t>Availability of functional means of </a:t>
            </a:r>
            <a:r>
              <a:rPr lang="en-US" dirty="0" smtClean="0"/>
              <a:t>communication</a:t>
            </a:r>
            <a:endParaRPr lang="en-US" dirty="0"/>
          </a:p>
          <a:p>
            <a:pPr lvl="0"/>
            <a:r>
              <a:rPr lang="en-US" dirty="0"/>
              <a:t>Availability of transport </a:t>
            </a:r>
            <a:r>
              <a:rPr lang="en-US" dirty="0" err="1"/>
              <a:t>viz</a:t>
            </a:r>
            <a:r>
              <a:rPr lang="en-US" dirty="0"/>
              <a:t>: two </a:t>
            </a:r>
            <a:r>
              <a:rPr lang="en-US" dirty="0" smtClean="0"/>
              <a:t>wheeler/four </a:t>
            </a:r>
            <a:r>
              <a:rPr lang="en-US" dirty="0"/>
              <a:t>wheeler as </a:t>
            </a:r>
            <a:r>
              <a:rPr lang="en-US" dirty="0" smtClean="0"/>
              <a:t>suited</a:t>
            </a:r>
          </a:p>
          <a:p>
            <a:r>
              <a:rPr lang="en-US" dirty="0"/>
              <a:t>Review the record of domiciliary services provided to the patients in last one year.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111.  The laboratory has appropriate means of collection and transportation of samples of home based </a:t>
            </a:r>
            <a:r>
              <a:rPr lang="en-US" sz="3200" b="1" dirty="0" smtClean="0">
                <a:solidFill>
                  <a:schemeClr val="bg1"/>
                </a:solidFill>
              </a:rPr>
              <a:t>patients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items for Phlebotomy </a:t>
            </a:r>
            <a:r>
              <a:rPr lang="en-US" sz="3200" dirty="0" err="1"/>
              <a:t>viz</a:t>
            </a:r>
            <a:r>
              <a:rPr lang="en-US" sz="3200" dirty="0"/>
              <a:t> tourniquet, alcohol swabs, disposable syringes with appropriately gauged </a:t>
            </a:r>
            <a:r>
              <a:rPr lang="en-US" sz="3200" dirty="0" smtClean="0"/>
              <a:t>needles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Containers for samples of blood, sputum and urine etc.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suitable box to contain all above and safe transportation of sample to </a:t>
            </a:r>
            <a:r>
              <a:rPr lang="en-US" sz="3200" dirty="0" smtClean="0"/>
              <a:t>lab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 10. Patient Rights and Education (PRE)</a:t>
            </a:r>
            <a:b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Standards (35-37)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07 Indicators (112- 118)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65611"/>
            <a:ext cx="108966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8. Those </a:t>
            </a:r>
            <a:r>
              <a:rPr lang="en-US" sz="3200" b="1" dirty="0">
                <a:solidFill>
                  <a:schemeClr val="bg1"/>
                </a:solidFill>
              </a:rPr>
              <a:t>responsible for management lay down detailed Laboratory Policy and Standard Operating </a:t>
            </a:r>
            <a:r>
              <a:rPr lang="en-US" sz="3200" b="1" dirty="0" smtClean="0">
                <a:solidFill>
                  <a:schemeClr val="bg1"/>
                </a:solidFill>
              </a:rPr>
              <a:t>Procedures </a:t>
            </a:r>
            <a:r>
              <a:rPr lang="en-US" sz="3200" b="1" dirty="0">
                <a:solidFill>
                  <a:schemeClr val="bg1"/>
                </a:solidFill>
              </a:rPr>
              <a:t>(SOPs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r>
              <a:rPr lang="en-US" sz="3200" b="1" dirty="0" smtClean="0"/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5000"/>
            <a:ext cx="10667998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laboratory Policy and SOPs </a:t>
            </a:r>
            <a:r>
              <a:rPr lang="en-US" sz="3200" dirty="0" smtClean="0"/>
              <a:t>available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of involvement of senior </a:t>
            </a:r>
            <a:r>
              <a:rPr lang="en-US" sz="3200" dirty="0" smtClean="0"/>
              <a:t>leadership and laboratory’s </a:t>
            </a:r>
            <a:r>
              <a:rPr lang="en-US" sz="3200" dirty="0"/>
              <a:t>management, in the process of developing policy and </a:t>
            </a:r>
            <a:r>
              <a:rPr lang="en-US" sz="3200" dirty="0" smtClean="0"/>
              <a:t>SOPs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Staff is aware of the </a:t>
            </a:r>
            <a:r>
              <a:rPr lang="en-US" sz="3200" dirty="0" smtClean="0"/>
              <a:t>lab </a:t>
            </a:r>
            <a:r>
              <a:rPr lang="en-US" sz="3200" dirty="0"/>
              <a:t>Policy and </a:t>
            </a:r>
            <a:r>
              <a:rPr lang="en-US" sz="3200" dirty="0" smtClean="0"/>
              <a:t>SOPs 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hlinkClick r:id="rId2" action="ppaction://hlinkfile"/>
              </a:rPr>
              <a:t>SOPs.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35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PRE-1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A system exists for obtaining consent when it is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required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6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112.  The laboratory has listed those situations where </a:t>
            </a:r>
            <a:r>
              <a:rPr lang="en-US" sz="3200" b="1" dirty="0" smtClean="0">
                <a:solidFill>
                  <a:schemeClr val="bg1"/>
                </a:solidFill>
              </a:rPr>
              <a:t>specific </a:t>
            </a:r>
            <a:r>
              <a:rPr lang="en-US" sz="3200" b="1" dirty="0">
                <a:solidFill>
                  <a:schemeClr val="bg1"/>
                </a:solidFill>
              </a:rPr>
              <a:t>informed consent is </a:t>
            </a:r>
            <a:r>
              <a:rPr lang="en-US" sz="3200" b="1" dirty="0" smtClean="0">
                <a:solidFill>
                  <a:schemeClr val="bg1"/>
                </a:solidFill>
              </a:rPr>
              <a:t>required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9753600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List of situations requiring informed </a:t>
            </a:r>
            <a:r>
              <a:rPr lang="en-US" sz="3200" dirty="0" smtClean="0"/>
              <a:t>consent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113.  The policy describes who can give consent when patient is incapable of independent </a:t>
            </a:r>
            <a:r>
              <a:rPr lang="en-US" sz="3200" b="1" dirty="0" smtClean="0">
                <a:solidFill>
                  <a:schemeClr val="bg1"/>
                </a:solidFill>
              </a:rPr>
              <a:t>decision making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10591799" cy="3733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directions as to who can give consent when patient is incapable of independent decision-making for providing informed </a:t>
            </a:r>
            <a:r>
              <a:rPr lang="en-US" sz="3200" dirty="0" smtClean="0"/>
              <a:t>consent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36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PRE-2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Patient and families have a right to information on expected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costs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4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114.  The tariﬀ list is available to </a:t>
            </a:r>
            <a:r>
              <a:rPr lang="en-US" sz="3200" b="1" dirty="0" smtClean="0">
                <a:solidFill>
                  <a:schemeClr val="bg1"/>
                </a:solidFill>
              </a:rPr>
              <a:t>patients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667999" cy="3412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Tariff </a:t>
            </a:r>
            <a:r>
              <a:rPr lang="en-US" sz="3200" dirty="0"/>
              <a:t>list available for showing on </a:t>
            </a:r>
            <a:r>
              <a:rPr lang="en-US" sz="3200" dirty="0" smtClean="0"/>
              <a:t>demand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Patients/clients informed the rates of their required </a:t>
            </a:r>
            <a:r>
              <a:rPr lang="en-US" sz="3200" dirty="0" smtClean="0"/>
              <a:t>tests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115.  Patients / family is informed about the additional reports which are generated / included in the </a:t>
            </a:r>
            <a:r>
              <a:rPr lang="en-US" sz="3200" b="1" dirty="0" smtClean="0">
                <a:solidFill>
                  <a:schemeClr val="bg1"/>
                </a:solidFill>
              </a:rPr>
              <a:t>report </a:t>
            </a:r>
            <a:r>
              <a:rPr lang="en-US" sz="3200" b="1" dirty="0">
                <a:solidFill>
                  <a:schemeClr val="bg1"/>
                </a:solidFill>
              </a:rPr>
              <a:t>with the same sample and </a:t>
            </a:r>
            <a:r>
              <a:rPr lang="en-US" sz="3200" b="1" dirty="0" smtClean="0">
                <a:solidFill>
                  <a:schemeClr val="bg1"/>
                </a:solidFill>
              </a:rPr>
              <a:t>cost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Clients informed about the additional reports possible in a cost effective package.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Above information provided by a doctor or a qualified and authorized lab technician.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37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AAC-3:    Patient Rights for appeals, complaints and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confidentiality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116.   Patient's complaints are accepted by the laboratory and properly </a:t>
            </a:r>
            <a:r>
              <a:rPr lang="en-US" sz="3200" b="1" dirty="0" smtClean="0">
                <a:solidFill>
                  <a:schemeClr val="bg1"/>
                </a:solidFill>
              </a:rPr>
              <a:t>registered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32596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complaint register/record is </a:t>
            </a:r>
            <a:r>
              <a:rPr lang="en-US" sz="3200" dirty="0" smtClean="0"/>
              <a:t>maintained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complaint box is affixed in the patient waiting </a:t>
            </a:r>
            <a:r>
              <a:rPr lang="en-US" sz="3200" dirty="0" smtClean="0"/>
              <a:t>area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Annex-J (Complaint Management).docx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117.   Proper actions and remedial measures are taken in response to patients </a:t>
            </a:r>
            <a:r>
              <a:rPr lang="en-US" sz="3200" b="1" dirty="0" smtClean="0">
                <a:solidFill>
                  <a:schemeClr val="bg1"/>
                </a:solidFill>
              </a:rPr>
              <a:t>complaints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actions taken on the </a:t>
            </a:r>
            <a:r>
              <a:rPr lang="en-US" sz="3200" dirty="0" smtClean="0"/>
              <a:t>complaint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382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118.   </a:t>
            </a:r>
            <a:r>
              <a:rPr lang="en-US" sz="3200" b="1" dirty="0" smtClean="0">
                <a:solidFill>
                  <a:schemeClr val="bg1"/>
                </a:solidFill>
              </a:rPr>
              <a:t>Confidentiality </a:t>
            </a:r>
            <a:r>
              <a:rPr lang="en-US" sz="3200" b="1" dirty="0">
                <a:solidFill>
                  <a:schemeClr val="bg1"/>
                </a:solidFill>
              </a:rPr>
              <a:t>of patient's record is </a:t>
            </a:r>
            <a:r>
              <a:rPr lang="en-US" sz="3200" b="1" dirty="0" smtClean="0">
                <a:solidFill>
                  <a:schemeClr val="bg1"/>
                </a:solidFill>
              </a:rPr>
              <a:t>maintained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799" cy="3564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Only the authorized persons have access to patient related </a:t>
            </a:r>
            <a:r>
              <a:rPr lang="en-US" sz="3200" dirty="0" smtClean="0"/>
              <a:t>information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11"/>
            <a:ext cx="10591800" cy="110598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/>
              <a:t>Ind</a:t>
            </a:r>
            <a:r>
              <a:rPr lang="en-US" sz="3200" b="1" dirty="0"/>
              <a:t> 9.  Those responsible for management lay down emergency policy and Standard Operating </a:t>
            </a:r>
            <a:r>
              <a:rPr lang="en-US" sz="3200" b="1" dirty="0" smtClean="0"/>
              <a:t>Procedures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800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</a:t>
            </a:r>
            <a:r>
              <a:rPr lang="en-US" sz="3200" dirty="0" smtClean="0"/>
              <a:t>lab Policy </a:t>
            </a:r>
            <a:r>
              <a:rPr lang="en-US" sz="3200" dirty="0"/>
              <a:t>and SOPs </a:t>
            </a:r>
            <a:r>
              <a:rPr lang="en-US" sz="3200" dirty="0" smtClean="0"/>
              <a:t>to cater emergency situations i.e. accidents, natural calamities and disease out breaks etc.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Emergency Policy and SOPs are available to the staff / patients for </a:t>
            </a:r>
            <a:r>
              <a:rPr lang="en-US" sz="3200" dirty="0" smtClean="0"/>
              <a:t>consultation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staff is aware of the emergency policy and </a:t>
            </a:r>
            <a:r>
              <a:rPr lang="en-US" sz="3200" dirty="0" smtClean="0"/>
              <a:t>SOPs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5188" y="6492875"/>
            <a:ext cx="838200" cy="365125"/>
          </a:xfrm>
        </p:spPr>
        <p:txBody>
          <a:bodyPr/>
          <a:lstStyle/>
          <a:p>
            <a:pPr algn="ctr">
              <a:defRPr/>
            </a:pPr>
            <a:fld id="{D5332554-CFA0-4076-AA9D-C71A70D0CBDB}" type="slidenum">
              <a:rPr lang="en-US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defRPr/>
              </a:pPr>
              <a:t>170</a:t>
            </a:fld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943766"/>
            <a:ext cx="746760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Impact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7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714500" y="200028"/>
          <a:ext cx="8763000" cy="645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8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Focal Person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 number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Landline PHC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6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CG/Trainings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Mushtaq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Ahmad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Majed Latif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Shafiq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Rehman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Imtiaz Ali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Hafiz Fayzan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Basharat Javed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0300-8436566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0300-3822695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0333-3036888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0333-4254722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0335-7599526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0320-5551047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042-99206371-78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Registration/ Licensing /Inspection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Shafqat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Ejaz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 Saleem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Khokar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0300-4480342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0300-4260069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3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Media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Facebook: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https://www.facebook.com/PunjabHealthcareCommission/</a:t>
                      </a:r>
                      <a:endParaRPr kumimoji="0" lang="en-US" sz="20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Twitter: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https://twitter.com/PHC_Punjab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YouTube: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https://www.youtube.com/channel/UCpjXbtQgk5P1JpuyNhhdNqQ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Helpline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0800-00742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PHC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www.phc.org.pk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E.mail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info@phc.org.pk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Postal Address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Punjab Healthcare Commission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# 1&amp;2, 4th Floor,Shaheen Complex, Egerton Road Lahore.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10. </a:t>
            </a:r>
            <a:r>
              <a:rPr lang="en-US" sz="3200" b="1" dirty="0" smtClean="0">
                <a:solidFill>
                  <a:schemeClr val="bg1"/>
                </a:solidFill>
              </a:rPr>
              <a:t>Those </a:t>
            </a:r>
            <a:r>
              <a:rPr lang="en-US" sz="3200" b="1" dirty="0">
                <a:solidFill>
                  <a:schemeClr val="bg1"/>
                </a:solidFill>
              </a:rPr>
              <a:t>responsible for management approve suﬃcient laboratory budget and allocate the </a:t>
            </a:r>
            <a:r>
              <a:rPr lang="en-US" sz="3200" b="1" dirty="0" smtClean="0">
                <a:solidFill>
                  <a:schemeClr val="bg1"/>
                </a:solidFill>
              </a:rPr>
              <a:t>resources </a:t>
            </a:r>
            <a:r>
              <a:rPr lang="en-US" sz="3200" b="1" dirty="0">
                <a:solidFill>
                  <a:schemeClr val="bg1"/>
                </a:solidFill>
              </a:rPr>
              <a:t>required to accomplish the </a:t>
            </a:r>
            <a:r>
              <a:rPr lang="en-US" sz="3200" b="1" dirty="0" smtClean="0">
                <a:solidFill>
                  <a:schemeClr val="bg1"/>
                </a:solidFill>
              </a:rPr>
              <a:t>mission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2989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premises of the </a:t>
            </a:r>
            <a:r>
              <a:rPr lang="en-US" sz="3200" dirty="0" smtClean="0"/>
              <a:t>lab </a:t>
            </a:r>
            <a:r>
              <a:rPr lang="en-US" sz="3200" dirty="0"/>
              <a:t>has adequate space suitable for the required </a:t>
            </a:r>
            <a:r>
              <a:rPr lang="en-US" sz="3200" dirty="0" smtClean="0"/>
              <a:t>activities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staff, equipment and consumables remain available to support the scope of laboratory services as evidence from the stock registers and </a:t>
            </a:r>
            <a:r>
              <a:rPr lang="en-US" sz="3200" dirty="0" smtClean="0"/>
              <a:t>incumbency </a:t>
            </a:r>
            <a:r>
              <a:rPr lang="en-US" sz="3200" dirty="0"/>
              <a:t>record/ duty </a:t>
            </a:r>
            <a:r>
              <a:rPr lang="en-US" sz="3200" dirty="0" smtClean="0"/>
              <a:t>roaster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No evidence of delay in reporting the test results on account of non-availability of equipment, kits/reagents or the concerned </a:t>
            </a:r>
            <a:r>
              <a:rPr lang="en-US" sz="3200" dirty="0" smtClean="0"/>
              <a:t>staff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11. </a:t>
            </a:r>
            <a:r>
              <a:rPr lang="en-US" sz="3200" b="1" dirty="0" smtClean="0"/>
              <a:t>Those </a:t>
            </a:r>
            <a:r>
              <a:rPr lang="en-US" sz="3200" b="1" dirty="0"/>
              <a:t>responsible for management establish the laboratory's </a:t>
            </a:r>
            <a:r>
              <a:rPr lang="en-US" sz="3200" b="1" dirty="0" smtClean="0"/>
              <a:t>organogram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8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o</a:t>
            </a:r>
            <a:r>
              <a:rPr lang="en-US" sz="3200" dirty="0" smtClean="0"/>
              <a:t>rganogram </a:t>
            </a:r>
            <a:r>
              <a:rPr lang="en-US" sz="3200" dirty="0"/>
              <a:t>is </a:t>
            </a:r>
            <a:r>
              <a:rPr lang="en-US" sz="3200" dirty="0" smtClean="0"/>
              <a:t>documented and displayed </a:t>
            </a:r>
            <a:r>
              <a:rPr lang="en-US" sz="3200" dirty="0"/>
              <a:t>for patients and the </a:t>
            </a:r>
            <a:r>
              <a:rPr lang="en-US" sz="3200" dirty="0" smtClean="0"/>
              <a:t>staff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Organogram.docx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618124"/>
            <a:ext cx="1074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endParaRPr lang="en-US" sz="44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Minimum </a:t>
            </a:r>
            <a:r>
              <a:rPr lang="en-US" sz="4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Service Delivery Standards (MSDS)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for CLINICAL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LABS</a:t>
            </a:r>
            <a:endParaRPr lang="en-US" sz="4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564233"/>
            <a:ext cx="1828800" cy="365125"/>
          </a:xfrm>
        </p:spPr>
        <p:txBody>
          <a:bodyPr/>
          <a:lstStyle/>
          <a:p>
            <a:fld id="{D1648972-A910-4A2C-8181-0DD5E7476339}" type="slidenum">
              <a:rPr lang="en-US" sz="1300" smtClean="0">
                <a:solidFill>
                  <a:schemeClr val="tx1"/>
                </a:solidFill>
              </a:rPr>
              <a:t>2</a:t>
            </a:fld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49" y="457200"/>
            <a:ext cx="2048151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457201"/>
            <a:ext cx="2971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57200"/>
            <a:ext cx="2743200" cy="297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8" y="457200"/>
            <a:ext cx="2895601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12.     Those responsible for management appoint the section heads in the </a:t>
            </a:r>
            <a:r>
              <a:rPr lang="en-US" sz="3200" b="1" dirty="0" smtClean="0"/>
              <a:t>laboratory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</a:t>
            </a:r>
            <a:r>
              <a:rPr lang="en-US" b="1" dirty="0" smtClean="0"/>
              <a:t>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The section heads are appointed 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Evidence </a:t>
            </a:r>
            <a:r>
              <a:rPr lang="en-US" sz="3200" dirty="0"/>
              <a:t>of adopting due process for appointing section heads i.e. under the signatures of the technical head of the </a:t>
            </a:r>
            <a:r>
              <a:rPr lang="en-US" sz="3200" dirty="0" smtClean="0"/>
              <a:t>lab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13.     Those responsible for management support research </a:t>
            </a:r>
            <a:r>
              <a:rPr lang="en-US" sz="3200" b="1" dirty="0" smtClean="0">
                <a:solidFill>
                  <a:schemeClr val="bg1"/>
                </a:solidFill>
              </a:rPr>
              <a:t>activities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6037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Research approved by the management and its printed </a:t>
            </a:r>
            <a:r>
              <a:rPr lang="en-US" sz="3200" dirty="0" smtClean="0"/>
              <a:t>report </a:t>
            </a:r>
            <a:r>
              <a:rPr lang="en-US" sz="3200" dirty="0"/>
              <a:t>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sharing disease related data with relevant authorities /research organizations ensuring patient </a:t>
            </a:r>
            <a:r>
              <a:rPr lang="en-US" sz="3200" dirty="0" smtClean="0"/>
              <a:t>confidentiality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01"/>
            <a:ext cx="6858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2. </a:t>
            </a: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Facility Management and Safety (FMS) </a:t>
            </a: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</a:t>
            </a:r>
            <a:r>
              <a:rPr lang="en-GB" sz="3600" b="1" dirty="0">
                <a:solidFill>
                  <a:schemeClr val="bg1"/>
                </a:solidFill>
              </a:rPr>
              <a:t>Standards </a:t>
            </a:r>
            <a:r>
              <a:rPr lang="en-GB" sz="3600" b="1" dirty="0" smtClean="0">
                <a:solidFill>
                  <a:schemeClr val="bg1"/>
                </a:solidFill>
              </a:rPr>
              <a:t>(3-6)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11 </a:t>
            </a:r>
            <a:r>
              <a:rPr lang="en-GB" sz="3600" b="1" dirty="0">
                <a:solidFill>
                  <a:schemeClr val="bg1"/>
                </a:solidFill>
              </a:rPr>
              <a:t>Indicators (</a:t>
            </a:r>
            <a:r>
              <a:rPr lang="en-GB" sz="3600" b="1" dirty="0" smtClean="0">
                <a:solidFill>
                  <a:schemeClr val="bg1"/>
                </a:solidFill>
              </a:rPr>
              <a:t>14-24)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10515600" cy="2819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4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FMS-1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 management is aware of and complies with the relevant laws, bylaws, rules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regulations, and facility inspection requirements under the relevant    building and associated codes applicable to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laboratories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3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</a:t>
            </a:r>
            <a:r>
              <a:rPr lang="en-US" sz="3200" b="1" dirty="0" smtClean="0"/>
              <a:t>14. </a:t>
            </a:r>
            <a:r>
              <a:rPr lang="en-US" sz="3200" b="1" dirty="0"/>
              <a:t>The management is conversant with the relevant laws and regulations and knows their </a:t>
            </a:r>
            <a:r>
              <a:rPr lang="en-US" sz="3200" b="1" dirty="0" smtClean="0"/>
              <a:t>applicability </a:t>
            </a:r>
            <a:r>
              <a:rPr lang="en-US" sz="3200" b="1" dirty="0"/>
              <a:t>to the </a:t>
            </a:r>
            <a:r>
              <a:rPr lang="en-US" sz="3200" b="1" dirty="0" smtClean="0"/>
              <a:t>laboratory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10591799" cy="429895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Copies of current/updated relevant laws, regulations and rules available </a:t>
            </a:r>
            <a:r>
              <a:rPr lang="en-US" sz="3200" dirty="0">
                <a:hlinkClick r:id="rId2" action="ppaction://hlinkfile"/>
              </a:rPr>
              <a:t>(</a:t>
            </a:r>
            <a:r>
              <a:rPr lang="en-US" sz="3200" b="1" dirty="0">
                <a:hlinkClick r:id="rId2" action="ppaction://hlinkfile"/>
              </a:rPr>
              <a:t>Annexure-A</a:t>
            </a:r>
            <a:r>
              <a:rPr lang="en-US" sz="3200" dirty="0" smtClean="0">
                <a:hlinkClick r:id="rId2" action="ppaction://hlinkfile"/>
              </a:rPr>
              <a:t>)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Laboratory staff is aware of the relevant laws, regulations and rules and </a:t>
            </a:r>
            <a:r>
              <a:rPr lang="en-US" sz="3200" dirty="0" smtClean="0"/>
              <a:t>know </a:t>
            </a:r>
            <a:r>
              <a:rPr lang="en-US" sz="3200" dirty="0"/>
              <a:t>as to how </a:t>
            </a:r>
            <a:r>
              <a:rPr lang="en-US" sz="3200" dirty="0" smtClean="0"/>
              <a:t>these </a:t>
            </a:r>
            <a:r>
              <a:rPr lang="en-US" sz="3200" dirty="0"/>
              <a:t>relate to </a:t>
            </a:r>
            <a:r>
              <a:rPr lang="en-US" sz="3200" dirty="0" smtClean="0"/>
              <a:t>their functioning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Compliance of relevant laws, regulations and rules is </a:t>
            </a:r>
            <a:r>
              <a:rPr lang="en-US" sz="3200" dirty="0" smtClean="0"/>
              <a:t>observable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15. The management regularly updates any amendments in the prevailing relevant laws and </a:t>
            </a:r>
            <a:r>
              <a:rPr lang="en-US" sz="3200" b="1" dirty="0" smtClean="0">
                <a:solidFill>
                  <a:schemeClr val="bg1"/>
                </a:solidFill>
              </a:rPr>
              <a:t>rules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process to keep the relevant laws, regulations and rules properly updated is </a:t>
            </a:r>
            <a:r>
              <a:rPr lang="en-US" sz="3200" dirty="0" smtClean="0"/>
              <a:t>adopted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11"/>
            <a:ext cx="10591800" cy="102978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Ind</a:t>
            </a:r>
            <a:r>
              <a:rPr lang="en-US" sz="3200" b="1" dirty="0" smtClean="0"/>
              <a:t> </a:t>
            </a:r>
            <a:r>
              <a:rPr lang="en-US" sz="3200" b="1" dirty="0"/>
              <a:t>16. The management ensures implementation of these </a:t>
            </a:r>
            <a:r>
              <a:rPr lang="en-US" sz="3200" b="1" dirty="0" smtClean="0"/>
              <a:t>requirements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the relevant laws, regulations and rules are properly implemented, </a:t>
            </a:r>
            <a:r>
              <a:rPr lang="en-US" sz="3200" u="sng" dirty="0"/>
              <a:t>for </a:t>
            </a:r>
            <a:r>
              <a:rPr lang="en-US" sz="3200" u="sng" dirty="0" smtClean="0"/>
              <a:t>example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Implementation of PHWM Rules 2014 in such a way that all key requirements are clearly observable.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Compliance of the building and fire safety requirements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10515600" cy="22860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5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FMS-2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Facility work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flow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design conforms the scope of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services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2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17. </a:t>
            </a:r>
            <a:r>
              <a:rPr lang="en-US" sz="3200" b="1" dirty="0" smtClean="0">
                <a:solidFill>
                  <a:schemeClr val="bg1"/>
                </a:solidFill>
              </a:rPr>
              <a:t>Space </a:t>
            </a:r>
            <a:r>
              <a:rPr lang="en-US" sz="3200" b="1" dirty="0">
                <a:solidFill>
                  <a:schemeClr val="bg1"/>
                </a:solidFill>
              </a:rPr>
              <a:t>allocation and eﬀective separation between administrative and technical laboratory </a:t>
            </a:r>
            <a:r>
              <a:rPr lang="en-US" sz="3200" b="1" dirty="0" smtClean="0">
                <a:solidFill>
                  <a:schemeClr val="bg1"/>
                </a:solidFill>
              </a:rPr>
              <a:t>areas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8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Lab </a:t>
            </a:r>
            <a:r>
              <a:rPr lang="en-US" dirty="0"/>
              <a:t>design/layout that ensures:</a:t>
            </a:r>
          </a:p>
          <a:p>
            <a:pPr lvl="1"/>
            <a:r>
              <a:rPr lang="en-US" sz="3200" dirty="0"/>
              <a:t>Safe environment for patients and the </a:t>
            </a:r>
            <a:r>
              <a:rPr lang="en-US" sz="3200" dirty="0" smtClean="0"/>
              <a:t>staff</a:t>
            </a:r>
            <a:endParaRPr lang="en-US" sz="3200" dirty="0"/>
          </a:p>
          <a:p>
            <a:pPr lvl="1"/>
            <a:r>
              <a:rPr lang="en-US" sz="3200" dirty="0"/>
              <a:t>Clear separation of technical areas and administrative/patient waiting </a:t>
            </a:r>
            <a:r>
              <a:rPr lang="en-US" sz="3200" dirty="0" smtClean="0"/>
              <a:t>areas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18. </a:t>
            </a:r>
            <a:r>
              <a:rPr lang="en-US" sz="3200" b="1" dirty="0" smtClean="0">
                <a:solidFill>
                  <a:schemeClr val="bg1"/>
                </a:solidFill>
              </a:rPr>
              <a:t>Measures </a:t>
            </a:r>
            <a:r>
              <a:rPr lang="en-US" sz="3200" b="1" dirty="0">
                <a:solidFill>
                  <a:schemeClr val="bg1"/>
                </a:solidFill>
              </a:rPr>
              <a:t>to limit unauthorized access to work areas of the </a:t>
            </a:r>
            <a:r>
              <a:rPr lang="en-US" sz="3200" b="1" dirty="0" smtClean="0">
                <a:solidFill>
                  <a:schemeClr val="bg1"/>
                </a:solidFill>
              </a:rPr>
              <a:t>laboratory.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Lab </a:t>
            </a:r>
            <a:r>
              <a:rPr lang="en-US" sz="3200" dirty="0"/>
              <a:t>technical working areas have controlled </a:t>
            </a:r>
            <a:r>
              <a:rPr lang="en-US" sz="3200" dirty="0" smtClean="0"/>
              <a:t>access/entry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895600" y="1143000"/>
            <a:ext cx="6365081" cy="4171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339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OUTLINE</a:t>
            </a:r>
          </a:p>
          <a:p>
            <a:pPr marL="771525" lvl="1" indent="-428625">
              <a:lnSpc>
                <a:spcPct val="80000"/>
              </a:lnSpc>
              <a:buFont typeface="Wingdings" charset="2"/>
              <a:buChar char="v"/>
              <a:defRPr/>
            </a:pPr>
            <a:endParaRPr lang="en-US" sz="1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700" b="1" dirty="0">
              <a:solidFill>
                <a:prstClr val="black"/>
              </a:solidFill>
              <a:latin typeface="Impac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7563035"/>
              </p:ext>
            </p:extLst>
          </p:nvPr>
        </p:nvGraphicFramePr>
        <p:xfrm>
          <a:off x="3048000" y="2438400"/>
          <a:ext cx="5715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1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6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FMS-3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 laboratory has plans for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fire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non-fire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emergencies within the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sections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19. </a:t>
            </a:r>
            <a:r>
              <a:rPr lang="en-US" sz="3200" b="1" dirty="0" smtClean="0">
                <a:solidFill>
                  <a:schemeClr val="bg1"/>
                </a:solidFill>
              </a:rPr>
              <a:t>Plans </a:t>
            </a:r>
            <a:r>
              <a:rPr lang="en-US" sz="3200" b="1" dirty="0">
                <a:solidFill>
                  <a:schemeClr val="bg1"/>
                </a:solidFill>
              </a:rPr>
              <a:t>and provisions for early detection of </a:t>
            </a:r>
            <a:r>
              <a:rPr lang="en-US" sz="3200" b="1" dirty="0" smtClean="0">
                <a:solidFill>
                  <a:schemeClr val="bg1"/>
                </a:solidFill>
              </a:rPr>
              <a:t>fire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</a:rPr>
              <a:t>non-fire </a:t>
            </a:r>
            <a:r>
              <a:rPr lang="en-US" sz="3200" b="1" dirty="0">
                <a:solidFill>
                  <a:schemeClr val="bg1"/>
                </a:solidFill>
              </a:rPr>
              <a:t>emergencies </a:t>
            </a:r>
            <a:r>
              <a:rPr lang="en-US" sz="3200" b="1" dirty="0" smtClean="0">
                <a:solidFill>
                  <a:schemeClr val="bg1"/>
                </a:solidFill>
              </a:rPr>
              <a:t>exist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77600" cy="51054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sz="6500" b="1" dirty="0"/>
              <a:t>Compliance Requirements:</a:t>
            </a:r>
            <a:endParaRPr lang="en-US" sz="6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5500" dirty="0"/>
              <a:t>Plan for fire and non-fire </a:t>
            </a:r>
            <a:r>
              <a:rPr lang="en-US" sz="5500" dirty="0" smtClean="0"/>
              <a:t>emergencies</a:t>
            </a:r>
            <a:endParaRPr lang="en-US" sz="5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5500" dirty="0"/>
              <a:t>The plan addresses the requirement of early detection of fire and non-fire </a:t>
            </a:r>
            <a:r>
              <a:rPr lang="en-US" sz="5500" dirty="0" smtClean="0"/>
              <a:t>emergencies</a:t>
            </a:r>
            <a:endParaRPr lang="en-US" sz="5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5500" dirty="0"/>
              <a:t>The provisions to detect the above emergency situations at an early stage as laid out in the plan e.g</a:t>
            </a:r>
            <a:r>
              <a:rPr lang="en-US" sz="5500" dirty="0" smtClean="0"/>
              <a:t>.</a:t>
            </a:r>
            <a:endParaRPr lang="en-US" sz="5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500" dirty="0"/>
              <a:t>Smoke </a:t>
            </a:r>
            <a:r>
              <a:rPr lang="en-US" sz="5500" dirty="0" smtClean="0"/>
              <a:t>detector/s</a:t>
            </a:r>
            <a:endParaRPr lang="en-US" sz="5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500" dirty="0"/>
              <a:t>Monitoring through CCTV </a:t>
            </a:r>
            <a:r>
              <a:rPr lang="en-US" sz="5500" dirty="0" smtClean="0"/>
              <a:t>cameras</a:t>
            </a:r>
            <a:endParaRPr lang="en-US" sz="5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500" dirty="0"/>
              <a:t>Trained staff physically deployed to ensure the required </a:t>
            </a:r>
            <a:r>
              <a:rPr lang="en-US" sz="5500" dirty="0" smtClean="0"/>
              <a:t>outcome </a:t>
            </a:r>
            <a:endParaRPr lang="en-US" sz="55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5500" dirty="0"/>
              <a:t>The staff is aware of the </a:t>
            </a:r>
            <a:r>
              <a:rPr lang="en-US" sz="5500" dirty="0" smtClean="0"/>
              <a:t>plan</a:t>
            </a:r>
            <a:endParaRPr lang="en-US" sz="5500" dirty="0"/>
          </a:p>
          <a:p>
            <a:pPr marL="0" indent="0">
              <a:buNone/>
            </a:pPr>
            <a:r>
              <a:rPr lang="en-US" sz="3800" dirty="0" smtClean="0"/>
              <a:t> </a:t>
            </a:r>
            <a:r>
              <a:rPr lang="en-US" sz="5900" dirty="0" smtClean="0">
                <a:hlinkClick r:id="rId2" action="ppaction://hlinkfile"/>
              </a:rPr>
              <a:t>Fire Emergency Plan.docx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20.     Provisions for abatement of fire and non-fire emergencies </a:t>
            </a:r>
            <a:r>
              <a:rPr lang="en-US" sz="3200" b="1" dirty="0" smtClean="0">
                <a:solidFill>
                  <a:schemeClr val="bg1"/>
                </a:solidFill>
              </a:rPr>
              <a:t>exist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10591800" cy="45878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The plan providing for an environment which has lesser chances of occurrence of fire and non-fire emergencies </a:t>
            </a:r>
            <a:r>
              <a:rPr lang="en-US" dirty="0" err="1"/>
              <a:t>viz</a:t>
            </a:r>
            <a:r>
              <a:rPr lang="en-US" dirty="0"/>
              <a:t>:</a:t>
            </a:r>
            <a:endParaRPr lang="en-US" sz="2800" dirty="0"/>
          </a:p>
          <a:p>
            <a:pPr lvl="1"/>
            <a:r>
              <a:rPr lang="en-US" dirty="0"/>
              <a:t>There is no loose electric wiring to cause short </a:t>
            </a:r>
            <a:r>
              <a:rPr lang="en-US" dirty="0" smtClean="0"/>
              <a:t>circuiting</a:t>
            </a:r>
            <a:endParaRPr lang="en-US" sz="2400" dirty="0"/>
          </a:p>
          <a:p>
            <a:pPr lvl="1"/>
            <a:r>
              <a:rPr lang="en-US" dirty="0"/>
              <a:t>No loose plugs and sockets which can </a:t>
            </a:r>
            <a:r>
              <a:rPr lang="en-US" dirty="0" smtClean="0"/>
              <a:t>spark</a:t>
            </a:r>
            <a:endParaRPr lang="en-US" sz="2400" dirty="0"/>
          </a:p>
          <a:p>
            <a:pPr lvl="1"/>
            <a:r>
              <a:rPr lang="en-US" dirty="0"/>
              <a:t>No power cord/s that is/are worn out to cause </a:t>
            </a:r>
            <a:r>
              <a:rPr lang="en-US" dirty="0" smtClean="0"/>
              <a:t>electrocution</a:t>
            </a:r>
            <a:endParaRPr lang="en-US" sz="2400" dirty="0"/>
          </a:p>
          <a:p>
            <a:pPr lvl="1"/>
            <a:r>
              <a:rPr lang="en-US" dirty="0"/>
              <a:t>Ramps if exist are </a:t>
            </a:r>
            <a:r>
              <a:rPr lang="en-US" dirty="0" smtClean="0"/>
              <a:t>non-slippery</a:t>
            </a:r>
            <a:endParaRPr lang="en-US" sz="2400" dirty="0"/>
          </a:p>
          <a:p>
            <a:pPr lvl="1"/>
            <a:r>
              <a:rPr lang="en-US" dirty="0"/>
              <a:t>Stairs have supporting rails </a:t>
            </a:r>
            <a:r>
              <a:rPr lang="en-US" dirty="0" smtClean="0"/>
              <a:t>etc. </a:t>
            </a:r>
            <a:endParaRPr lang="en-US" sz="2400" dirty="0"/>
          </a:p>
          <a:p>
            <a:pPr lvl="1"/>
            <a:r>
              <a:rPr lang="en-US" dirty="0"/>
              <a:t>Building meets, the local construction </a:t>
            </a:r>
            <a:r>
              <a:rPr lang="en-US" dirty="0" smtClean="0"/>
              <a:t>standards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11"/>
            <a:ext cx="10591800" cy="102978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21.     Provisions for containment of </a:t>
            </a:r>
            <a:r>
              <a:rPr lang="en-US" sz="3200" b="1" dirty="0" smtClean="0">
                <a:solidFill>
                  <a:schemeClr val="bg1"/>
                </a:solidFill>
              </a:rPr>
              <a:t>fire </a:t>
            </a:r>
            <a:r>
              <a:rPr lang="en-US" sz="3200" b="1" dirty="0">
                <a:solidFill>
                  <a:schemeClr val="bg1"/>
                </a:solidFill>
              </a:rPr>
              <a:t>emergencies </a:t>
            </a:r>
            <a:r>
              <a:rPr lang="en-US" sz="3200" b="1" dirty="0" smtClean="0">
                <a:solidFill>
                  <a:schemeClr val="bg1"/>
                </a:solidFill>
              </a:rPr>
              <a:t>exist.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</a:t>
            </a:r>
            <a:r>
              <a:rPr lang="en-US" b="1" dirty="0" smtClean="0"/>
              <a:t>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Availability of fire-fighting equipment: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Water </a:t>
            </a:r>
            <a:r>
              <a:rPr lang="en-US" dirty="0"/>
              <a:t>Source / </a:t>
            </a:r>
            <a:r>
              <a:rPr lang="en-US" dirty="0" smtClean="0"/>
              <a:t>buckets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Sand </a:t>
            </a:r>
            <a:r>
              <a:rPr lang="en-US" dirty="0" smtClean="0"/>
              <a:t>buckets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Shovel  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Fire </a:t>
            </a:r>
            <a:r>
              <a:rPr lang="en-US" dirty="0" smtClean="0"/>
              <a:t>extinguisher/s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Fire blankets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22.     Displayed safe exit points in case of </a:t>
            </a:r>
            <a:r>
              <a:rPr lang="en-US" sz="3200" b="1" dirty="0" smtClean="0">
                <a:solidFill>
                  <a:schemeClr val="bg1"/>
                </a:solidFill>
              </a:rPr>
              <a:t>fire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</a:rPr>
              <a:t>non-fire </a:t>
            </a:r>
            <a:r>
              <a:rPr lang="en-US" sz="3200" b="1" dirty="0">
                <a:solidFill>
                  <a:schemeClr val="bg1"/>
                </a:solidFill>
              </a:rPr>
              <a:t>emergencies </a:t>
            </a:r>
            <a:r>
              <a:rPr lang="en-US" sz="3200" b="1" dirty="0" smtClean="0">
                <a:solidFill>
                  <a:schemeClr val="bg1"/>
                </a:solidFill>
              </a:rPr>
              <a:t>exist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800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Emergency Exit points 24/7 illuminated sign board/s </a:t>
            </a:r>
            <a:r>
              <a:rPr lang="en-US" sz="3200" dirty="0" smtClean="0"/>
              <a:t>displayed as required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No obstructions at any time on the emergency </a:t>
            </a:r>
            <a:r>
              <a:rPr lang="en-US" sz="3200" dirty="0" smtClean="0"/>
              <a:t>exits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Staff is aware of the emergency </a:t>
            </a:r>
            <a:r>
              <a:rPr lang="en-US" sz="3200" dirty="0" smtClean="0"/>
              <a:t>exits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 Emergency Exit Plan.docx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23.     Mock drills are held at least once in a </a:t>
            </a:r>
            <a:r>
              <a:rPr lang="en-US" sz="3200" b="1" dirty="0" smtClean="0">
                <a:solidFill>
                  <a:schemeClr val="bg1"/>
                </a:solidFill>
              </a:rPr>
              <a:t>year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Mock Drills / </a:t>
            </a:r>
            <a:r>
              <a:rPr lang="en-US" sz="3200" dirty="0" smtClean="0"/>
              <a:t>attendance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confirms that all staff was subjected to the mock </a:t>
            </a:r>
            <a:r>
              <a:rPr lang="en-US" sz="3200" dirty="0" smtClean="0"/>
              <a:t>drill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corrective actions taken after mock </a:t>
            </a:r>
            <a:r>
              <a:rPr lang="en-US" sz="3200" dirty="0" smtClean="0"/>
              <a:t>drills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Mock Drill format.docx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Ind</a:t>
            </a:r>
            <a:r>
              <a:rPr lang="en-US" sz="3200" b="1" dirty="0" smtClean="0"/>
              <a:t> </a:t>
            </a:r>
            <a:r>
              <a:rPr lang="en-US" sz="3200" b="1" dirty="0"/>
              <a:t>24.     Staﬀ members are trained for their role in case of such </a:t>
            </a:r>
            <a:r>
              <a:rPr lang="en-US" sz="3200" b="1" dirty="0" smtClean="0"/>
              <a:t>emergencies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800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that confirms participation of at least the key staff from each </a:t>
            </a:r>
            <a:r>
              <a:rPr lang="en-US" sz="3200" dirty="0" smtClean="0"/>
              <a:t>shift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01"/>
            <a:ext cx="6858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 3. Human Resource Management (HRM) </a:t>
            </a: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06 </a:t>
            </a:r>
            <a:r>
              <a:rPr lang="en-GB" sz="3600" b="1" dirty="0">
                <a:solidFill>
                  <a:schemeClr val="bg1"/>
                </a:solidFill>
              </a:rPr>
              <a:t>Standards </a:t>
            </a:r>
            <a:r>
              <a:rPr lang="en-GB" sz="3600" b="1" dirty="0" smtClean="0">
                <a:solidFill>
                  <a:schemeClr val="bg1"/>
                </a:solidFill>
              </a:rPr>
              <a:t>(7-12)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16 </a:t>
            </a:r>
            <a:r>
              <a:rPr lang="en-GB" sz="3600" b="1" dirty="0">
                <a:solidFill>
                  <a:schemeClr val="bg1"/>
                </a:solidFill>
              </a:rPr>
              <a:t>Indicators </a:t>
            </a:r>
            <a:r>
              <a:rPr lang="en-GB" sz="3600" b="1" dirty="0" smtClean="0">
                <a:solidFill>
                  <a:schemeClr val="bg1"/>
                </a:solidFill>
              </a:rPr>
              <a:t>(25-40)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7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Staﬀ deployment is in accordance with the scope of laboratory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work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4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25.     Job description for every post is </a:t>
            </a:r>
            <a:r>
              <a:rPr lang="en-US" sz="3200" b="1" dirty="0" smtClean="0">
                <a:solidFill>
                  <a:schemeClr val="bg1"/>
                </a:solidFill>
              </a:rPr>
              <a:t>identified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</a:rPr>
              <a:t>documented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6588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Documented individual Job </a:t>
            </a:r>
            <a:r>
              <a:rPr lang="en-US" sz="3200" dirty="0" smtClean="0"/>
              <a:t>Descriptions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Every JD bears the signatures of the employer and the concerned </a:t>
            </a:r>
            <a:r>
              <a:rPr lang="en-US" sz="3200" dirty="0" smtClean="0"/>
              <a:t>employee    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Job Descriptions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913460" y="685800"/>
            <a:ext cx="6365081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339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Functional Areas</a:t>
            </a:r>
          </a:p>
          <a:p>
            <a:pPr marL="771525" lvl="1" indent="-428625">
              <a:lnSpc>
                <a:spcPct val="80000"/>
              </a:lnSpc>
              <a:buFont typeface="Wingdings" charset="2"/>
              <a:buChar char="v"/>
              <a:defRPr/>
            </a:pPr>
            <a:endParaRPr lang="en-US" sz="1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700" b="1" dirty="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247632"/>
            <a:ext cx="5562600" cy="52293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Quality Assurance (QA)</a:t>
            </a:r>
          </a:p>
          <a:p>
            <a:pPr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Bio safety &amp; Bio Security (BSBS) </a:t>
            </a:r>
          </a:p>
          <a:p>
            <a:pPr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Access</a:t>
            </a: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, Assessment &amp; Continuity of Care (AAC)</a:t>
            </a:r>
          </a:p>
          <a:p>
            <a:pPr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Care of Patients (COP)</a:t>
            </a:r>
          </a:p>
          <a:p>
            <a:pPr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Patient Rights &amp; Education (</a:t>
            </a: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PRE)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1247633"/>
            <a:ext cx="5257800" cy="5229366"/>
          </a:xfrm>
          <a:prstGeom prst="rect">
            <a:avLst/>
          </a:prstGeom>
          <a:solidFill>
            <a:srgbClr val="85CBA4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Responsibilities </a:t>
            </a: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of Management (ROM) </a:t>
            </a:r>
          </a:p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Facility Management &amp; Safety (FMS) </a:t>
            </a:r>
          </a:p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Human Resource Management (HRM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Management of Equipment and Reagents (MER)</a:t>
            </a:r>
            <a:endParaRPr lang="en-US" i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Recording and Reporting System (RRS)</a:t>
            </a:r>
            <a:endParaRPr lang="en-US" i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1">
              <a:buClr>
                <a:prstClr val="white"/>
              </a:buClr>
              <a:buFont typeface="Arial" pitchFamily="34" charset="0"/>
              <a:buChar char="►"/>
              <a:defRPr/>
            </a:pPr>
            <a:endParaRPr lang="en-US" sz="2400" i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26.    Eligibility criteria regarding </a:t>
            </a:r>
            <a:r>
              <a:rPr lang="en-US" sz="3200" b="1" dirty="0" smtClean="0">
                <a:solidFill>
                  <a:schemeClr val="bg1"/>
                </a:solidFill>
              </a:rPr>
              <a:t>qualification </a:t>
            </a:r>
            <a:r>
              <a:rPr lang="en-US" sz="3200" b="1" dirty="0">
                <a:solidFill>
                  <a:schemeClr val="bg1"/>
                </a:solidFill>
              </a:rPr>
              <a:t>and experience for each job is </a:t>
            </a:r>
            <a:r>
              <a:rPr lang="en-US" sz="3200" b="1" dirty="0" smtClean="0">
                <a:solidFill>
                  <a:schemeClr val="bg1"/>
                </a:solidFill>
              </a:rPr>
              <a:t>available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0" cy="50292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sz="4600" b="1" dirty="0"/>
              <a:t>Compliance </a:t>
            </a:r>
            <a:r>
              <a:rPr lang="en-US" sz="4600" b="1" dirty="0" smtClean="0"/>
              <a:t>Requirements:</a:t>
            </a:r>
            <a:endParaRPr lang="en-US" sz="4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 smtClean="0"/>
              <a:t>A medical </a:t>
            </a:r>
            <a:r>
              <a:rPr lang="en-US" sz="4000" dirty="0"/>
              <a:t>g</a:t>
            </a:r>
            <a:r>
              <a:rPr lang="en-US" sz="4000" dirty="0" smtClean="0"/>
              <a:t>raduate having qualification/s registered with the PM&amp;DC is eligible to manage the lab of corresponding Category as detailed in the Guidelines summarized as under: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/>
              <a:t>Higher </a:t>
            </a:r>
            <a:r>
              <a:rPr lang="en-US" sz="3600" dirty="0"/>
              <a:t>level specialization like FCPS/FRC Path/PhD/ equivalent etc. in the discipline of Pathology for heading a </a:t>
            </a:r>
            <a:r>
              <a:rPr lang="en-US" sz="3600" dirty="0" smtClean="0"/>
              <a:t>Lab </a:t>
            </a:r>
            <a:r>
              <a:rPr lang="en-US" sz="3600" dirty="0"/>
              <a:t>which portrays broader scope of diagnostic </a:t>
            </a:r>
            <a:r>
              <a:rPr lang="en-US" sz="3600" dirty="0" smtClean="0"/>
              <a:t>services</a:t>
            </a:r>
            <a:endParaRPr lang="en-US" sz="3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/>
              <a:t>A mid-level specialization like MPhil for a Category-B </a:t>
            </a:r>
            <a:r>
              <a:rPr lang="en-US" sz="3600" dirty="0" smtClean="0"/>
              <a:t>laboratory</a:t>
            </a:r>
            <a:endParaRPr lang="en-US" sz="3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/>
              <a:t>Diploma / equivalent in Clinical Pathology as a minimum for Cat-C </a:t>
            </a:r>
            <a:r>
              <a:rPr lang="en-US" sz="3600" dirty="0" smtClean="0"/>
              <a:t>laboratories</a:t>
            </a:r>
            <a:endParaRPr lang="en-US" sz="3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/>
              <a:t>A respectively qualified technologist to be the section </a:t>
            </a:r>
            <a:r>
              <a:rPr lang="en-US" sz="3600" dirty="0" smtClean="0"/>
              <a:t>head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27.     Recruitments are made according to laid down eligibility </a:t>
            </a:r>
            <a:r>
              <a:rPr lang="en-US" sz="3200" b="1" dirty="0" smtClean="0">
                <a:solidFill>
                  <a:schemeClr val="bg1"/>
                </a:solidFill>
              </a:rPr>
              <a:t>criteria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All appointments are according to eligibility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8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 staﬀ members joining the laboratory are oriented to the laboratory    environment, the laboratory sections and their individual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jobs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28.     Appropriate orientation plan for new inducted employee </a:t>
            </a:r>
            <a:r>
              <a:rPr lang="en-US" sz="3200" b="1" dirty="0" smtClean="0"/>
              <a:t>exists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591799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Written </a:t>
            </a:r>
            <a:r>
              <a:rPr lang="en-US" dirty="0"/>
              <a:t>Orientation Plan covering the following:</a:t>
            </a:r>
            <a:endParaRPr lang="en-US" sz="2800" dirty="0"/>
          </a:p>
          <a:p>
            <a:pPr lvl="1"/>
            <a:r>
              <a:rPr lang="en-US" dirty="0"/>
              <a:t>general </a:t>
            </a:r>
            <a:r>
              <a:rPr lang="en-US" dirty="0" smtClean="0"/>
              <a:t>lab </a:t>
            </a:r>
            <a:r>
              <a:rPr lang="en-US" dirty="0"/>
              <a:t>working </a:t>
            </a:r>
            <a:endParaRPr lang="en-US" sz="2400" dirty="0"/>
          </a:p>
          <a:p>
            <a:pPr lvl="1"/>
            <a:r>
              <a:rPr lang="en-US" dirty="0"/>
              <a:t>Safety</a:t>
            </a:r>
            <a:endParaRPr lang="en-US" sz="2400" dirty="0"/>
          </a:p>
          <a:p>
            <a:pPr lvl="1"/>
            <a:r>
              <a:rPr lang="en-US" dirty="0"/>
              <a:t>Biosafety</a:t>
            </a:r>
            <a:endParaRPr lang="en-US" sz="2400" dirty="0"/>
          </a:p>
          <a:p>
            <a:pPr lvl="1"/>
            <a:r>
              <a:rPr lang="en-US" dirty="0"/>
              <a:t>Quality assurance</a:t>
            </a:r>
            <a:endParaRPr lang="en-US" sz="2400" dirty="0"/>
          </a:p>
          <a:p>
            <a:pPr lvl="1"/>
            <a:r>
              <a:rPr lang="en-US" dirty="0"/>
              <a:t>SOPs</a:t>
            </a:r>
            <a:endParaRPr lang="en-US" sz="2400" dirty="0"/>
          </a:p>
          <a:p>
            <a:pPr lvl="1"/>
            <a:r>
              <a:rPr lang="en-US" dirty="0"/>
              <a:t>Specific techniques/tasks assigned to the individual </a:t>
            </a:r>
            <a:r>
              <a:rPr lang="en-US" dirty="0" smtClean="0"/>
              <a:t>employees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0896600" cy="1447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29.     Each staﬀ member is made aware of laboratory wide policies and procedures as well as </a:t>
            </a:r>
            <a:r>
              <a:rPr lang="en-US" sz="3200" b="1" dirty="0" smtClean="0">
                <a:solidFill>
                  <a:schemeClr val="bg1"/>
                </a:solidFill>
              </a:rPr>
              <a:t>section/unit/service/ program specific </a:t>
            </a:r>
            <a:r>
              <a:rPr lang="en-US" sz="3200" b="1" dirty="0">
                <a:solidFill>
                  <a:schemeClr val="bg1"/>
                </a:solidFill>
              </a:rPr>
              <a:t>policies and </a:t>
            </a:r>
            <a:r>
              <a:rPr lang="en-US" sz="3200" b="1" dirty="0" smtClean="0">
                <a:solidFill>
                  <a:schemeClr val="bg1"/>
                </a:solidFill>
              </a:rPr>
              <a:t>procedures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388"/>
            <a:ext cx="10667999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Written </a:t>
            </a:r>
            <a:r>
              <a:rPr lang="en-US" dirty="0"/>
              <a:t>record of level specific orientation sessions conducted for all staff covering:</a:t>
            </a:r>
            <a:endParaRPr lang="en-US" sz="2800" dirty="0"/>
          </a:p>
          <a:p>
            <a:pPr lvl="1"/>
            <a:r>
              <a:rPr lang="en-US" dirty="0"/>
              <a:t>Laboratory wide policy and procedures (General SOPs</a:t>
            </a:r>
            <a:r>
              <a:rPr lang="en-US" dirty="0" smtClean="0"/>
              <a:t>)</a:t>
            </a:r>
            <a:endParaRPr lang="en-US" sz="2400" dirty="0"/>
          </a:p>
          <a:p>
            <a:pPr lvl="1"/>
            <a:r>
              <a:rPr lang="en-US" dirty="0"/>
              <a:t>Section/unit/service/program specific policies and </a:t>
            </a:r>
            <a:r>
              <a:rPr lang="en-US" dirty="0" smtClean="0"/>
              <a:t>procedures</a:t>
            </a:r>
            <a:endParaRPr lang="en-US" sz="2400" dirty="0"/>
          </a:p>
          <a:p>
            <a:r>
              <a:rPr lang="fr-FR" dirty="0" err="1" smtClean="0">
                <a:hlinkClick r:id="rId2" action="ppaction://hlinkfile"/>
              </a:rPr>
              <a:t>Annex</a:t>
            </a:r>
            <a:r>
              <a:rPr lang="fr-FR" dirty="0" smtClean="0">
                <a:hlinkClick r:id="rId2" action="ppaction://hlinkfile"/>
              </a:rPr>
              <a:t>- G (Orientation Checklist).docx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30.     Each staﬀ member is made aware of his/her rights and </a:t>
            </a:r>
            <a:r>
              <a:rPr lang="en-US" sz="3200" b="1" dirty="0" smtClean="0">
                <a:solidFill>
                  <a:schemeClr val="bg1"/>
                </a:solidFill>
              </a:rPr>
              <a:t>responsibilities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 Written </a:t>
            </a:r>
            <a:r>
              <a:rPr lang="en-US" sz="3200" dirty="0"/>
              <a:t>job contract having clear description of employee rights and </a:t>
            </a:r>
            <a:r>
              <a:rPr lang="en-US" sz="3200" dirty="0" smtClean="0"/>
              <a:t>responsibilities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 JD </a:t>
            </a:r>
            <a:r>
              <a:rPr lang="en-US" sz="3200" dirty="0"/>
              <a:t>duly signed by the employee and the </a:t>
            </a:r>
            <a:r>
              <a:rPr lang="en-US" sz="3200" dirty="0" smtClean="0"/>
              <a:t>employer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31.     All employees are educated with regard to patients' rights and </a:t>
            </a:r>
            <a:r>
              <a:rPr lang="en-US" sz="3200" b="1" dirty="0" smtClean="0">
                <a:solidFill>
                  <a:schemeClr val="bg1"/>
                </a:solidFill>
              </a:rPr>
              <a:t>responsibilities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9480"/>
            <a:ext cx="10591799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Written </a:t>
            </a:r>
            <a:r>
              <a:rPr lang="en-US" sz="3200" dirty="0"/>
              <a:t>record of orientation sessions conducted for all staff regarding patient rights and </a:t>
            </a:r>
            <a:r>
              <a:rPr lang="en-US" sz="3200" dirty="0" smtClean="0"/>
              <a:t>responsibilities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Patients_Charters_Revised-Nov-16.pdf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9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An appraisal system for evaluating the performance of employees exists as an    integral part of the human resource management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process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4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32.     Well-documented performance appraisal tools exist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Performance </a:t>
            </a:r>
            <a:r>
              <a:rPr lang="en-US" sz="3200" dirty="0"/>
              <a:t>appraisal </a:t>
            </a:r>
            <a:r>
              <a:rPr lang="en-US" sz="3200" dirty="0" smtClean="0"/>
              <a:t>tools 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the Tools can assess actual performance </a:t>
            </a:r>
            <a:r>
              <a:rPr lang="en-US" sz="3200" dirty="0" smtClean="0"/>
              <a:t>targets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33.     All of 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employees / Consultants / Students / voluntary workers are made aware of the </a:t>
            </a:r>
            <a:r>
              <a:rPr lang="en-US" sz="3200" b="1" dirty="0" smtClean="0">
                <a:solidFill>
                  <a:schemeClr val="bg1"/>
                </a:solidFill>
              </a:rPr>
              <a:t>performance </a:t>
            </a:r>
            <a:r>
              <a:rPr lang="en-US" sz="3200" b="1" dirty="0">
                <a:solidFill>
                  <a:schemeClr val="bg1"/>
                </a:solidFill>
              </a:rPr>
              <a:t>appraisal tools at the time of </a:t>
            </a:r>
            <a:r>
              <a:rPr lang="en-US" sz="3200" b="1" dirty="0" smtClean="0">
                <a:solidFill>
                  <a:schemeClr val="bg1"/>
                </a:solidFill>
              </a:rPr>
              <a:t>induction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Documentation that all employees are made aware of the Performance Evaluation/ appraisal tools at the time of </a:t>
            </a:r>
            <a:r>
              <a:rPr lang="en-US" sz="3200" dirty="0" smtClean="0"/>
              <a:t>induction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Awareness of the staff Performance Evaluation/ appraisal Tool is confirmed by </a:t>
            </a:r>
            <a:r>
              <a:rPr lang="en-US" sz="3200" dirty="0" smtClean="0"/>
              <a:t>interviewing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1"/>
            <a:ext cx="7239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1. RESPONSIBILITIES </a:t>
            </a: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OF MANAGEMENT (ROM)</a:t>
            </a:r>
            <a:r>
              <a:rPr lang="en-US" sz="3600" dirty="0">
                <a:solidFill>
                  <a:srgbClr val="003399"/>
                </a:solidFill>
                <a:latin typeface="Impact" panose="020B0806030902050204" pitchFamily="34" charset="0"/>
              </a:rPr>
              <a:t/>
            </a:r>
            <a:br>
              <a:rPr lang="en-US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286000" y="2768827"/>
            <a:ext cx="7239001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</a:t>
            </a:r>
            <a:r>
              <a:rPr lang="en-GB" sz="3600" b="1" dirty="0">
                <a:solidFill>
                  <a:schemeClr val="bg1"/>
                </a:solidFill>
              </a:rPr>
              <a:t>Standards (</a:t>
            </a:r>
            <a:r>
              <a:rPr lang="en-GB" sz="3600" b="1" dirty="0" smtClean="0">
                <a:solidFill>
                  <a:schemeClr val="bg1"/>
                </a:solidFill>
              </a:rPr>
              <a:t>1-3)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13 Indicators (1-13)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34.     The appraisal is used as a tool for further </a:t>
            </a:r>
            <a:r>
              <a:rPr lang="en-US" sz="3200" b="1" dirty="0" smtClean="0"/>
              <a:t>development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734"/>
            <a:ext cx="10591799" cy="4250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Identified gaps in the performance of </a:t>
            </a:r>
            <a:r>
              <a:rPr lang="en-US" sz="3200" dirty="0" smtClean="0"/>
              <a:t>employees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of corrective actions in accordance with the identified </a:t>
            </a:r>
            <a:r>
              <a:rPr lang="en-US" sz="3200" dirty="0" smtClean="0"/>
              <a:t>gaps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10591800" cy="99060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Ind</a:t>
            </a:r>
            <a:r>
              <a:rPr lang="en-US" sz="3200" b="1" dirty="0" smtClean="0"/>
              <a:t> </a:t>
            </a:r>
            <a:r>
              <a:rPr lang="en-US" sz="3200" b="1" dirty="0"/>
              <a:t>35.     Performance appraisal is carried out at </a:t>
            </a:r>
            <a:r>
              <a:rPr lang="en-US" sz="3200" b="1" dirty="0" smtClean="0"/>
              <a:t>pre-defined </a:t>
            </a:r>
            <a:r>
              <a:rPr lang="en-US" sz="3200" b="1" dirty="0"/>
              <a:t>intervals and is </a:t>
            </a:r>
            <a:r>
              <a:rPr lang="en-US" sz="3200" b="1" dirty="0" smtClean="0"/>
              <a:t>documented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Notified predefined intervals for carrying out the performance </a:t>
            </a:r>
            <a:r>
              <a:rPr lang="en-US" sz="3200" dirty="0" smtClean="0"/>
              <a:t>appraisals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to support the </a:t>
            </a:r>
            <a:r>
              <a:rPr lang="en-US" sz="3200" dirty="0" smtClean="0"/>
              <a:t>compliance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10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HRM-4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Documented personal record for each staﬀ member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exists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6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36.    Personal </a:t>
            </a:r>
            <a:r>
              <a:rPr lang="en-US" sz="3200" b="1" dirty="0" smtClean="0">
                <a:solidFill>
                  <a:schemeClr val="bg1"/>
                </a:solidFill>
              </a:rPr>
              <a:t>files </a:t>
            </a:r>
            <a:r>
              <a:rPr lang="en-US" sz="3200" b="1" dirty="0">
                <a:solidFill>
                  <a:schemeClr val="bg1"/>
                </a:solidFill>
              </a:rPr>
              <a:t>are maintained in respect of all full time/part time </a:t>
            </a:r>
            <a:r>
              <a:rPr lang="en-US" sz="3200" b="1" dirty="0" smtClean="0">
                <a:solidFill>
                  <a:schemeClr val="bg1"/>
                </a:solidFill>
              </a:rPr>
              <a:t>employees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0591799" cy="5029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Compliance </a:t>
            </a:r>
            <a:r>
              <a:rPr lang="en-US" b="1" dirty="0" smtClean="0"/>
              <a:t>Requirements: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HR/Personal </a:t>
            </a:r>
            <a:r>
              <a:rPr lang="en-US" dirty="0"/>
              <a:t>files of all employees having following information maintained: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Employees’ contracts showing date of employment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Copies of qualifications like degrees/diplomas/transcripts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Laboratory personnel licenses </a:t>
            </a:r>
            <a:r>
              <a:rPr lang="en-US" dirty="0" smtClean="0"/>
              <a:t>(Registration where </a:t>
            </a:r>
            <a:r>
              <a:rPr lang="en-US" dirty="0"/>
              <a:t>required)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Training and experience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Records continuing education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Job description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Disciplinary background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Evaluation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Health status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11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HRM-5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In-service staﬀ capacity building record is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documented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37.     In-service training plan for staﬀ members is </a:t>
            </a:r>
            <a:r>
              <a:rPr lang="en-US" sz="3200" b="1" dirty="0" smtClean="0"/>
              <a:t>available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Documented plan showing listing of staff including all categories for in service </a:t>
            </a:r>
            <a:r>
              <a:rPr lang="en-US" sz="3200" dirty="0" smtClean="0"/>
              <a:t>trainings/capacity building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38.    ALL records of in-service training and education are contained in the personal </a:t>
            </a:r>
            <a:r>
              <a:rPr lang="en-US" sz="3200" b="1" dirty="0" smtClean="0">
                <a:solidFill>
                  <a:schemeClr val="bg1"/>
                </a:solidFill>
              </a:rPr>
              <a:t>files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10591799" cy="3352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Record of attendance to support that in service training was actually </a:t>
            </a:r>
            <a:r>
              <a:rPr lang="en-US" sz="3200" dirty="0" smtClean="0"/>
              <a:t>conducted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10439400" cy="28956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12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HRM-6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There is a process for collecting, verifying and evaluating the credentials                                               (education, registration, training and experience) of laboratory professionals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including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doctors, technologists and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others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39.     System for </a:t>
            </a:r>
            <a:r>
              <a:rPr lang="en-US" sz="3200" b="1" dirty="0" smtClean="0">
                <a:solidFill>
                  <a:schemeClr val="bg1"/>
                </a:solidFill>
              </a:rPr>
              <a:t>verification </a:t>
            </a:r>
            <a:r>
              <a:rPr lang="en-US" sz="3200" b="1" dirty="0">
                <a:solidFill>
                  <a:schemeClr val="bg1"/>
                </a:solidFill>
              </a:rPr>
              <a:t>of documents and </a:t>
            </a:r>
            <a:r>
              <a:rPr lang="en-US" sz="3200" b="1" dirty="0" smtClean="0">
                <a:solidFill>
                  <a:schemeClr val="bg1"/>
                </a:solidFill>
              </a:rPr>
              <a:t>certificates </a:t>
            </a:r>
            <a:r>
              <a:rPr lang="en-US" sz="3200" b="1" dirty="0">
                <a:solidFill>
                  <a:schemeClr val="bg1"/>
                </a:solidFill>
              </a:rPr>
              <a:t>of employees exists in the </a:t>
            </a:r>
            <a:r>
              <a:rPr lang="en-US" sz="3200" b="1" dirty="0" smtClean="0">
                <a:solidFill>
                  <a:schemeClr val="bg1"/>
                </a:solidFill>
              </a:rPr>
              <a:t>laboratory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System </a:t>
            </a:r>
            <a:r>
              <a:rPr lang="en-US" sz="3200" dirty="0"/>
              <a:t>for verification of documents with the primary source </a:t>
            </a:r>
            <a:r>
              <a:rPr lang="en-US" sz="3200" dirty="0" smtClean="0"/>
              <a:t>such </a:t>
            </a:r>
            <a:r>
              <a:rPr lang="en-US" sz="3200" dirty="0"/>
              <a:t>as the </a:t>
            </a:r>
            <a:r>
              <a:rPr lang="en-US" sz="3200" dirty="0" smtClean="0"/>
              <a:t>university/the </a:t>
            </a:r>
            <a:r>
              <a:rPr lang="en-US" sz="3200" dirty="0"/>
              <a:t>training </a:t>
            </a:r>
            <a:r>
              <a:rPr lang="en-US" sz="3200" dirty="0" smtClean="0"/>
              <a:t>organization/the </a:t>
            </a:r>
            <a:r>
              <a:rPr lang="en-US" sz="3200" dirty="0"/>
              <a:t>professional </a:t>
            </a:r>
            <a:r>
              <a:rPr lang="en-US" sz="3200" dirty="0" smtClean="0"/>
              <a:t>councils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the professional qualifications </a:t>
            </a:r>
            <a:r>
              <a:rPr lang="en-US" sz="3200" dirty="0" smtClean="0"/>
              <a:t>are </a:t>
            </a:r>
            <a:r>
              <a:rPr lang="en-US" sz="3200" dirty="0"/>
              <a:t>currently registered with the respective professional </a:t>
            </a:r>
            <a:r>
              <a:rPr lang="en-US" sz="3200" dirty="0" smtClean="0"/>
              <a:t>council/body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40.    </a:t>
            </a:r>
            <a:r>
              <a:rPr lang="en-US" sz="3200" b="1" dirty="0" smtClean="0">
                <a:solidFill>
                  <a:schemeClr val="bg1"/>
                </a:solidFill>
              </a:rPr>
              <a:t>Verification </a:t>
            </a:r>
            <a:r>
              <a:rPr lang="en-US" sz="3200" b="1" dirty="0">
                <a:solidFill>
                  <a:schemeClr val="bg1"/>
                </a:solidFill>
              </a:rPr>
              <a:t>of credentials/documents is done in the laboratory for any newly added </a:t>
            </a:r>
            <a:r>
              <a:rPr lang="en-US" sz="3200" b="1" dirty="0" smtClean="0">
                <a:solidFill>
                  <a:schemeClr val="bg1"/>
                </a:solidFill>
              </a:rPr>
              <a:t>qualification/training certificate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Existence of a process for verification of newly added documents with the primary </a:t>
            </a:r>
            <a:r>
              <a:rPr lang="en-US" sz="3200" dirty="0" smtClean="0"/>
              <a:t>source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All newly added documents are either found verified or are in the process of </a:t>
            </a:r>
            <a:r>
              <a:rPr lang="en-US" sz="3200" dirty="0" smtClean="0"/>
              <a:t>verification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534400" cy="1295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ROM-1: The laboratory is easily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identifiable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1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4. </a:t>
            </a: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Management of Equipment and Reagents (MER)</a:t>
            </a:r>
            <a:b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</a:t>
            </a:r>
            <a:r>
              <a:rPr lang="en-GB" sz="3600" b="1" dirty="0">
                <a:solidFill>
                  <a:schemeClr val="bg1"/>
                </a:solidFill>
              </a:rPr>
              <a:t>Standards </a:t>
            </a:r>
            <a:r>
              <a:rPr lang="en-GB" sz="3600" b="1" dirty="0" smtClean="0">
                <a:solidFill>
                  <a:schemeClr val="bg1"/>
                </a:solidFill>
              </a:rPr>
              <a:t>(13-15)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13 </a:t>
            </a:r>
            <a:r>
              <a:rPr lang="en-GB" sz="3600" b="1" dirty="0">
                <a:solidFill>
                  <a:schemeClr val="bg1"/>
                </a:solidFill>
              </a:rPr>
              <a:t>Indicators </a:t>
            </a:r>
            <a:r>
              <a:rPr lang="en-GB" sz="3600" b="1" dirty="0" smtClean="0">
                <a:solidFill>
                  <a:schemeClr val="bg1"/>
                </a:solidFill>
              </a:rPr>
              <a:t>(41-53)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13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MER-1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Ensure quality of equipment and reagents through standardized    procurement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procedures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41.     The procurement procedure of laboratory is laid </a:t>
            </a:r>
            <a:r>
              <a:rPr lang="en-US" sz="3200" b="1" dirty="0" smtClean="0">
                <a:solidFill>
                  <a:schemeClr val="bg1"/>
                </a:solidFill>
              </a:rPr>
              <a:t>down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Documented procurement SOPs to comply with the rules/ </a:t>
            </a:r>
            <a:r>
              <a:rPr lang="en-US" sz="3200" dirty="0" smtClean="0"/>
              <a:t>regulation</a:t>
            </a:r>
          </a:p>
          <a:p>
            <a:pPr marL="457200" lvl="1" indent="0"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2" action="ppaction://hlinkfile"/>
              </a:rPr>
              <a:t>Purchase Process.docx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42.     </a:t>
            </a:r>
            <a:r>
              <a:rPr lang="en-US" sz="3200" b="1" dirty="0" smtClean="0">
                <a:solidFill>
                  <a:schemeClr val="bg1"/>
                </a:solidFill>
              </a:rPr>
              <a:t>Specifications </a:t>
            </a:r>
            <a:r>
              <a:rPr lang="en-US" sz="3200" b="1" dirty="0">
                <a:solidFill>
                  <a:schemeClr val="bg1"/>
                </a:solidFill>
              </a:rPr>
              <a:t>for all the equipment and </a:t>
            </a:r>
            <a:r>
              <a:rPr lang="en-US" sz="3200" b="1" dirty="0" smtClean="0">
                <a:solidFill>
                  <a:schemeClr val="bg1"/>
                </a:solidFill>
              </a:rPr>
              <a:t>reagents/ kits/consumables </a:t>
            </a:r>
            <a:r>
              <a:rPr lang="en-US" sz="3200" b="1" dirty="0">
                <a:solidFill>
                  <a:schemeClr val="bg1"/>
                </a:solidFill>
              </a:rPr>
              <a:t>to be purchased </a:t>
            </a:r>
            <a:r>
              <a:rPr lang="en-US" sz="3200" b="1" dirty="0" smtClean="0">
                <a:solidFill>
                  <a:schemeClr val="bg1"/>
                </a:solidFill>
              </a:rPr>
              <a:t>are documented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734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 register/file/computer record of </a:t>
            </a:r>
            <a:r>
              <a:rPr lang="en-US" sz="3200" dirty="0" smtClean="0"/>
              <a:t>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43.     Procurement orders are clear, dated and </a:t>
            </a:r>
            <a:r>
              <a:rPr lang="en-US" sz="3200" b="1" dirty="0" smtClean="0">
                <a:solidFill>
                  <a:schemeClr val="bg1"/>
                </a:solidFill>
              </a:rPr>
              <a:t>signed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</a:t>
            </a:r>
            <a:r>
              <a:rPr lang="en-US" sz="3200" dirty="0" smtClean="0"/>
              <a:t>procurement record of last one year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44. Procured items are regularly entered in to stock </a:t>
            </a:r>
            <a:r>
              <a:rPr lang="en-US" sz="3200" b="1" dirty="0" smtClean="0">
                <a:solidFill>
                  <a:schemeClr val="bg1"/>
                </a:solidFill>
              </a:rPr>
              <a:t>registers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 Stock registers are maintained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14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MER-2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Safe handling and storage of laboratory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reagents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2192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45.     Documented policies and procedures guide the safe storage and use of </a:t>
            </a:r>
            <a:r>
              <a:rPr lang="en-US" sz="3200" b="1" dirty="0" smtClean="0">
                <a:solidFill>
                  <a:schemeClr val="bg1"/>
                </a:solidFill>
              </a:rPr>
              <a:t>reagents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10591799" cy="44513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SOPs which guide safe storage and use of </a:t>
            </a:r>
            <a:r>
              <a:rPr lang="en-US" sz="3200" dirty="0" smtClean="0"/>
              <a:t>reagents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Issuance and use as per </a:t>
            </a:r>
            <a:r>
              <a:rPr lang="en-US" sz="3200" dirty="0" smtClean="0"/>
              <a:t>SOPs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Storage SOPs.docx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46.     Inventory of reagents is </a:t>
            </a:r>
            <a:r>
              <a:rPr lang="en-US" sz="3200" b="1" dirty="0" smtClean="0">
                <a:solidFill>
                  <a:schemeClr val="bg1"/>
                </a:solidFill>
              </a:rPr>
              <a:t>maintained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Up-dated inventory of stored </a:t>
            </a:r>
            <a:r>
              <a:rPr lang="en-US" sz="3200" dirty="0" smtClean="0"/>
              <a:t>reagents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47.     The policies of reagent management include a procedure of alert for near expiry </a:t>
            </a:r>
            <a:r>
              <a:rPr lang="en-US" sz="3200" b="1" dirty="0" smtClean="0">
                <a:solidFill>
                  <a:schemeClr val="bg1"/>
                </a:solidFill>
              </a:rPr>
              <a:t>reagents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written SOPs for creating alert about any item which has expiry date of one </a:t>
            </a:r>
            <a:r>
              <a:rPr lang="en-US" sz="3200" dirty="0" smtClean="0"/>
              <a:t>month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 1.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laboratory is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identifiable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 name on a sign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board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10591799" cy="42989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 Requirements: </a:t>
            </a:r>
            <a:endParaRPr lang="en-US" sz="3600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 Sign </a:t>
            </a:r>
            <a:r>
              <a:rPr lang="en-US" sz="3200" dirty="0"/>
              <a:t>board clearly displaying name of the </a:t>
            </a:r>
            <a:r>
              <a:rPr lang="en-US" sz="3200" dirty="0" smtClean="0"/>
              <a:t>lab </a:t>
            </a:r>
            <a:r>
              <a:rPr lang="en-US" sz="3200" dirty="0"/>
              <a:t>or the collection </a:t>
            </a:r>
            <a:r>
              <a:rPr lang="en-US" sz="3200" dirty="0" smtClean="0"/>
              <a:t>center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Sign </a:t>
            </a:r>
            <a:r>
              <a:rPr lang="en-US" sz="3200" dirty="0"/>
              <a:t>board/s placed appropriately for clear </a:t>
            </a:r>
            <a:r>
              <a:rPr lang="en-US" sz="3200" dirty="0" smtClean="0"/>
              <a:t>visibility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48.     Labelling of reagents is as per </a:t>
            </a:r>
            <a:r>
              <a:rPr lang="en-US" sz="3200" b="1" dirty="0" smtClean="0">
                <a:solidFill>
                  <a:schemeClr val="bg1"/>
                </a:solidFill>
              </a:rPr>
              <a:t>SOPs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10591799" cy="46037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labels must bear the following: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Full name of chemical/reagent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Concentration (strength)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Date of </a:t>
            </a:r>
            <a:r>
              <a:rPr lang="en-US" sz="2800" dirty="0" smtClean="0"/>
              <a:t>manufacturing/issuance (as applicable) </a:t>
            </a:r>
            <a:endParaRPr lang="en-US" sz="2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Date of expiry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15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MER-3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Comprehensive procedures for equipment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4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995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49.     Log books of all equipment are </a:t>
            </a:r>
            <a:r>
              <a:rPr lang="en-US" sz="3200" b="1" dirty="0" smtClean="0">
                <a:solidFill>
                  <a:schemeClr val="bg1"/>
                </a:solidFill>
              </a:rPr>
              <a:t>available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updated log </a:t>
            </a:r>
            <a:r>
              <a:rPr lang="en-US" sz="3200" dirty="0" smtClean="0"/>
              <a:t>books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50.     Regular periodic maintenance and calibration record of all the equipment is available in the log </a:t>
            </a:r>
            <a:r>
              <a:rPr lang="en-US" sz="3200" b="1" dirty="0" smtClean="0">
                <a:solidFill>
                  <a:schemeClr val="bg1"/>
                </a:solidFill>
              </a:rPr>
              <a:t>books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log books contain record of any breakdowns, repairs and </a:t>
            </a:r>
            <a:r>
              <a:rPr lang="en-US" sz="3200" dirty="0" smtClean="0"/>
              <a:t>maintenance 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Log Book.docx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3" action="ppaction://hlinkfile"/>
              </a:rPr>
              <a:t>     Equipment maintenance log.docx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51.     Documented and relevant log sheet is displayed on each </a:t>
            </a:r>
            <a:r>
              <a:rPr lang="en-US" sz="3200" b="1" dirty="0" smtClean="0"/>
              <a:t>equipment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log sheets are displayed on the </a:t>
            </a:r>
            <a:r>
              <a:rPr lang="en-US" sz="3200" dirty="0" smtClean="0"/>
              <a:t>equipment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  History Sheet.docx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52.     Emergency contact number/s is displayed on all </a:t>
            </a:r>
            <a:r>
              <a:rPr lang="en-US" sz="3200" b="1" dirty="0" smtClean="0"/>
              <a:t>equipment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emergency contact number of the technician or the firm for emergency management of equipment </a:t>
            </a:r>
            <a:r>
              <a:rPr lang="en-US" sz="3200" dirty="0" smtClean="0"/>
              <a:t>breakdown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591800" cy="838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53.     Equipment inventory is </a:t>
            </a:r>
            <a:r>
              <a:rPr lang="en-US" sz="3200" b="1" dirty="0" smtClean="0">
                <a:solidFill>
                  <a:schemeClr val="bg1"/>
                </a:solidFill>
              </a:rPr>
              <a:t>maintained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/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11277600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equipment inventory showing;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Date of </a:t>
            </a:r>
            <a:r>
              <a:rPr lang="en-US" sz="2600" dirty="0" smtClean="0"/>
              <a:t>purchase and source (Manufacturer/importer/distributor/vendor)</a:t>
            </a:r>
            <a:endParaRPr lang="en-US" sz="2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Date of commissioning (date of first operationalization</a:t>
            </a:r>
            <a:r>
              <a:rPr lang="en-US" sz="2600" dirty="0" smtClean="0"/>
              <a:t>)</a:t>
            </a:r>
            <a:endParaRPr lang="en-US" sz="2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Date/s of </a:t>
            </a:r>
            <a:r>
              <a:rPr lang="en-US" sz="2600" dirty="0" smtClean="0"/>
              <a:t>calibration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5. </a:t>
            </a:r>
            <a:r>
              <a:rPr lang="en-US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Recording and Reporting System (RRS) </a:t>
            </a: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03 </a:t>
            </a:r>
            <a:r>
              <a:rPr lang="en-GB" sz="3600" b="1" dirty="0">
                <a:solidFill>
                  <a:schemeClr val="bg1"/>
                </a:solidFill>
              </a:rPr>
              <a:t>Standards </a:t>
            </a:r>
            <a:r>
              <a:rPr lang="en-GB" sz="3600" b="1" dirty="0" smtClean="0">
                <a:solidFill>
                  <a:schemeClr val="bg1"/>
                </a:solidFill>
              </a:rPr>
              <a:t>(16-18)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09 </a:t>
            </a:r>
            <a:r>
              <a:rPr lang="en-GB" sz="3600" b="1" dirty="0">
                <a:solidFill>
                  <a:schemeClr val="bg1"/>
                </a:solidFill>
              </a:rPr>
              <a:t>Indicators </a:t>
            </a:r>
            <a:r>
              <a:rPr lang="en-GB" sz="3600" b="1" dirty="0" smtClean="0">
                <a:solidFill>
                  <a:schemeClr val="bg1"/>
                </a:solidFill>
              </a:rPr>
              <a:t>(54-62)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534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16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RSS-1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 laboratory has a complete and accurate laboratory record for every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patient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2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11"/>
            <a:ext cx="10591800" cy="953589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54.      Electronic record of every patient is </a:t>
            </a:r>
            <a:r>
              <a:rPr lang="en-US" sz="3200" b="1" dirty="0" smtClean="0">
                <a:solidFill>
                  <a:schemeClr val="bg1"/>
                </a:solidFill>
              </a:rPr>
              <a:t>maintained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Computerized </a:t>
            </a:r>
            <a:r>
              <a:rPr lang="en-US" sz="3200" dirty="0" smtClean="0"/>
              <a:t>lab </a:t>
            </a:r>
            <a:r>
              <a:rPr lang="en-US" sz="3200" dirty="0"/>
              <a:t>record of </a:t>
            </a:r>
            <a:r>
              <a:rPr lang="en-US" sz="3200" dirty="0" smtClean="0"/>
              <a:t>tests maintained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rgbClr val="002060"/>
                </a:solidFill>
              </a:rPr>
              <a:t>Minimum 03 years record should be maintained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laboratory sign board conforms to the prescribed local legal </a:t>
            </a:r>
            <a:r>
              <a:rPr lang="en-US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97536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Compliance</a:t>
            </a:r>
            <a:r>
              <a:rPr lang="en-US" b="1" dirty="0"/>
              <a:t>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Sign board size should conform to the local legal </a:t>
            </a:r>
            <a:r>
              <a:rPr lang="en-US" sz="3200" dirty="0" smtClean="0"/>
              <a:t>standards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Sign board fixation should conform to the local legal/technical/safety </a:t>
            </a:r>
            <a:r>
              <a:rPr lang="en-US" sz="3200" dirty="0" smtClean="0"/>
              <a:t>standards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591800" cy="9757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55.      Every laboratory record has a unique </a:t>
            </a:r>
            <a:r>
              <a:rPr lang="en-US" sz="3200" b="1" dirty="0" smtClean="0">
                <a:solidFill>
                  <a:schemeClr val="bg1"/>
                </a:solidFill>
              </a:rPr>
              <a:t>identifier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505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Use of unique identifier numbers for each </a:t>
            </a:r>
            <a:r>
              <a:rPr lang="en-US" sz="3200" dirty="0" smtClean="0"/>
              <a:t>patient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30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56.      The record provides an up-to-date and chronological account of each patient's record of </a:t>
            </a:r>
            <a:r>
              <a:rPr lang="en-US" sz="3200" b="1" dirty="0" smtClean="0">
                <a:solidFill>
                  <a:schemeClr val="bg1"/>
                </a:solidFill>
              </a:rPr>
              <a:t>tests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patients record is </a:t>
            </a:r>
            <a:r>
              <a:rPr lang="en-US" sz="3200" dirty="0" smtClean="0"/>
              <a:t>in chronological order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144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57.      Only authorized person to make entries in the laboratory </a:t>
            </a:r>
            <a:r>
              <a:rPr lang="en-US" sz="3200" b="1" dirty="0" smtClean="0">
                <a:solidFill>
                  <a:schemeClr val="bg1"/>
                </a:solidFill>
              </a:rPr>
              <a:t>record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32596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authorization of particular staff who can perform data </a:t>
            </a:r>
            <a:r>
              <a:rPr lang="en-US" sz="3200" dirty="0" smtClean="0"/>
              <a:t>entry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58.      Every laboratory record entry is dated, timed and person making entries can be </a:t>
            </a:r>
            <a:r>
              <a:rPr lang="en-US" sz="3200" b="1" dirty="0" smtClean="0">
                <a:solidFill>
                  <a:schemeClr val="bg1"/>
                </a:solidFill>
              </a:rPr>
              <a:t>identified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0591799" cy="33358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lab records are dated, timed and person making the data entries can be </a:t>
            </a:r>
            <a:r>
              <a:rPr lang="en-US" sz="3200" dirty="0" smtClean="0"/>
              <a:t>identified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17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RSS-2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Comprehensive reporting system exists in the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laboratory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6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142999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59.      </a:t>
            </a:r>
            <a:r>
              <a:rPr lang="en-US" sz="3200" b="1" dirty="0" smtClean="0">
                <a:solidFill>
                  <a:schemeClr val="bg1"/>
                </a:solidFill>
              </a:rPr>
              <a:t>Computerized </a:t>
            </a:r>
            <a:r>
              <a:rPr lang="en-US" sz="3200" b="1" dirty="0">
                <a:solidFill>
                  <a:schemeClr val="bg1"/>
                </a:solidFill>
              </a:rPr>
              <a:t>reporting system is </a:t>
            </a:r>
            <a:r>
              <a:rPr lang="en-US" sz="3200" b="1" dirty="0" smtClean="0">
                <a:solidFill>
                  <a:schemeClr val="bg1"/>
                </a:solidFill>
              </a:rPr>
              <a:t>available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589"/>
            <a:ext cx="10591799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Availability of computerized reporting </a:t>
            </a:r>
            <a:r>
              <a:rPr lang="en-US" sz="3200" dirty="0" smtClean="0"/>
              <a:t>system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All reports to bear digital/manual signatures / name of the authenticating </a:t>
            </a:r>
            <a:r>
              <a:rPr lang="en-US" sz="3200" dirty="0" smtClean="0"/>
              <a:t>Pathologist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60.    </a:t>
            </a:r>
            <a:r>
              <a:rPr lang="en-US" sz="3200" b="1" dirty="0" smtClean="0">
                <a:solidFill>
                  <a:schemeClr val="bg1"/>
                </a:solidFill>
              </a:rPr>
              <a:t>Critical </a:t>
            </a:r>
            <a:r>
              <a:rPr lang="en-US" sz="3200" b="1" dirty="0">
                <a:solidFill>
                  <a:schemeClr val="bg1"/>
                </a:solidFill>
              </a:rPr>
              <a:t>Results and </a:t>
            </a:r>
            <a:r>
              <a:rPr lang="en-US" sz="3200" b="1" dirty="0" smtClean="0">
                <a:solidFill>
                  <a:schemeClr val="bg1"/>
                </a:solidFill>
              </a:rPr>
              <a:t>Notifiable </a:t>
            </a:r>
            <a:r>
              <a:rPr lang="en-US" sz="3200" b="1" dirty="0">
                <a:solidFill>
                  <a:schemeClr val="bg1"/>
                </a:solidFill>
              </a:rPr>
              <a:t>diseases are </a:t>
            </a:r>
            <a:r>
              <a:rPr lang="en-US" sz="3200" b="1" dirty="0" smtClean="0">
                <a:solidFill>
                  <a:schemeClr val="bg1"/>
                </a:solidFill>
              </a:rPr>
              <a:t>reported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734"/>
            <a:ext cx="10591799" cy="3793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List of notifiable diseases available.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All notifiable reports submitted to concerned authorities. 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Critical results are reported to the concerned consultant/ client immediately.</a:t>
            </a:r>
          </a:p>
          <a:p>
            <a:pPr marL="457200" lvl="1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11201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18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RSS-3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 The laboratory record supports continuity of patient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care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54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61.      Minimum reporting time for every test is </a:t>
            </a:r>
            <a:r>
              <a:rPr lang="en-US" sz="3200" b="1" dirty="0" smtClean="0">
                <a:solidFill>
                  <a:schemeClr val="bg1"/>
                </a:solidFill>
              </a:rPr>
              <a:t>documented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3107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minimum reporting time for every test is documented and displayed for information of </a:t>
            </a:r>
            <a:r>
              <a:rPr lang="en-US" sz="3200" dirty="0" smtClean="0"/>
              <a:t>patients/clients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371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62.      Reports are accessible to individual patients through a </a:t>
            </a:r>
            <a:r>
              <a:rPr lang="en-US" sz="3200" b="1" dirty="0" smtClean="0">
                <a:solidFill>
                  <a:schemeClr val="bg1"/>
                </a:solidFill>
              </a:rPr>
              <a:t>specific code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10591799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The patients/clients/doctor can access the reports online through a given </a:t>
            </a:r>
            <a:r>
              <a:rPr lang="en-US" sz="3200" dirty="0" smtClean="0"/>
              <a:t>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611"/>
            <a:ext cx="105918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laboratory is registered / licensed with the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PHC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10591799" cy="429895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Compliance Requirements: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PHC registration / license number clearly displayed on the sign </a:t>
            </a:r>
            <a:r>
              <a:rPr lang="en-US" sz="3200" dirty="0" smtClean="0"/>
              <a:t>board/separately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PHC Registration certificate/license </a:t>
            </a:r>
            <a:r>
              <a:rPr lang="en-US" sz="3200" dirty="0"/>
              <a:t>displayed at a prominent place inside the </a:t>
            </a:r>
            <a:r>
              <a:rPr lang="en-US" sz="3200" dirty="0" smtClean="0"/>
              <a:t>lab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Copy of PM&amp;DC registration certificate of the Pathologist heading the </a:t>
            </a:r>
            <a:r>
              <a:rPr lang="en-US" sz="3200" dirty="0" smtClean="0"/>
              <a:t>lab </a:t>
            </a:r>
            <a:r>
              <a:rPr lang="en-US" sz="3200" dirty="0"/>
              <a:t>displayed at a prominent place inside the </a:t>
            </a:r>
            <a:r>
              <a:rPr lang="en-US" sz="3200" dirty="0" smtClean="0"/>
              <a:t>lab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1"/>
            <a:ext cx="9525000" cy="1450757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  <a:t>FUNCTIONAL AREA</a:t>
            </a:r>
            <a:br>
              <a:rPr lang="en-GB" sz="3600" dirty="0">
                <a:solidFill>
                  <a:srgbClr val="003399"/>
                </a:solidFill>
                <a:latin typeface="Impact" panose="020B0806030902050204" pitchFamily="34" charset="0"/>
              </a:rPr>
            </a:br>
            <a: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  <a:t>6. Quality Assurance (QA)</a:t>
            </a:r>
            <a:br>
              <a:rPr lang="en-GB" sz="3600" dirty="0" smtClean="0">
                <a:solidFill>
                  <a:srgbClr val="003399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2667001" y="2768827"/>
            <a:ext cx="6858000" cy="132034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04 </a:t>
            </a:r>
            <a:r>
              <a:rPr lang="en-GB" sz="3600" b="1" dirty="0">
                <a:solidFill>
                  <a:schemeClr val="bg1"/>
                </a:solidFill>
              </a:rPr>
              <a:t>Standards </a:t>
            </a:r>
            <a:r>
              <a:rPr lang="en-GB" sz="3600" b="1" dirty="0" smtClean="0">
                <a:solidFill>
                  <a:schemeClr val="bg1"/>
                </a:solidFill>
              </a:rPr>
              <a:t>(19-22)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16 </a:t>
            </a:r>
            <a:r>
              <a:rPr lang="en-GB" sz="3600" b="1" dirty="0">
                <a:solidFill>
                  <a:schemeClr val="bg1"/>
                </a:solidFill>
              </a:rPr>
              <a:t>Indicators </a:t>
            </a:r>
            <a:r>
              <a:rPr lang="en-GB" sz="3600" b="1" dirty="0" smtClean="0">
                <a:solidFill>
                  <a:schemeClr val="bg1"/>
                </a:solidFill>
              </a:rPr>
              <a:t>(63-78)</a:t>
            </a:r>
            <a:endParaRPr lang="en-US" sz="3600" dirty="0">
              <a:solidFill>
                <a:schemeClr val="bg1"/>
              </a:solidFill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2731C-45AB-4897-913E-ABD96884381A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01400" cy="1981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19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QA-1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 The laboratory has a comprehensive and documented Quality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Assurance program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7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/>
              <a:t>Ind</a:t>
            </a:r>
            <a:r>
              <a:rPr lang="en-US" sz="3200" b="1" dirty="0"/>
              <a:t> 63.       The laboratory has Quality Assurance </a:t>
            </a:r>
            <a:r>
              <a:rPr lang="en-US" sz="3200" b="1" dirty="0" smtClean="0"/>
              <a:t>SOPs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4882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Written SOPs on </a:t>
            </a:r>
            <a:r>
              <a:rPr lang="en-US" sz="3200" dirty="0" smtClean="0"/>
              <a:t>lab </a:t>
            </a:r>
            <a:r>
              <a:rPr lang="en-US" sz="3200" dirty="0"/>
              <a:t>QA covering both IQA and EQA </a:t>
            </a:r>
            <a:r>
              <a:rPr lang="en-US" sz="3200" dirty="0" smtClean="0"/>
              <a:t>components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64.       There is designated focal person responsible for Quality Assurance (QA) activities in </a:t>
            </a:r>
            <a:r>
              <a:rPr lang="en-US" sz="3200" b="1" dirty="0" smtClean="0">
                <a:solidFill>
                  <a:schemeClr val="bg1"/>
                </a:solidFill>
              </a:rPr>
              <a:t>laboratory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3429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Designated </a:t>
            </a:r>
            <a:r>
              <a:rPr lang="en-US" sz="3200" dirty="0"/>
              <a:t>focal person with clear responsibilities regarding QA in the </a:t>
            </a:r>
            <a:r>
              <a:rPr lang="en-US" sz="3200" dirty="0" smtClean="0"/>
              <a:t>laboratory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10668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65.      QA SOPs are communicated and coordinated among the </a:t>
            </a:r>
            <a:r>
              <a:rPr lang="en-US" sz="3200" b="1" dirty="0" smtClean="0">
                <a:solidFill>
                  <a:schemeClr val="bg1"/>
                </a:solidFill>
              </a:rPr>
              <a:t>staﬀ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10591799" cy="32596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Written SOPs on laboratory QA containing both IQA and EQA components to the staff.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Documentary evidence of staff orientation on SOPs</a:t>
            </a:r>
            <a:r>
              <a:rPr lang="en-US" dirty="0"/>
              <a:t>.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Staff interview.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20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QA-2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EQA compliance procedures and tools are available in the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laboratory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0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33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66.      EQA of the laboratory is ensured through external assessment by nationally / internationally  </a:t>
            </a:r>
            <a:r>
              <a:rPr lang="en-US" sz="3200" b="1" dirty="0" smtClean="0">
                <a:solidFill>
                  <a:schemeClr val="bg1"/>
                </a:solidFill>
              </a:rPr>
              <a:t>recognized bodies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9753600" cy="3412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EQA certification from NEQAS (AFIP)/any other recognized institute issued during last one </a:t>
            </a:r>
            <a:r>
              <a:rPr lang="en-US" sz="3200" dirty="0" smtClean="0"/>
              <a:t>year </a:t>
            </a:r>
            <a:r>
              <a:rPr lang="en-US" sz="3200" dirty="0" smtClean="0">
                <a:hlinkClick r:id="rId2" action="ppaction://hlinkfile"/>
              </a:rPr>
              <a:t>Quality system sample format.docx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990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67.      Record of EQA reports is </a:t>
            </a:r>
            <a:r>
              <a:rPr lang="en-US" sz="3200" b="1" dirty="0" smtClean="0">
                <a:solidFill>
                  <a:schemeClr val="bg1"/>
                </a:solidFill>
              </a:rPr>
              <a:t>maintained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591799" cy="3581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EQA reports from NEQAS (AFIP)/any other recognized institute issued in last one </a:t>
            </a:r>
            <a:r>
              <a:rPr lang="en-US" sz="3200" dirty="0" smtClean="0"/>
              <a:t>year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0439400" cy="2362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Standard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  <a:hlinkClick r:id="rId2" action="ppaction://hlinkfile"/>
              </a:rPr>
              <a:t>21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 </a:t>
            </a:r>
            <a:b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QA-3</a:t>
            </a:r>
            <a:r>
              <a:rPr lang="en-US" sz="32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:  IQA is ensured through standardized laboratory </a:t>
            </a:r>
            <a:r>
              <a:rPr lang="en-US" sz="3200" b="1" dirty="0" smtClean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practices </a:t>
            </a:r>
            <a:endParaRPr lang="en-US" sz="28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8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591800" cy="89957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Ind</a:t>
            </a:r>
            <a:r>
              <a:rPr lang="en-US" sz="3200" b="1" dirty="0">
                <a:solidFill>
                  <a:schemeClr val="bg1"/>
                </a:solidFill>
              </a:rPr>
              <a:t> 68.      Policies and procedures guide the safe collection of </a:t>
            </a:r>
            <a:r>
              <a:rPr lang="en-US" sz="3200" b="1" dirty="0" smtClean="0">
                <a:solidFill>
                  <a:schemeClr val="bg1"/>
                </a:solidFill>
              </a:rPr>
              <a:t>specimens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0591799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Compliance Requirements: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SOPs for safe collection of specimens </a:t>
            </a:r>
            <a:r>
              <a:rPr lang="en-US" sz="3200" dirty="0" smtClean="0"/>
              <a:t>available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Evidence that the SOPs for safe collection of specimens are being </a:t>
            </a:r>
            <a:r>
              <a:rPr lang="en-US" sz="3200" dirty="0" smtClean="0"/>
              <a:t>implemented</a:t>
            </a:r>
          </a:p>
          <a:p>
            <a:pPr marL="457200" lvl="1" indent="0">
              <a:buNone/>
            </a:pPr>
            <a:r>
              <a:rPr lang="en-US" sz="3200" dirty="0" smtClean="0">
                <a:hlinkClick r:id="rId2" action="ppaction://hlinkfile"/>
              </a:rPr>
              <a:t>SOPs for Collection.docx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30590</TotalTime>
  <Words>4598</Words>
  <Application>Microsoft Office PowerPoint</Application>
  <PresentationFormat>Widescreen</PresentationFormat>
  <Paragraphs>818</Paragraphs>
  <Slides>171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171</vt:i4>
      </vt:variant>
    </vt:vector>
  </HeadingPairs>
  <TitlesOfParts>
    <vt:vector size="206" baseType="lpstr">
      <vt:lpstr>MS PGothic</vt:lpstr>
      <vt:lpstr>MS PGothic</vt:lpstr>
      <vt:lpstr>Arial</vt:lpstr>
      <vt:lpstr>Arial Rounded MT Bold</vt:lpstr>
      <vt:lpstr>Calibri</vt:lpstr>
      <vt:lpstr>Courier New</vt:lpstr>
      <vt:lpstr>Impact</vt:lpstr>
      <vt:lpstr>Myanmar Text</vt:lpstr>
      <vt:lpstr>Times New Roman</vt:lpstr>
      <vt:lpstr>Wingdings</vt:lpstr>
      <vt:lpstr>Custom Design</vt:lpstr>
      <vt:lpstr>20_Custom Design</vt:lpstr>
      <vt:lpstr>14_Custom Design</vt:lpstr>
      <vt:lpstr>1_Custom Design</vt:lpstr>
      <vt:lpstr>3_Custom Design</vt:lpstr>
      <vt:lpstr>24_Custom Design</vt:lpstr>
      <vt:lpstr>23_Custom Design</vt:lpstr>
      <vt:lpstr>22_Custom Design</vt:lpstr>
      <vt:lpstr>17_Custom Design</vt:lpstr>
      <vt:lpstr>16_Custom Design</vt:lpstr>
      <vt:lpstr>2_Custom Design</vt:lpstr>
      <vt:lpstr>4_Custom Design</vt:lpstr>
      <vt:lpstr>21_Custom Design</vt:lpstr>
      <vt:lpstr>19_Custom Design</vt:lpstr>
      <vt:lpstr>18_Custom Design</vt:lpstr>
      <vt:lpstr>5_Custom Design</vt:lpstr>
      <vt:lpstr>6_Custom Design</vt:lpstr>
      <vt:lpstr>7_Custom Design</vt:lpstr>
      <vt:lpstr>8_Custom Design</vt:lpstr>
      <vt:lpstr>13_Custom Design</vt:lpstr>
      <vt:lpstr>12_Custom Design</vt:lpstr>
      <vt:lpstr>9_Custom Design</vt:lpstr>
      <vt:lpstr>10_Custom Design</vt:lpstr>
      <vt:lpstr>15_Custom Design</vt:lpstr>
      <vt:lpstr>11_Custom Design</vt:lpstr>
      <vt:lpstr>PowerPoint Presentation</vt:lpstr>
      <vt:lpstr>PowerPoint Presentation</vt:lpstr>
      <vt:lpstr>PowerPoint Presentation</vt:lpstr>
      <vt:lpstr>PowerPoint Presentation</vt:lpstr>
      <vt:lpstr>  FUNCTIONAL AREA 1. RESPONSIBILITIES OF MANAGEMENT (ROM) </vt:lpstr>
      <vt:lpstr>Standard 1  ROM-1: The laboratory is easily identifiable </vt:lpstr>
      <vt:lpstr>Ind 1. The laboratory is identifiable with name on a sign board </vt:lpstr>
      <vt:lpstr> Ind 2. The laboratory sign board conforms to the prescribed local legal standards</vt:lpstr>
      <vt:lpstr>Ind 3. The laboratory is registered / licensed with the PHC </vt:lpstr>
      <vt:lpstr> Ind 4. Associated collection centers are reflected in the registration certificate / license issued by the PHC </vt:lpstr>
      <vt:lpstr>Ind 5.  Signed valid MOU, showing linkage with any other laboratory or organization for referral of specialized tests, exists</vt:lpstr>
      <vt:lpstr>Standard 2  ROM-2:  A technically qualified and experienced individual heads the laboratory  </vt:lpstr>
      <vt:lpstr> Ind 6. The individual heading the laboratory has requisite and appropriate technical qualification and experience </vt:lpstr>
      <vt:lpstr>Standard 3 ROM-3: Responsibilities of management are defined</vt:lpstr>
      <vt:lpstr> Ind 7. Those responsible for lab management lay down the laboratory's mission statement </vt:lpstr>
      <vt:lpstr>Ind 8. Those responsible for management lay down detailed Laboratory Policy and Standard Operating Procedures (SOPs) </vt:lpstr>
      <vt:lpstr> Ind 9.  Those responsible for management lay down emergency policy and Standard Operating Procedures</vt:lpstr>
      <vt:lpstr>Ind 10. Those responsible for management approve suﬃcient laboratory budget and allocate the resources required to accomplish the mission </vt:lpstr>
      <vt:lpstr>Ind 11. Those responsible for management establish the laboratory's organogram</vt:lpstr>
      <vt:lpstr>Ind 12.     Those responsible for management appoint the section heads in the laboratory </vt:lpstr>
      <vt:lpstr>Ind 13.     Those responsible for management support research activities </vt:lpstr>
      <vt:lpstr>  FUNCTIONAL AREA 2. Facility Management and Safety (FMS) </vt:lpstr>
      <vt:lpstr>Standard 4  FMS-1:   The management is aware of and complies with the relevant laws, bylaws, rules and regulations, and facility inspection requirements under the relevant    building and associated codes applicable to laboratories</vt:lpstr>
      <vt:lpstr>Ind 14. The management is conversant with the relevant laws and regulations and knows their applicability to the laboratory </vt:lpstr>
      <vt:lpstr>  Ind 15. The management regularly updates any amendments in the prevailing relevant laws and rules </vt:lpstr>
      <vt:lpstr> Ind 16. The management ensures implementation of these requirements </vt:lpstr>
      <vt:lpstr>Standard 5  FMS-2:   Facility work flow design conforms the scope of services</vt:lpstr>
      <vt:lpstr>Ind 17. Space allocation and eﬀective separation between administrative and technical laboratory areas </vt:lpstr>
      <vt:lpstr> Ind 18. Measures to limit unauthorized access to work areas of the laboratory. </vt:lpstr>
      <vt:lpstr>Standard 6  FMS-3:   The laboratory has plans for fire and non-fire emergencies within the sections</vt:lpstr>
      <vt:lpstr>Ind 19. Plans and provisions for early detection of fire and non-fire emergencies exist </vt:lpstr>
      <vt:lpstr> Ind 20.     Provisions for abatement of fire and non-fire emergencies exist </vt:lpstr>
      <vt:lpstr>Ind 21.     Provisions for containment of fire emergencies exist. </vt:lpstr>
      <vt:lpstr>Ind 22.     Displayed safe exit points in case of fire and non-fire emergencies exist</vt:lpstr>
      <vt:lpstr>Ind 23.     Mock drills are held at least once in a year </vt:lpstr>
      <vt:lpstr> Ind 24.     Staﬀ members are trained for their role in case of such emergencies </vt:lpstr>
      <vt:lpstr>  FUNCTIONAL AREA  3. Human Resource Management (HRM) </vt:lpstr>
      <vt:lpstr>Standard 7  HRM-1:   Staﬀ deployment is in accordance with the scope of laboratory work </vt:lpstr>
      <vt:lpstr>Ind 25.     Job description for every post is identified and documented </vt:lpstr>
      <vt:lpstr>Ind 26.    Eligibility criteria regarding qualification and experience for each job is available </vt:lpstr>
      <vt:lpstr> Ind 27.     Recruitments are made according to laid down eligibility criteria </vt:lpstr>
      <vt:lpstr>Standard 8  HRM-2:   The staﬀ members joining the laboratory are oriented to the laboratory    environment, the laboratory sections and their individual jobs </vt:lpstr>
      <vt:lpstr>Ind 28.     Appropriate orientation plan for new inducted employee exists </vt:lpstr>
      <vt:lpstr>Ind 29.     Each staﬀ member is made aware of laboratory wide policies and procedures as well as section/unit/service/ program specific policies and procedures </vt:lpstr>
      <vt:lpstr>Ind 30.     Each staﬀ member is made aware of his/her rights and responsibilities </vt:lpstr>
      <vt:lpstr> Ind 31.     All employees are educated with regard to patients' rights and responsibilities </vt:lpstr>
      <vt:lpstr>Standard 9  HRM-3:   An appraisal system for evaluating the performance of employees exists as an    integral part of the human resource management process </vt:lpstr>
      <vt:lpstr>Ind 32.     Well-documented performance appraisal tools exist in the laboratory </vt:lpstr>
      <vt:lpstr>Ind 33.     All of the employees / Consultants / Students / voluntary workers are made aware of the performance appraisal tools at the time of induction </vt:lpstr>
      <vt:lpstr>Ind 34.     The appraisal is used as a tool for further development </vt:lpstr>
      <vt:lpstr> Ind 35.     Performance appraisal is carried out at pre-defined intervals and is documented </vt:lpstr>
      <vt:lpstr>Standard 10  HRM-4:   Documented personal record for each staﬀ member exists</vt:lpstr>
      <vt:lpstr>Ind 36.    Personal files are maintained in respect of all full time/part time employees</vt:lpstr>
      <vt:lpstr>Standard 11  HRM-5:    In-service staﬀ capacity building record is documented</vt:lpstr>
      <vt:lpstr>Ind 37.     In-service training plan for staﬀ members is available</vt:lpstr>
      <vt:lpstr> Ind 38.    ALL records of in-service training and education are contained in the personal files </vt:lpstr>
      <vt:lpstr>Standard 12  HRM-6:   There is a process for collecting, verifying and evaluating the credentials                                               (education, registration, training and experience) of laboratory professionals including doctors, technologists and others</vt:lpstr>
      <vt:lpstr>Ind 39.     System for verification of documents and certificates of employees exists in the laboratory </vt:lpstr>
      <vt:lpstr>Ind 40.    Verification of credentials/documents is done in the laboratory for any newly added qualification/training certificate </vt:lpstr>
      <vt:lpstr>  FUNCTIONAL AREA 4. Management of Equipment and Reagents (MER) </vt:lpstr>
      <vt:lpstr>Standard 13  MER-1:  Ensure quality of equipment and reagents through standardized    procurement procedures </vt:lpstr>
      <vt:lpstr>Ind 41.     The procurement procedure of laboratory is laid down</vt:lpstr>
      <vt:lpstr>Ind 42.     Specifications for all the equipment and reagents/ kits/consumables to be purchased are documented</vt:lpstr>
      <vt:lpstr>Ind 43.     Procurement orders are clear, dated and signed </vt:lpstr>
      <vt:lpstr>Ind 44. Procured items are regularly entered in to stock registers</vt:lpstr>
      <vt:lpstr>Standard 14  MER-2:   Safe handling and storage of laboratory reagents </vt:lpstr>
      <vt:lpstr>Ind 45.     Documented policies and procedures guide the safe storage and use of reagents </vt:lpstr>
      <vt:lpstr>Ind 46.     Inventory of reagents is maintained </vt:lpstr>
      <vt:lpstr>Ind 47.     The policies of reagent management include a procedure of alert for near expiry reagents</vt:lpstr>
      <vt:lpstr>Ind 48.     Labelling of reagents is as per SOPs</vt:lpstr>
      <vt:lpstr>Standard 15  MER-3:  Comprehensive procedures for equipment management</vt:lpstr>
      <vt:lpstr>Ind 49.     Log books of all equipment are available </vt:lpstr>
      <vt:lpstr>Ind 50.     Regular periodic maintenance and calibration record of all the equipment is available in the log books</vt:lpstr>
      <vt:lpstr>Ind 51.     Documented and relevant log sheet is displayed on each equipment </vt:lpstr>
      <vt:lpstr>Ind 52.     Emergency contact number/s is displayed on all equipment </vt:lpstr>
      <vt:lpstr> Ind 53.     Equipment inventory is maintained  </vt:lpstr>
      <vt:lpstr>  FUNCTIONAL AREA 5. Recording and Reporting System (RRS) </vt:lpstr>
      <vt:lpstr>Standard 16  RSS-1:   The laboratory has a complete and accurate laboratory record for every patient </vt:lpstr>
      <vt:lpstr>Ind 54.      Electronic record of every patient is maintained</vt:lpstr>
      <vt:lpstr>Ind 55.      Every laboratory record has a unique identifier </vt:lpstr>
      <vt:lpstr>Ind 56.      The record provides an up-to-date and chronological account of each patient's record of tests </vt:lpstr>
      <vt:lpstr>Ind 57.      Only authorized person to make entries in the laboratory record</vt:lpstr>
      <vt:lpstr> Ind 58.      Every laboratory record entry is dated, timed and person making entries can be identified </vt:lpstr>
      <vt:lpstr>Standard 17   RSS-2:    Comprehensive reporting system exists in the laboratory </vt:lpstr>
      <vt:lpstr>Ind 59.      Computerized reporting system is available</vt:lpstr>
      <vt:lpstr>Ind 60.    Critical Results and Notifiable diseases are reported</vt:lpstr>
      <vt:lpstr>Standard 18  RSS-3:    The laboratory record supports continuity of patient care </vt:lpstr>
      <vt:lpstr> Ind 61.      Minimum reporting time for every test is documented  </vt:lpstr>
      <vt:lpstr>Ind 62.      Reports are accessible to individual patients through a specific code </vt:lpstr>
      <vt:lpstr>  FUNCTIONAL AREA 6. Quality Assurance (QA) </vt:lpstr>
      <vt:lpstr>Standard 19  QA-1:   The laboratory has a comprehensive and documented Quality Assurance program</vt:lpstr>
      <vt:lpstr>Ind 63.       The laboratory has Quality Assurance SOPs</vt:lpstr>
      <vt:lpstr>Ind 64.       There is designated focal person responsible for Quality Assurance (QA) activities in laboratory</vt:lpstr>
      <vt:lpstr> Ind 65.      QA SOPs are communicated and coordinated among the staﬀ </vt:lpstr>
      <vt:lpstr>Standard 20   QA-2:  EQA compliance procedures and tools are available in the laboratory</vt:lpstr>
      <vt:lpstr>Ind 66.      EQA of the laboratory is ensured through external assessment by nationally / internationally  recognized bodies</vt:lpstr>
      <vt:lpstr>Ind 67.      Record of EQA reports is maintained</vt:lpstr>
      <vt:lpstr>Standard 21   QA-3:  IQA is ensured through standardized laboratory practices </vt:lpstr>
      <vt:lpstr>Ind 68.      Policies and procedures guide the safe collection of specimens</vt:lpstr>
      <vt:lpstr>Ind 69.     Policies and procedures guide the Identification and proper labelling of specimens </vt:lpstr>
      <vt:lpstr>Ind 70.     Policies and procedures guide the safe handling of specimens </vt:lpstr>
      <vt:lpstr>Ind 71.  Policies and procedures guide the safe transportation of specimens</vt:lpstr>
      <vt:lpstr>Ind 72.  Policies and procedures guide the safe processing of specimens</vt:lpstr>
      <vt:lpstr>Ind 73.      Policies and procedures guide the safe disposal of specimens</vt:lpstr>
      <vt:lpstr>Ind 74.      Availability of controls for IQA is ensured</vt:lpstr>
      <vt:lpstr> Ind 75.      Process cycle records are maintained  </vt:lpstr>
      <vt:lpstr>Standard 22  QA-4:  2. Continuous laboratory improvement is documented </vt:lpstr>
      <vt:lpstr>Ind 76.     Gaps are identified through QA reports and used as tool for improvement</vt:lpstr>
      <vt:lpstr>Ind 77.      Corrective actions are implemented upon identification of gaps </vt:lpstr>
      <vt:lpstr> Ind 78.   Measures are taken to minimize recurrence of errors  </vt:lpstr>
      <vt:lpstr>  FUNCTIONAL AREA  7. Bio Safety and Bio Security (BSBS) </vt:lpstr>
      <vt:lpstr>Standard 23  BSBS-1:    Laboratory has comprehensive and coordinated Biosafety Program </vt:lpstr>
      <vt:lpstr>Ind 79.  Availability of laboratory Biosafety SOPs </vt:lpstr>
      <vt:lpstr> Ind 80.  Biosafety SOPs are communicated to the laboratory employees  </vt:lpstr>
      <vt:lpstr> Ind 81.  The laboratory has designated qualified technician for ensuring biosafety activities     </vt:lpstr>
      <vt:lpstr> Ind 82.      Regular biosafety monitoring reports are generated in the laboratory </vt:lpstr>
      <vt:lpstr>Standard 24  BSBS-2:    Continuous staﬀ biosafety measures are ensured and documented </vt:lpstr>
      <vt:lpstr> Ind 83.  The laboratory has appropriate consumables, equipment and facilities to ensure biosafety  </vt:lpstr>
      <vt:lpstr>Ind 84.  All staﬀ involved in the handling and disposal of laboratory waste shall receive regular vaccination </vt:lpstr>
      <vt:lpstr>Ind 85.  Annual medical check-up of all staﬀ is documented </vt:lpstr>
      <vt:lpstr>Standard 25  BSBS-3:    Patient biosafety is ensured and documented</vt:lpstr>
      <vt:lpstr>Ind 86. Proper ventilated waiting areas for patients are available</vt:lpstr>
      <vt:lpstr>Ind 87.  Patients are not allowed inside the laboratory working area</vt:lpstr>
      <vt:lpstr>Standard 26  BSBS-4:     Documented procedure of bio risk management </vt:lpstr>
      <vt:lpstr>Ind 88. All incident reports are documented</vt:lpstr>
      <vt:lpstr> Ind 89.  Required disinfectants/spill kits are available in the laboratory.  </vt:lpstr>
      <vt:lpstr>Standard 27  BSBS-5:     Measures to ensure biosecurity in the laboratory are practiced </vt:lpstr>
      <vt:lpstr> Ind 90.  Only authorized persons are permitted to enter sample storage area  </vt:lpstr>
      <vt:lpstr> Ind 91.  Any transportation of samples are properly recorded  </vt:lpstr>
      <vt:lpstr>Standard 28  BSBS-6:    The Laboratory has a well-designed, comprehensive and coordinated waste    management plan </vt:lpstr>
      <vt:lpstr> Ind 92.  Written laboratory waste management SOPs are available  </vt:lpstr>
      <vt:lpstr> Ind 93.  Waste management SOPs are communicated to the laboratory employees </vt:lpstr>
      <vt:lpstr> Ind 94.  The laboratory has appropriate consumables, collection and handling systems and equipment for           waste management  </vt:lpstr>
      <vt:lpstr> Ind 95.      Contracts with waste disposal service organizations are available  </vt:lpstr>
      <vt:lpstr> Ind 96.      Waste transported from collection centers for final disposal is recorded  </vt:lpstr>
      <vt:lpstr>  FUNCTIONAL AREA   8. Access, Assessment, and Continuity of Care (AAC) </vt:lpstr>
      <vt:lpstr>Standard 29  AAC-2:    Laboratory services are easily accessible</vt:lpstr>
      <vt:lpstr>Ind 97.  Laboratory location is easily accessible</vt:lpstr>
      <vt:lpstr>Ind 98.  Basic facilities are accessible in the laboratory </vt:lpstr>
      <vt:lpstr> Ind 99.  There are clean toilets / washrooms with bolts, preferably separate for males and females </vt:lpstr>
      <vt:lpstr>Ind 100.  Facilitated toilets for disabled patients are available in the laboratory </vt:lpstr>
      <vt:lpstr>Ind 101.  Disabled patients are facilitated for the phlebotomy. </vt:lpstr>
      <vt:lpstr> Ind 102.  Directional arrows pointing towards various important areas for patients are displayed in the laboratory </vt:lpstr>
      <vt:lpstr>Standard 30  AAC-2:    Standard 19. AAC-2: Laboratory services are provided as portrayed / claimed</vt:lpstr>
      <vt:lpstr>Ind 103.   Laboratory services being provided are displayed</vt:lpstr>
      <vt:lpstr>Standard 31  AAC-3:    Comprehensive audit system for laboratory performance assessment exists in    the laboratory</vt:lpstr>
      <vt:lpstr>Ind 104. There is a system to monitor and measure the performance of the laboratory biannually against the stated mission </vt:lpstr>
      <vt:lpstr>Ind 105.   Compare kits procured with tests performed during laboratory performance audit </vt:lpstr>
      <vt:lpstr>  FUNCTIONAL AREA  9.  Care of Patients (COP) </vt:lpstr>
      <vt:lpstr>Standard 32  COP-1:    Emergency handling of patients is guided by protocols </vt:lpstr>
      <vt:lpstr>Ind 106.  Protocols for first aid to emergency patient care are documented</vt:lpstr>
      <vt:lpstr>Ind 107.  Relevant contact numbers for emergency evacuation/referral are available in the laboratory </vt:lpstr>
      <vt:lpstr>Standard 33  COP-2:    Sentinel events are intensively analyzed</vt:lpstr>
      <vt:lpstr>Ind 108.   The laboratory has defined sentinel events</vt:lpstr>
      <vt:lpstr> Ind 109.  Sentinel events are intensively analyzed when they occur  </vt:lpstr>
      <vt:lpstr>Standard 34  COP-3:    The laboratory policies and procedures support domiciliary services to the    patients (where applicable/claimed) </vt:lpstr>
      <vt:lpstr>Ind 110.  The laboratory is equipped with means of communication and transport services for home based      patient sample collection</vt:lpstr>
      <vt:lpstr>Ind 111.  The laboratory has appropriate means of collection and transportation of samples of home based patients </vt:lpstr>
      <vt:lpstr>  FUNCTIONAL AREA  10. Patient Rights and Education (PRE) </vt:lpstr>
      <vt:lpstr>Standard 35  PRE-1:    A system exists for obtaining consent when it is required </vt:lpstr>
      <vt:lpstr>Ind 112.  The laboratory has listed those situations where specific informed consent is required</vt:lpstr>
      <vt:lpstr> Ind 113.  The policy describes who can give consent when patient is incapable of independent decision making </vt:lpstr>
      <vt:lpstr>Standard 36  PRE-2:    Patient and families have a right to information on expected costs </vt:lpstr>
      <vt:lpstr>Ind 114.  The tariﬀ list is available to patients</vt:lpstr>
      <vt:lpstr>Ind 115.  Patients / family is informed about the additional reports which are generated / included in the report with the same sample and cost </vt:lpstr>
      <vt:lpstr>Standard 37   AAC-3:    Patient Rights for appeals, complaints and confidentiality</vt:lpstr>
      <vt:lpstr>Ind 116.   Patient's complaints are accepted by the laboratory and properly registered</vt:lpstr>
      <vt:lpstr>Ind 117.   Proper actions and remedial measures are taken in response to patients complaints </vt:lpstr>
      <vt:lpstr>Ind 118.   Confidentiality of patient's record is maintained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Noori</dc:creator>
  <cp:lastModifiedBy>Dr. Shafiq-ur-Rehman</cp:lastModifiedBy>
  <cp:revision>4970</cp:revision>
  <cp:lastPrinted>2017-03-25T12:01:30Z</cp:lastPrinted>
  <dcterms:created xsi:type="dcterms:W3CDTF">2012-07-06T07:14:31Z</dcterms:created>
  <dcterms:modified xsi:type="dcterms:W3CDTF">2018-07-11T11:39:03Z</dcterms:modified>
</cp:coreProperties>
</file>