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91" r:id="rId4"/>
    <p:sldId id="270" r:id="rId5"/>
    <p:sldId id="271" r:id="rId6"/>
    <p:sldId id="272" r:id="rId7"/>
    <p:sldId id="273" r:id="rId8"/>
    <p:sldId id="283" r:id="rId9"/>
    <p:sldId id="274" r:id="rId10"/>
    <p:sldId id="278" r:id="rId11"/>
    <p:sldId id="279" r:id="rId12"/>
    <p:sldId id="258" r:id="rId13"/>
    <p:sldId id="281" r:id="rId14"/>
    <p:sldId id="259" r:id="rId15"/>
    <p:sldId id="282" r:id="rId16"/>
    <p:sldId id="261" r:id="rId17"/>
    <p:sldId id="262" r:id="rId18"/>
    <p:sldId id="293" r:id="rId19"/>
    <p:sldId id="292" r:id="rId20"/>
    <p:sldId id="284" r:id="rId21"/>
    <p:sldId id="285" r:id="rId22"/>
    <p:sldId id="286" r:id="rId23"/>
    <p:sldId id="289" r:id="rId24"/>
    <p:sldId id="287" r:id="rId25"/>
    <p:sldId id="288" r:id="rId26"/>
    <p:sldId id="294" r:id="rId27"/>
    <p:sldId id="295" r:id="rId28"/>
    <p:sldId id="296" r:id="rId29"/>
    <p:sldId id="297" r:id="rId30"/>
    <p:sldId id="299" r:id="rId31"/>
    <p:sldId id="300" r:id="rId32"/>
    <p:sldId id="263" r:id="rId33"/>
    <p:sldId id="298" r:id="rId34"/>
    <p:sldId id="280" r:id="rId35"/>
    <p:sldId id="290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95204"/>
  </p:normalViewPr>
  <p:slideViewPr>
    <p:cSldViewPr snapToGrid="0">
      <p:cViewPr varScale="1">
        <p:scale>
          <a:sx n="91" d="100"/>
          <a:sy n="91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4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6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2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 rot="10800000">
            <a:off x="-44450" y="5670551"/>
            <a:ext cx="12285135" cy="1287463"/>
            <a:chOff x="-36512" y="-49288"/>
            <a:chExt cx="9214942" cy="1287270"/>
          </a:xfrm>
        </p:grpSpPr>
        <p:sp>
          <p:nvSpPr>
            <p:cNvPr id="20" name="Freeform 19"/>
            <p:cNvSpPr/>
            <p:nvPr userDrawn="1"/>
          </p:nvSpPr>
          <p:spPr>
            <a:xfrm>
              <a:off x="-33337" y="-27066"/>
              <a:ext cx="9214942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7460" y="-49288"/>
              <a:ext cx="9194302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-48684" y="-49213"/>
            <a:ext cx="12287251" cy="1287463"/>
            <a:chOff x="-36512" y="-49288"/>
            <a:chExt cx="9214942" cy="1287270"/>
          </a:xfrm>
        </p:grpSpPr>
        <p:sp>
          <p:nvSpPr>
            <p:cNvPr id="13" name="Freeform 12"/>
            <p:cNvSpPr/>
            <p:nvPr userDrawn="1"/>
          </p:nvSpPr>
          <p:spPr>
            <a:xfrm>
              <a:off x="-36512" y="-27066"/>
              <a:ext cx="9214942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-23813" y="-49288"/>
              <a:ext cx="9194306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7947F8B-00CC-447B-8075-CDF337B60ED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8973C989-ED77-4B1B-B7B0-F282F822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68DD7-CF21-48FA-824C-D9F3E63CC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RENAISSANCE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CBF7AF-6E4E-4EEE-97BA-D0CF1F7ED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9AD86-3489-4A98-8053-5AC8F2E7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14066"/>
            <a:ext cx="10353762" cy="970450"/>
          </a:xfrm>
        </p:spPr>
        <p:txBody>
          <a:bodyPr/>
          <a:lstStyle/>
          <a:p>
            <a:r>
              <a:rPr lang="en-US" sz="4800" b="1" u="sng" dirty="0">
                <a:latin typeface="+mn-lt"/>
              </a:rPr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58099-DF08-4AD4-B4E1-EAD0A83D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905166" cy="512555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Architecture design returns to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classical style of Rome Greece.</a:t>
            </a:r>
          </a:p>
          <a:p>
            <a:r>
              <a:rPr lang="en-US" sz="2800" dirty="0">
                <a:latin typeface="+mj-lt"/>
              </a:rPr>
              <a:t>Public buildings , homes and villas are designed using Greek and Roman architectural styles.</a:t>
            </a:r>
          </a:p>
          <a:p>
            <a:r>
              <a:rPr lang="en-US" sz="2800" dirty="0">
                <a:latin typeface="+mj-lt"/>
              </a:rPr>
              <a:t>Renaissance buildings feature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columns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domes</a:t>
            </a:r>
            <a:r>
              <a:rPr lang="en-US" sz="2800" dirty="0">
                <a:latin typeface="+mj-lt"/>
              </a:rPr>
              <a:t> ,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vaulted ceilings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Brunelleschi </a:t>
            </a:r>
            <a:r>
              <a:rPr lang="en-US" sz="2800" dirty="0">
                <a:latin typeface="+mj-lt"/>
              </a:rPr>
              <a:t>designs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first domed </a:t>
            </a:r>
            <a:r>
              <a:rPr lang="en-US" sz="2800" dirty="0">
                <a:latin typeface="+mj-lt"/>
              </a:rPr>
              <a:t>building.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Perspective</a:t>
            </a:r>
            <a:r>
              <a:rPr lang="en-US" sz="2800" dirty="0">
                <a:latin typeface="+mj-lt"/>
              </a:rPr>
              <a:t> becomes important in architecture.</a:t>
            </a:r>
          </a:p>
          <a:p>
            <a:r>
              <a:rPr lang="en-US" sz="2800" dirty="0">
                <a:latin typeface="+mj-lt"/>
              </a:rPr>
              <a:t>Rejection of middle Age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Gothic Style</a:t>
            </a:r>
          </a:p>
          <a:p>
            <a:r>
              <a:rPr lang="en-US" sz="2800" dirty="0">
                <a:latin typeface="+mj-lt"/>
              </a:rPr>
              <a:t>Adopted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columns</a:t>
            </a:r>
            <a:r>
              <a:rPr lang="en-US" sz="2800" dirty="0">
                <a:latin typeface="+mj-lt"/>
              </a:rPr>
              <a:t> 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arches</a:t>
            </a:r>
            <a:r>
              <a:rPr lang="en-US" sz="2800" dirty="0">
                <a:latin typeface="+mj-lt"/>
              </a:rPr>
              <a:t> 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domes</a:t>
            </a:r>
            <a:r>
              <a:rPr lang="en-US" sz="2800" dirty="0">
                <a:latin typeface="+mj-lt"/>
              </a:rPr>
              <a:t> of the Greeks and Romans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1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3A766-64BB-475E-B609-469C5EE4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34" y="0"/>
            <a:ext cx="11600597" cy="1325563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 CONTRIBUTIONS OF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5C977B-8331-4575-BBEA-94B3EBE6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26" y="1514084"/>
            <a:ext cx="11278205" cy="500954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Invention of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Gutenberg Press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>
                <a:latin typeface="+mj-lt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banking industry.</a:t>
            </a:r>
          </a:p>
          <a:p>
            <a:r>
              <a:rPr lang="en-US" sz="2800" dirty="0">
                <a:latin typeface="+mj-lt"/>
              </a:rPr>
              <a:t>Expansion of trade.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Humanism</a:t>
            </a:r>
            <a:r>
              <a:rPr lang="en-US" sz="2800" dirty="0">
                <a:latin typeface="+mj-lt"/>
              </a:rPr>
              <a:t>, individual is the center of the universe. </a:t>
            </a:r>
          </a:p>
          <a:p>
            <a:r>
              <a:rPr lang="en-US" sz="2800" dirty="0">
                <a:latin typeface="+mj-lt"/>
              </a:rPr>
              <a:t>Reintroduction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Greek</a:t>
            </a:r>
            <a:r>
              <a:rPr lang="en-US" sz="2800" dirty="0"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Roman</a:t>
            </a:r>
            <a:r>
              <a:rPr lang="en-US" sz="2800" dirty="0">
                <a:latin typeface="+mj-lt"/>
              </a:rPr>
              <a:t> Knowledge and philosophy.</a:t>
            </a:r>
          </a:p>
          <a:p>
            <a:r>
              <a:rPr lang="en-US" sz="2800" dirty="0">
                <a:latin typeface="+mj-lt"/>
              </a:rPr>
              <a:t>Gateway to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modern art </a:t>
            </a:r>
            <a:r>
              <a:rPr lang="en-US" sz="2800" dirty="0">
                <a:latin typeface="+mj-lt"/>
              </a:rPr>
              <a:t>forms.</a:t>
            </a:r>
          </a:p>
          <a:p>
            <a:r>
              <a:rPr lang="en-US" sz="2800" dirty="0">
                <a:latin typeface="+mj-lt"/>
              </a:rPr>
              <a:t>Expansion of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Greek and Roman architecture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sculpture.</a:t>
            </a:r>
          </a:p>
          <a:p>
            <a:r>
              <a:rPr lang="en-US" sz="2800" dirty="0">
                <a:latin typeface="+mj-lt"/>
              </a:rPr>
              <a:t>Increased scientific knowledge,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desire to know more.</a:t>
            </a:r>
          </a:p>
        </p:txBody>
      </p:sp>
    </p:spTree>
    <p:extLst>
      <p:ext uri="{BB962C8B-B14F-4D97-AF65-F5344CB8AC3E}">
        <p14:creationId xmlns:p14="http://schemas.microsoft.com/office/powerpoint/2010/main" val="74793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D983B-9A39-4F74-8EEC-58CAA30F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53" y="432179"/>
            <a:ext cx="10353762" cy="970450"/>
          </a:xfrm>
        </p:spPr>
        <p:txBody>
          <a:bodyPr/>
          <a:lstStyle/>
          <a:p>
            <a:r>
              <a:rPr lang="en-US" dirty="0"/>
              <a:t>        </a:t>
            </a:r>
            <a:r>
              <a:rPr lang="en-US" sz="4800" b="1" u="sng" dirty="0"/>
              <a:t>RENAISSANCE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D5172-0A64-4BFE-A252-EA8BAF49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11178121" cy="512555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Admired man’s talents</a:t>
            </a:r>
          </a:p>
          <a:p>
            <a:r>
              <a:rPr lang="en-US" sz="2800" dirty="0">
                <a:latin typeface="+mj-lt"/>
              </a:rPr>
              <a:t>Christ important but new interest emerge</a:t>
            </a:r>
          </a:p>
          <a:p>
            <a:r>
              <a:rPr lang="en-US" sz="2800" dirty="0">
                <a:latin typeface="+mj-lt"/>
              </a:rPr>
              <a:t>Life on earth important</a:t>
            </a:r>
          </a:p>
          <a:p>
            <a:r>
              <a:rPr lang="en-US" sz="2800" dirty="0">
                <a:latin typeface="+mj-lt"/>
              </a:rPr>
              <a:t>Body form very life like/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natural</a:t>
            </a:r>
          </a:p>
          <a:p>
            <a:r>
              <a:rPr lang="en-US" sz="2800" dirty="0">
                <a:latin typeface="+mj-lt"/>
              </a:rPr>
              <a:t>Body is seem as beautiful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Artist’s signed works </a:t>
            </a:r>
            <a:r>
              <a:rPr lang="en-US" sz="2800" dirty="0">
                <a:latin typeface="+mj-lt"/>
              </a:rPr>
              <a:t>wanted recognition</a:t>
            </a:r>
          </a:p>
          <a:p>
            <a:r>
              <a:rPr lang="en-US" sz="2800" dirty="0">
                <a:latin typeface="+mj-lt"/>
              </a:rPr>
              <a:t>Perspective.</a:t>
            </a:r>
          </a:p>
          <a:p>
            <a:r>
              <a:rPr lang="en-US" sz="2800" dirty="0">
                <a:latin typeface="+mj-lt"/>
              </a:rPr>
              <a:t>Light &amp;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2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9EF96-D4B5-4F3A-8E58-54636FBC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DFB01-7C89-4250-8B0D-92B14345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75" y="1354162"/>
            <a:ext cx="10515600" cy="5668963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Study of human form.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Emotion</a:t>
            </a:r>
            <a:r>
              <a:rPr lang="en-US" sz="2800" dirty="0">
                <a:latin typeface="+mj-lt"/>
              </a:rPr>
              <a:t> &amp;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drama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>
                <a:latin typeface="+mj-lt"/>
              </a:rPr>
              <a:t>New subject matter &gt;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secularism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>
                <a:latin typeface="+mj-lt"/>
              </a:rPr>
              <a:t>Science &amp; mathematics.</a:t>
            </a:r>
          </a:p>
          <a:p>
            <a:r>
              <a:rPr lang="en-US" sz="2800" dirty="0">
                <a:latin typeface="+mj-lt"/>
              </a:rPr>
              <a:t>Composition &amp; balance.</a:t>
            </a:r>
          </a:p>
          <a:p>
            <a:r>
              <a:rPr lang="en-US" sz="2800" dirty="0">
                <a:latin typeface="+mj-lt"/>
              </a:rPr>
              <a:t>Changing perspective of man &amp; his role in the world.</a:t>
            </a:r>
          </a:p>
          <a:p>
            <a:r>
              <a:rPr lang="en-US" sz="2800" dirty="0">
                <a:latin typeface="+mj-lt"/>
              </a:rPr>
              <a:t>Unique vision of each artist.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0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2DC8E-AF2B-4C51-B002-65BBC048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   </a:t>
            </a:r>
            <a:r>
              <a:rPr lang="en-US" sz="4800" b="1" u="sng" dirty="0"/>
              <a:t>NEW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3AAA2-0D82-4B63-B7D2-95FF765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1014348" cy="495495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Renaissance painters developed new techniques for representing both humans and landscapes in a realistic way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Perspective</a:t>
            </a:r>
            <a:r>
              <a:rPr lang="en-US" sz="2800" dirty="0">
                <a:latin typeface="+mj-lt"/>
              </a:rPr>
              <a:t>: making distant objects smaller that those close to the viewer</a:t>
            </a:r>
          </a:p>
          <a:p>
            <a:r>
              <a:rPr lang="en-US" sz="2800" dirty="0">
                <a:latin typeface="+mj-lt"/>
              </a:rPr>
              <a:t>Appeared 3 dimensional</a:t>
            </a:r>
          </a:p>
          <a:p>
            <a:r>
              <a:rPr lang="en-US" sz="2800" dirty="0">
                <a:latin typeface="+mj-lt"/>
              </a:rPr>
              <a:t>Painters used shading to make objects look round and real</a:t>
            </a:r>
          </a:p>
          <a:p>
            <a:r>
              <a:rPr lang="en-US" sz="2800" dirty="0">
                <a:latin typeface="+mj-lt"/>
              </a:rPr>
              <a:t>A few women did manage to overcome lack of education &amp; training to become professional painters</a:t>
            </a:r>
          </a:p>
          <a:p>
            <a:r>
              <a:rPr lang="en-US" sz="2800" dirty="0">
                <a:latin typeface="+mj-lt"/>
              </a:rPr>
              <a:t>Many artists starting using light and shadows in their works to add drama, perspective, and timing to their art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3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B503E-2A3C-4A9B-9411-FEF7E937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4800" b="1" u="sng" dirty="0"/>
              <a:t>CHANGING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E28954-CD8D-4D4A-9488-B90A41F9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70" y="1601788"/>
            <a:ext cx="5451929" cy="483995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FF0000"/>
                </a:solidFill>
              </a:rPr>
              <a:t> Medieval Art</a:t>
            </a:r>
          </a:p>
          <a:p>
            <a:r>
              <a:rPr lang="en-US" sz="3300" dirty="0">
                <a:latin typeface="+mj-lt"/>
              </a:rPr>
              <a:t>praised God’s greatness </a:t>
            </a:r>
          </a:p>
          <a:p>
            <a:r>
              <a:rPr lang="en-US" sz="3300" dirty="0">
                <a:latin typeface="+mj-lt"/>
              </a:rPr>
              <a:t>Christianity all important </a:t>
            </a:r>
          </a:p>
          <a:p>
            <a:r>
              <a:rPr lang="en-US" sz="3300" dirty="0">
                <a:latin typeface="+mj-lt"/>
              </a:rPr>
              <a:t>purpose of life preparing for heaven </a:t>
            </a:r>
          </a:p>
          <a:p>
            <a:r>
              <a:rPr lang="en-US" sz="3300" dirty="0">
                <a:latin typeface="+mj-lt"/>
              </a:rPr>
              <a:t>didn’t care about subjects, being life like/flat looking</a:t>
            </a:r>
          </a:p>
          <a:p>
            <a:r>
              <a:rPr lang="en-US" sz="3300" dirty="0">
                <a:latin typeface="+mj-lt"/>
              </a:rPr>
              <a:t>body is the house of sin </a:t>
            </a:r>
          </a:p>
          <a:p>
            <a:r>
              <a:rPr lang="en-US" sz="3300" dirty="0">
                <a:latin typeface="+mj-lt"/>
              </a:rPr>
              <a:t>artists did not sign works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0A5273-04F5-4F1A-BC13-7949443F870A}"/>
              </a:ext>
            </a:extLst>
          </p:cNvPr>
          <p:cNvSpPr/>
          <p:nvPr/>
        </p:nvSpPr>
        <p:spPr>
          <a:xfrm>
            <a:off x="6290129" y="1592490"/>
            <a:ext cx="56007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</a:rPr>
              <a:t> Renaissance Art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admired man’s talents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Christ important but new interest emerge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life on earth important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body form very life like/natural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body is seen as beautiful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artist’s signed works wanted recognition    </a:t>
            </a:r>
            <a:r>
              <a:rPr lang="en-US" sz="2800" dirty="0">
                <a:latin typeface="+mj-lt"/>
              </a:rPr>
              <a:t>                                            </a:t>
            </a:r>
          </a:p>
          <a:p>
            <a:r>
              <a:rPr lang="en-US" sz="2800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610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6FDC2-0C83-4184-9A49-BD7F2B45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PROTO-RENAISSANCE ART (1300-1400)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C23DC-E109-42FA-8F96-F6622233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>
                <a:latin typeface="+mj-lt"/>
              </a:rPr>
              <a:t>In fine art, the term "Proto Renaissance" refers to the pre-Renaissance period (c.1300-1400) in Italy, and the activities of progressive painters such as Giotto(1267-1337), who pioneered the new form of figurative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"realism“ </a:t>
            </a:r>
            <a:r>
              <a:rPr lang="en-US" sz="2800" dirty="0">
                <a:latin typeface="+mj-lt"/>
              </a:rPr>
              <a:t>which was fully developed by artists during the era of Renaissance art proper.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   Giotto di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Bondone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was famous: Architect, sculptor, and painter of the early Renaissance. He broke away from the Byzantine art style and pioneered new ideals of naturalism and creating a sense of pictorial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4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A6839A-376D-4C56-BF73-C990A8CE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74" y="1130234"/>
            <a:ext cx="5099764" cy="50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7D2EAE-6CB5-4312-911C-F6B59A12AB5A}"/>
              </a:ext>
            </a:extLst>
          </p:cNvPr>
          <p:cNvSpPr txBox="1"/>
          <p:nvPr/>
        </p:nvSpPr>
        <p:spPr>
          <a:xfrm>
            <a:off x="6902244" y="989555"/>
            <a:ext cx="52897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Description</a:t>
            </a:r>
          </a:p>
          <a:p>
            <a:r>
              <a:rPr lang="en-US" sz="2800" dirty="0">
                <a:latin typeface="+mj-lt"/>
              </a:rPr>
              <a:t>Painting: Scrovegni (Arena) Chapel Frescoes</a:t>
            </a:r>
          </a:p>
          <a:p>
            <a:r>
              <a:rPr lang="en-US" sz="2800" dirty="0">
                <a:latin typeface="+mj-lt"/>
              </a:rPr>
              <a:t>Date: c.1303-10</a:t>
            </a:r>
          </a:p>
          <a:p>
            <a:r>
              <a:rPr lang="en-US" sz="2800" dirty="0">
                <a:latin typeface="+mj-lt"/>
              </a:rPr>
              <a:t>Artist: Giotto (1267-1337)</a:t>
            </a:r>
          </a:p>
          <a:p>
            <a:r>
              <a:rPr lang="en-US" sz="2800" dirty="0">
                <a:latin typeface="+mj-lt"/>
              </a:rPr>
              <a:t>Medium: Fresco painting</a:t>
            </a:r>
          </a:p>
          <a:p>
            <a:r>
              <a:rPr lang="en-US" sz="2800" dirty="0">
                <a:latin typeface="+mj-lt"/>
              </a:rPr>
              <a:t>Genre: Religious history painting</a:t>
            </a:r>
          </a:p>
          <a:p>
            <a:r>
              <a:rPr lang="en-US" sz="2800" dirty="0">
                <a:latin typeface="+mj-lt"/>
              </a:rPr>
              <a:t>Movement: Proto-Renaissance</a:t>
            </a:r>
          </a:p>
          <a:p>
            <a:r>
              <a:rPr lang="en-US" sz="2800" dirty="0">
                <a:latin typeface="+mj-lt"/>
              </a:rPr>
              <a:t>Location: Cappella degli Scrovegni, Padua, Italy.</a:t>
            </a:r>
          </a:p>
        </p:txBody>
      </p:sp>
    </p:spTree>
    <p:extLst>
      <p:ext uri="{BB962C8B-B14F-4D97-AF65-F5344CB8AC3E}">
        <p14:creationId xmlns:p14="http://schemas.microsoft.com/office/powerpoint/2010/main" val="200864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058C58F-5F3D-4E20-9CBE-A84D6DD6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482"/>
            <a:ext cx="10972800" cy="1143000"/>
          </a:xfrm>
        </p:spPr>
        <p:txBody>
          <a:bodyPr/>
          <a:lstStyle/>
          <a:p>
            <a:r>
              <a:rPr lang="en-US" b="1" u="sng" dirty="0"/>
              <a:t>ARTIST OF PROTO RENAISSANCE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1C7134A-D9CC-4818-8BE3-458A0BC4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Lorenzetti Ambrogio</a:t>
            </a:r>
          </a:p>
          <a:p>
            <a:r>
              <a:rPr lang="en-US" dirty="0"/>
              <a:t>Lorenzetti Pietro</a:t>
            </a:r>
          </a:p>
          <a:p>
            <a:r>
              <a:rPr lang="en-US" dirty="0"/>
              <a:t>Donatello</a:t>
            </a:r>
          </a:p>
          <a:p>
            <a:r>
              <a:rPr lang="en-US" dirty="0"/>
              <a:t>Hubert van </a:t>
            </a:r>
            <a:r>
              <a:rPr lang="en-US" dirty="0" err="1"/>
              <a:t>Eyuk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4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1C224-92AB-4BDC-8B2E-866C8558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14" y="2579427"/>
            <a:ext cx="10972800" cy="1143000"/>
          </a:xfrm>
        </p:spPr>
        <p:txBody>
          <a:bodyPr/>
          <a:lstStyle/>
          <a:p>
            <a:r>
              <a:rPr lang="en-US" sz="6600" dirty="0"/>
              <a:t>RENAISSANCE SCHOOL</a:t>
            </a:r>
          </a:p>
        </p:txBody>
      </p:sp>
    </p:spTree>
    <p:extLst>
      <p:ext uri="{BB962C8B-B14F-4D97-AF65-F5344CB8AC3E}">
        <p14:creationId xmlns:p14="http://schemas.microsoft.com/office/powerpoint/2010/main" val="380680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5689-A61A-4D04-8B89-3E28CA43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      </a:t>
            </a:r>
            <a:r>
              <a:rPr lang="en-US" sz="4800" b="1" dirty="0"/>
              <a:t>WHAT IS  RENAISSANCE….?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0FB25-6416-4440-AFCE-8BF97D6F6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23769"/>
            <a:ext cx="10353762" cy="405875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Renaissance means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rebirth</a:t>
            </a:r>
            <a:r>
              <a:rPr lang="en-US" sz="2800" dirty="0">
                <a:latin typeface="+mj-lt"/>
              </a:rPr>
              <a:t> and Europe was recovering from the dark age.</a:t>
            </a:r>
          </a:p>
          <a:p>
            <a:r>
              <a:rPr lang="en-US" sz="2800" dirty="0">
                <a:latin typeface="+mj-lt"/>
              </a:rPr>
              <a:t>People had lost there faith  and began to put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more focus on human</a:t>
            </a:r>
          </a:p>
          <a:p>
            <a:pPr lvl="0"/>
            <a:r>
              <a:rPr lang="en-US" sz="2800" dirty="0">
                <a:latin typeface="+mj-lt"/>
              </a:rPr>
              <a:t>Renaissance supported the spirit of adventure and curiosity</a:t>
            </a:r>
          </a:p>
          <a:p>
            <a:pPr lvl="0"/>
            <a:r>
              <a:rPr lang="en-US" sz="2800" dirty="0">
                <a:latin typeface="+mj-lt"/>
              </a:rPr>
              <a:t>The intellectual movement,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Humanism</a:t>
            </a:r>
            <a:r>
              <a:rPr lang="en-US" sz="2800" dirty="0">
                <a:latin typeface="+mj-lt"/>
              </a:rPr>
              <a:t>, was at the heart of the Renaissance</a:t>
            </a:r>
          </a:p>
          <a:p>
            <a:pPr lvl="0"/>
            <a:r>
              <a:rPr lang="en-US" sz="2800" dirty="0">
                <a:latin typeface="+mj-lt"/>
              </a:rPr>
              <a:t>Italian Renaissance(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rebirth of ancient Greek &amp; Roman worlds</a:t>
            </a:r>
            <a:r>
              <a:rPr lang="en-US" sz="2800" dirty="0">
                <a:latin typeface="+mj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3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990CE-ED81-4FC8-80C9-BEB40376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68" y="0"/>
            <a:ext cx="10531431" cy="1325562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SIENESE SCHOOL OF  PAINTING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E6CBC-3DBE-4F22-9A00-F45247DB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05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Platonic </a:t>
            </a:r>
            <a:r>
              <a:rPr lang="en-US" dirty="0">
                <a:latin typeface="+mj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Napoleonic</a:t>
            </a:r>
            <a:r>
              <a:rPr lang="en-US" dirty="0">
                <a:latin typeface="+mj-lt"/>
              </a:rPr>
              <a:t> ideas were dominant in Sienese school of painting 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metaphysical element </a:t>
            </a:r>
            <a:r>
              <a:rPr lang="en-US" dirty="0">
                <a:latin typeface="+mj-lt"/>
              </a:rPr>
              <a:t>- religious factor, their believes,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Elements of beauty suggested by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St . Augustine </a:t>
            </a:r>
            <a:r>
              <a:rPr lang="en-US" dirty="0">
                <a:latin typeface="+mj-lt"/>
              </a:rPr>
              <a:t>which are: unity, equality, proportion and integrity .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“Beauty is that which give you pleasure when seen”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9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BE24F-41E0-405B-90A0-BA113DF4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88A89-9BED-43E3-BEF2-31A0B562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+mj-lt"/>
              </a:rPr>
              <a:t>Influences</a:t>
            </a:r>
          </a:p>
          <a:p>
            <a:r>
              <a:rPr lang="en-US" dirty="0">
                <a:latin typeface="+mj-lt"/>
              </a:rPr>
              <a:t>Sienese school of painting had great influence of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byzantine art 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It had a significant influence on the development of Pre-Renaissance Painting (c.1300-1400).</a:t>
            </a:r>
          </a:p>
          <a:p>
            <a:r>
              <a:rPr lang="en-US" b="1" u="sng" dirty="0">
                <a:latin typeface="+mj-lt"/>
              </a:rPr>
              <a:t>Themes</a:t>
            </a:r>
          </a:p>
          <a:p>
            <a:r>
              <a:rPr lang="en-US" dirty="0">
                <a:latin typeface="+mj-lt"/>
              </a:rPr>
              <a:t>Biblical</a:t>
            </a:r>
          </a:p>
          <a:p>
            <a:r>
              <a:rPr lang="en-US" dirty="0">
                <a:latin typeface="+mj-lt"/>
              </a:rPr>
              <a:t>Didactic</a:t>
            </a:r>
          </a:p>
          <a:p>
            <a:r>
              <a:rPr lang="en-US" dirty="0">
                <a:latin typeface="+mj-lt"/>
              </a:rPr>
              <a:t>Important personalities like St . Augustine</a:t>
            </a:r>
          </a:p>
          <a:p>
            <a:r>
              <a:rPr lang="en-US" dirty="0">
                <a:latin typeface="+mj-lt"/>
              </a:rPr>
              <a:t>Effects of good and bad government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0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B76E-574B-4D0D-8970-6724065D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LORENZETTI BROTHERS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236210-3CC5-496D-B123-3F71E18AF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800" dirty="0">
                <a:solidFill>
                  <a:srgbClr val="FF0000"/>
                </a:solidFill>
                <a:latin typeface="+mj-lt"/>
              </a:rPr>
              <a:t>Pietro </a:t>
            </a:r>
            <a:r>
              <a:rPr lang="en-US" sz="5800" dirty="0">
                <a:latin typeface="+mj-lt"/>
              </a:rPr>
              <a:t>and </a:t>
            </a:r>
            <a:r>
              <a:rPr lang="en-US" sz="5800" dirty="0">
                <a:solidFill>
                  <a:srgbClr val="FF0000"/>
                </a:solidFill>
                <a:latin typeface="+mj-lt"/>
              </a:rPr>
              <a:t>Ambrogio</a:t>
            </a:r>
            <a:r>
              <a:rPr lang="en-US" sz="5800" dirty="0">
                <a:latin typeface="+mj-lt"/>
              </a:rPr>
              <a:t>, were brothers, .</a:t>
            </a:r>
          </a:p>
          <a:p>
            <a:r>
              <a:rPr lang="en-US" sz="5800" dirty="0">
                <a:latin typeface="+mj-lt"/>
              </a:rPr>
              <a:t>Both brothers grouped their figures in a more naturalistic way </a:t>
            </a:r>
          </a:p>
          <a:p>
            <a:r>
              <a:rPr lang="en-US" sz="5800" dirty="0">
                <a:latin typeface="+mj-lt"/>
              </a:rPr>
              <a:t>Thy made greater use of </a:t>
            </a:r>
            <a:r>
              <a:rPr lang="en-US" sz="5800" dirty="0">
                <a:solidFill>
                  <a:srgbClr val="FF0000"/>
                </a:solidFill>
                <a:latin typeface="+mj-lt"/>
              </a:rPr>
              <a:t>landscape background</a:t>
            </a:r>
            <a:r>
              <a:rPr lang="en-US" sz="5800" dirty="0">
                <a:latin typeface="+mj-lt"/>
              </a:rPr>
              <a:t>.</a:t>
            </a:r>
          </a:p>
          <a:p>
            <a:r>
              <a:rPr lang="en-US" sz="5800" dirty="0">
                <a:latin typeface="+mj-lt"/>
              </a:rPr>
              <a:t>Pietro Lorenzetti  was an Italian painter( 1306 _ 1345)</a:t>
            </a:r>
          </a:p>
          <a:p>
            <a:r>
              <a:rPr lang="en-US" sz="5800" dirty="0">
                <a:latin typeface="+mj-lt"/>
              </a:rPr>
              <a:t>Together with his younger brother Ambrogio , he introduced</a:t>
            </a:r>
            <a:r>
              <a:rPr lang="en-US" sz="5800" dirty="0">
                <a:solidFill>
                  <a:srgbClr val="FF0000"/>
                </a:solidFill>
                <a:latin typeface="+mj-lt"/>
              </a:rPr>
              <a:t> naturalism</a:t>
            </a:r>
            <a:r>
              <a:rPr lang="en-US" sz="5800" dirty="0">
                <a:latin typeface="+mj-lt"/>
              </a:rPr>
              <a:t> into </a:t>
            </a:r>
            <a:r>
              <a:rPr lang="en-US" sz="5800" dirty="0">
                <a:solidFill>
                  <a:srgbClr val="FF0000"/>
                </a:solidFill>
                <a:latin typeface="+mj-lt"/>
              </a:rPr>
              <a:t>Sienese art</a:t>
            </a:r>
            <a:r>
              <a:rPr lang="en-US" sz="5800" dirty="0">
                <a:latin typeface="+mj-lt"/>
              </a:rPr>
              <a:t>.</a:t>
            </a:r>
            <a:r>
              <a:rPr lang="en-US" sz="5800" dirty="0"/>
              <a:t/>
            </a:r>
            <a:br>
              <a:rPr lang="en-US" sz="5800" dirty="0"/>
            </a:br>
            <a:endParaRPr lang="en-US" sz="58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8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21F3F5-E10C-4493-87A3-FFB6FE70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8" y="464457"/>
            <a:ext cx="7104742" cy="5834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A0A64B-C0A4-42EC-AA06-69A8334CAEDA}"/>
              </a:ext>
            </a:extLst>
          </p:cNvPr>
          <p:cNvSpPr txBox="1"/>
          <p:nvPr/>
        </p:nvSpPr>
        <p:spPr>
          <a:xfrm>
            <a:off x="7760269" y="2463800"/>
            <a:ext cx="412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Deposition of Christ from the Cross (c.1320) Fresco by Pietro Lorenzetti</a:t>
            </a:r>
          </a:p>
        </p:txBody>
      </p:sp>
    </p:spTree>
    <p:extLst>
      <p:ext uri="{BB962C8B-B14F-4D97-AF65-F5344CB8AC3E}">
        <p14:creationId xmlns:p14="http://schemas.microsoft.com/office/powerpoint/2010/main" val="696739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5855F-F8E9-4B67-9557-463AB699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4800" b="1" u="sng" dirty="0"/>
              <a:t>Ambrogio Lorenzetti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FE15A7-57EC-43CC-A918-1BBC438A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Ambrogio Lorenzetti  was an Italian painter of the Sienese school. (1317 to 1348.)</a:t>
            </a:r>
          </a:p>
          <a:p>
            <a:r>
              <a:rPr lang="en-US" dirty="0">
                <a:latin typeface="+mj-lt"/>
              </a:rPr>
              <a:t>Ambrogio created a highly developed 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Gothicism</a:t>
            </a:r>
            <a:r>
              <a:rPr lang="en-US" dirty="0">
                <a:latin typeface="+mj-lt"/>
              </a:rPr>
              <a:t> .</a:t>
            </a:r>
          </a:p>
          <a:p>
            <a:r>
              <a:rPr lang="en-US" dirty="0">
                <a:latin typeface="+mj-lt"/>
              </a:rPr>
              <a:t>His  style is characterized by deep, pure colors, lines, sensitive expressions and spiritual harmony.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9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902543-8BC0-4D97-B38D-847BCD0F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7" y="418869"/>
            <a:ext cx="6626926" cy="5334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7979A4-AB36-49DB-9B48-A4DAB641B731}"/>
              </a:ext>
            </a:extLst>
          </p:cNvPr>
          <p:cNvSpPr txBox="1"/>
          <p:nvPr/>
        </p:nvSpPr>
        <p:spPr>
          <a:xfrm>
            <a:off x="7685314" y="1676720"/>
            <a:ext cx="416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Ambrogio </a:t>
            </a:r>
            <a:r>
              <a:rPr lang="en-US" sz="2800" dirty="0" err="1">
                <a:latin typeface="+mj-lt"/>
              </a:rPr>
              <a:t>lorenzetti’s</a:t>
            </a:r>
            <a:r>
              <a:rPr lang="en-US" sz="2800" dirty="0">
                <a:latin typeface="+mj-lt"/>
              </a:rPr>
              <a:t> best known paintings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 fresco series </a:t>
            </a:r>
          </a:p>
          <a:p>
            <a:r>
              <a:rPr lang="en-US" sz="2800" dirty="0">
                <a:latin typeface="+mj-lt"/>
              </a:rPr>
              <a:t>Good and Bad Government(1338-9, Siena)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D6792-0A84-4EAB-82B0-BB02BA98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Venetian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D9B75F-90AA-4666-AE75-CBABA8D8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Republic had ceramists, glassworkers, woodworkers, lace makers and sculptors, painters, made satisfactory livings.</a:t>
            </a:r>
          </a:p>
          <a:p>
            <a:r>
              <a:rPr lang="en-US" dirty="0"/>
              <a:t>Artisan guilds ensure </a:t>
            </a:r>
            <a:r>
              <a:rPr lang="en-US" dirty="0">
                <a:solidFill>
                  <a:srgbClr val="FF0000"/>
                </a:solidFill>
              </a:rPr>
              <a:t>artists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craftsmen</a:t>
            </a:r>
            <a:r>
              <a:rPr lang="en-US" dirty="0"/>
              <a:t> were properly </a:t>
            </a:r>
            <a:r>
              <a:rPr lang="en-US" dirty="0">
                <a:solidFill>
                  <a:srgbClr val="FF0000"/>
                </a:solidFill>
              </a:rPr>
              <a:t>rewarded</a:t>
            </a:r>
            <a:r>
              <a:rPr lang="en-US" dirty="0"/>
              <a:t>. </a:t>
            </a:r>
          </a:p>
          <a:p>
            <a:r>
              <a:rPr lang="en-US" dirty="0"/>
              <a:t>The Venetian "School" of painting, not just a descriptive phrase. There were actual </a:t>
            </a:r>
            <a:r>
              <a:rPr lang="en-US" dirty="0" err="1"/>
              <a:t>scuola</a:t>
            </a:r>
            <a:r>
              <a:rPr lang="en-US" dirty="0"/>
              <a:t>" and were highly selective who could or couldn't, guarded the art market, that one did not purchase paintings outside of the schools.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3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BA7D7-F37F-450D-B13E-77655C0B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MATERIAL AND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2DFA55-8071-4FEF-823B-6764C5FD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canvas replaced </a:t>
            </a:r>
            <a:r>
              <a:rPr lang="en-US" dirty="0">
                <a:solidFill>
                  <a:srgbClr val="FF0000"/>
                </a:solidFill>
              </a:rPr>
              <a:t>wood panel </a:t>
            </a:r>
            <a:r>
              <a:rPr lang="en-US" dirty="0"/>
              <a:t>and the oil medium, in the 1470s, largely evacuated tempera. </a:t>
            </a:r>
          </a:p>
          <a:p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egg yolk </a:t>
            </a:r>
            <a:r>
              <a:rPr lang="en-US" dirty="0"/>
              <a:t>to bind pigments, tempera dries to a semi-matte state, oil paint retains its flawlessness and produces colors of greater richness</a:t>
            </a:r>
          </a:p>
          <a:p>
            <a:r>
              <a:rPr lang="en-US" dirty="0"/>
              <a:t>Used </a:t>
            </a:r>
            <a:r>
              <a:rPr lang="en-US" dirty="0">
                <a:solidFill>
                  <a:srgbClr val="FF0000"/>
                </a:solidFill>
              </a:rPr>
              <a:t>pigments</a:t>
            </a:r>
            <a:r>
              <a:rPr lang="en-US" dirty="0"/>
              <a:t> previously employed in </a:t>
            </a:r>
            <a:r>
              <a:rPr lang="en-US" dirty="0">
                <a:solidFill>
                  <a:srgbClr val="FF0000"/>
                </a:solidFill>
              </a:rPr>
              <a:t>manuscript illuminations </a:t>
            </a:r>
          </a:p>
          <a:p>
            <a:r>
              <a:rPr lang="en-US" dirty="0"/>
              <a:t>To add </a:t>
            </a:r>
            <a:r>
              <a:rPr lang="en-US" dirty="0">
                <a:solidFill>
                  <a:srgbClr val="FF0000"/>
                </a:solidFill>
              </a:rPr>
              <a:t>brilliance</a:t>
            </a:r>
            <a:r>
              <a:rPr lang="en-US" dirty="0"/>
              <a:t> in paintings, artists mixed pigments with </a:t>
            </a:r>
            <a:r>
              <a:rPr lang="en-US" dirty="0">
                <a:solidFill>
                  <a:srgbClr val="FF0000"/>
                </a:solidFill>
              </a:rPr>
              <a:t>crushed glass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80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2D64D-A4D9-4767-B6A9-2225CEB7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VENETIAN ATRISTS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2B0784-4055-439A-A7FA-4BD1AD2AB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Andrea Mantegna </a:t>
            </a:r>
          </a:p>
          <a:p>
            <a:r>
              <a:rPr lang="en-US" dirty="0"/>
              <a:t>Giorgione</a:t>
            </a:r>
          </a:p>
          <a:p>
            <a:r>
              <a:rPr lang="en-US" dirty="0"/>
              <a:t> Titian</a:t>
            </a:r>
          </a:p>
          <a:p>
            <a:r>
              <a:rPr lang="en-US" dirty="0"/>
              <a:t> Tintoretto</a:t>
            </a:r>
          </a:p>
          <a:p>
            <a:r>
              <a:rPr lang="en-US" dirty="0"/>
              <a:t> Paolo Veronese </a:t>
            </a:r>
          </a:p>
          <a:p>
            <a:r>
              <a:rPr lang="en-US" dirty="0"/>
              <a:t>A lot of famous artists traveled to Venice, and spent time in the workshops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1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B3EB23-4982-487B-BCA8-4110D16E9F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2607" y="513568"/>
            <a:ext cx="10979630" cy="61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A0864-298E-4928-BE48-F39F7E77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4C481-3711-4E2F-8F9D-53C70917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180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Characteristics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+mj-lt"/>
              </a:rPr>
              <a:t>Secular Urban society (City-states)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+mj-lt"/>
              </a:rPr>
              <a:t>Age of Recovery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+mj-lt"/>
              </a:rPr>
              <a:t>New view of human ability &amp; worth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+mj-lt"/>
              </a:rPr>
              <a:t>Explosion of New Ideas &amp; Learning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+mj-lt"/>
              </a:rPr>
              <a:t>Rediscovery of Classical Greek &amp; Roman Culture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+mj-lt"/>
              </a:rPr>
              <a:t>Humanism—worth of Individual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57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97BFC-3AFA-44F0-B392-542D2B83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FLORENTINE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E2FC6-DA68-4CCA-BCB8-DB0E5A80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1450"/>
            <a:ext cx="10972800" cy="4525963"/>
          </a:xfrm>
        </p:spPr>
        <p:txBody>
          <a:bodyPr/>
          <a:lstStyle/>
          <a:p>
            <a:r>
              <a:rPr lang="en-US" sz="2800" dirty="0"/>
              <a:t>A major Italian school  of art that flourished between the </a:t>
            </a:r>
            <a:r>
              <a:rPr lang="en-US" sz="2800" dirty="0">
                <a:solidFill>
                  <a:srgbClr val="FF0000"/>
                </a:solidFill>
              </a:rPr>
              <a:t>13,16</a:t>
            </a:r>
            <a:r>
              <a:rPr lang="en-US" sz="2800" dirty="0"/>
              <a:t> century.</a:t>
            </a:r>
          </a:p>
          <a:p>
            <a:r>
              <a:rPr lang="en-US" sz="2800" dirty="0"/>
              <a:t>Extending from the early renaissance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Founder</a:t>
            </a:r>
            <a:r>
              <a:rPr lang="en-US" sz="2800" dirty="0"/>
              <a:t> of Florentine school was </a:t>
            </a:r>
            <a:r>
              <a:rPr lang="en-US" sz="2800" dirty="0">
                <a:solidFill>
                  <a:srgbClr val="FF0000"/>
                </a:solidFill>
              </a:rPr>
              <a:t>Giotto</a:t>
            </a:r>
            <a:r>
              <a:rPr lang="en-US" sz="2800" dirty="0"/>
              <a:t>.</a:t>
            </a:r>
          </a:p>
          <a:p>
            <a:r>
              <a:rPr lang="en-US" sz="2800" dirty="0"/>
              <a:t>15 century Florentine painting often </a:t>
            </a:r>
            <a:r>
              <a:rPr lang="en-US" sz="2800" dirty="0">
                <a:solidFill>
                  <a:srgbClr val="FF0000"/>
                </a:solidFill>
              </a:rPr>
              <a:t>recalled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late Gothic </a:t>
            </a:r>
            <a:r>
              <a:rPr lang="en-US" sz="2800" dirty="0"/>
              <a:t>decorative style.</a:t>
            </a:r>
          </a:p>
        </p:txBody>
      </p:sp>
    </p:spTree>
    <p:extLst>
      <p:ext uri="{BB962C8B-B14F-4D97-AF65-F5344CB8AC3E}">
        <p14:creationId xmlns:p14="http://schemas.microsoft.com/office/powerpoint/2010/main" val="108664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63D2F-1AB3-4638-A23F-96F589E5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EARLY RENAISSANCE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AD8A2-BD80-4D80-A05A-9D81C5D5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light, color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space</a:t>
            </a:r>
            <a:r>
              <a:rPr lang="en-US" dirty="0"/>
              <a:t> techniques, used by </a:t>
            </a:r>
            <a:r>
              <a:rPr lang="en-US" dirty="0">
                <a:solidFill>
                  <a:srgbClr val="FF0000"/>
                </a:solidFill>
              </a:rPr>
              <a:t>ancient Greek and Roman artist.</a:t>
            </a:r>
          </a:p>
          <a:p>
            <a:r>
              <a:rPr lang="en-US" dirty="0"/>
              <a:t>Artist shifted to the </a:t>
            </a:r>
            <a:r>
              <a:rPr lang="en-US" dirty="0">
                <a:solidFill>
                  <a:srgbClr val="FF0000"/>
                </a:solidFill>
              </a:rPr>
              <a:t>human body </a:t>
            </a:r>
            <a:r>
              <a:rPr lang="en-US" dirty="0"/>
              <a:t>and its realistic expressions.</a:t>
            </a:r>
          </a:p>
          <a:p>
            <a:r>
              <a:rPr lang="en-US" dirty="0"/>
              <a:t>Religious themes, but the </a:t>
            </a:r>
            <a:r>
              <a:rPr lang="en-US" dirty="0">
                <a:solidFill>
                  <a:srgbClr val="FF0000"/>
                </a:solidFill>
              </a:rPr>
              <a:t>saints</a:t>
            </a:r>
            <a:r>
              <a:rPr lang="en-US" dirty="0"/>
              <a:t> in the painting wore common people’s clothes and </a:t>
            </a:r>
            <a:r>
              <a:rPr lang="en-US" dirty="0">
                <a:solidFill>
                  <a:srgbClr val="FF0000"/>
                </a:solidFill>
              </a:rPr>
              <a:t>carried on with their everyday activities </a:t>
            </a:r>
            <a:r>
              <a:rPr lang="en-US" dirty="0"/>
              <a:t>like eating, dancing.</a:t>
            </a:r>
          </a:p>
          <a:p>
            <a:r>
              <a:rPr lang="en-US" dirty="0"/>
              <a:t>Architect </a:t>
            </a:r>
            <a:r>
              <a:rPr lang="en-US" dirty="0">
                <a:solidFill>
                  <a:srgbClr val="FF0000"/>
                </a:solidFill>
              </a:rPr>
              <a:t>Filippo Brunelleschi </a:t>
            </a:r>
            <a:r>
              <a:rPr lang="en-US" dirty="0"/>
              <a:t>interduce the concept of </a:t>
            </a:r>
            <a:r>
              <a:rPr lang="en-US" dirty="0">
                <a:solidFill>
                  <a:srgbClr val="FF0000"/>
                </a:solidFill>
              </a:rPr>
              <a:t>linear perspective.</a:t>
            </a:r>
          </a:p>
        </p:txBody>
      </p:sp>
    </p:spTree>
    <p:extLst>
      <p:ext uri="{BB962C8B-B14F-4D97-AF65-F5344CB8AC3E}">
        <p14:creationId xmlns:p14="http://schemas.microsoft.com/office/powerpoint/2010/main" val="45677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79D19-4730-4447-83A3-E47A8448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4800" b="1" u="sng" dirty="0"/>
              <a:t>MIDDLE RENAISSANCE ART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0114C-916F-4057-9953-326D7EC6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29234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Humanism , antiquity</a:t>
            </a:r>
          </a:p>
          <a:p>
            <a:r>
              <a:rPr lang="en-US" dirty="0">
                <a:latin typeface="+mj-lt"/>
              </a:rPr>
              <a:t>Understanding of figure</a:t>
            </a:r>
          </a:p>
          <a:p>
            <a:r>
              <a:rPr lang="en-US" dirty="0">
                <a:latin typeface="+mj-lt"/>
              </a:rPr>
              <a:t>Subject matter , allegory</a:t>
            </a:r>
          </a:p>
          <a:p>
            <a:r>
              <a:rPr lang="en-US" dirty="0">
                <a:latin typeface="+mj-lt"/>
              </a:rPr>
              <a:t>Economics of detail</a:t>
            </a:r>
          </a:p>
          <a:p>
            <a:r>
              <a:rPr lang="en-US" dirty="0">
                <a:latin typeface="+mj-lt"/>
              </a:rPr>
              <a:t>Single point perspective used to suit own needs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Use of illusion 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foreshortening</a:t>
            </a:r>
          </a:p>
        </p:txBody>
      </p:sp>
    </p:spTree>
    <p:extLst>
      <p:ext uri="{BB962C8B-B14F-4D97-AF65-F5344CB8AC3E}">
        <p14:creationId xmlns:p14="http://schemas.microsoft.com/office/powerpoint/2010/main" val="4169660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00A6C-2243-4DF0-805D-F6C20224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ARTIST OF MIDDLE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591A3-FF83-4FB3-8D25-FDF0723C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Leonardo da Vinci ,the last supper ,  Milan </a:t>
            </a:r>
          </a:p>
          <a:p>
            <a:r>
              <a:rPr lang="en-US" dirty="0"/>
              <a:t>Michelangelo, creation of Adam , Vatican</a:t>
            </a:r>
          </a:p>
          <a:p>
            <a:r>
              <a:rPr lang="en-US" dirty="0"/>
              <a:t>Raphael , School of Athens, Vatican.</a:t>
            </a:r>
          </a:p>
          <a:p>
            <a:r>
              <a:rPr lang="en-US" dirty="0"/>
              <a:t>Titan, Venus of Urbino, Florence.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2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7043E-197D-4D23-AF9E-1D457EE7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HIGH RENAISSANCE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92C4FB-F498-4DB1-8166-0DF388EE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Rome</a:t>
            </a:r>
            <a:r>
              <a:rPr lang="en-US" sz="3000" dirty="0">
                <a:latin typeface="+mj-lt"/>
              </a:rPr>
              <a:t>: The Centre of the High Renaissance</a:t>
            </a:r>
          </a:p>
          <a:p>
            <a:r>
              <a:rPr lang="en-US" sz="3000" dirty="0">
                <a:latin typeface="+mj-lt"/>
              </a:rPr>
              <a:t>Characteristics: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dirty="0">
                <a:latin typeface="+mj-lt"/>
              </a:rPr>
              <a:t>Halos gone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dirty="0">
                <a:latin typeface="+mj-lt"/>
              </a:rPr>
              <a:t>More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naturalism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dirty="0">
                <a:latin typeface="+mj-lt"/>
              </a:rPr>
              <a:t>Definite light source(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shadows , three-dimensional</a:t>
            </a:r>
            <a:r>
              <a:rPr lang="en-US" sz="3000" dirty="0">
                <a:latin typeface="+mj-lt"/>
              </a:rPr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dirty="0">
                <a:latin typeface="+mj-lt"/>
              </a:rPr>
              <a:t>Sense of stability and order (static compositions)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dirty="0">
                <a:latin typeface="+mj-lt"/>
              </a:rPr>
              <a:t>Commissions from private sources increased (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no longer as dependent on the Church/royalty</a:t>
            </a:r>
            <a:r>
              <a:rPr lang="en-US" sz="3000" dirty="0">
                <a:latin typeface="+mj-lt"/>
              </a:rPr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dirty="0">
                <a:latin typeface="+mj-lt"/>
              </a:rPr>
              <a:t>Raphael, Leonardo and Michelangelo, all of whom created oils and mural painting of startling novelty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64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AEA879-F395-41C9-83A0-7B58CCBCF1BF}"/>
              </a:ext>
            </a:extLst>
          </p:cNvPr>
          <p:cNvSpPr txBox="1"/>
          <p:nvPr/>
        </p:nvSpPr>
        <p:spPr>
          <a:xfrm>
            <a:off x="1637731" y="1842448"/>
            <a:ext cx="9376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</a:t>
            </a:r>
          </a:p>
          <a:p>
            <a:r>
              <a:rPr lang="en-US" sz="6600" dirty="0"/>
              <a:t>               YOU………..</a:t>
            </a:r>
          </a:p>
        </p:txBody>
      </p:sp>
    </p:spTree>
    <p:extLst>
      <p:ext uri="{BB962C8B-B14F-4D97-AF65-F5344CB8AC3E}">
        <p14:creationId xmlns:p14="http://schemas.microsoft.com/office/powerpoint/2010/main" val="19141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287BE-C033-4875-986D-93ACD7C6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1110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b="1" dirty="0"/>
              <a:t>  </a:t>
            </a:r>
            <a:r>
              <a:rPr lang="en-US" sz="4800" b="1" u="sng" dirty="0"/>
              <a:t>ORIGINS OF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825E4-E328-4629-970A-F54117AD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0312"/>
            <a:ext cx="10353762" cy="405875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European trade with Asia increased during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1300s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>
                <a:latin typeface="+mj-lt"/>
              </a:rPr>
              <a:t>Italian merchants organized much of this trade.</a:t>
            </a:r>
          </a:p>
          <a:p>
            <a:r>
              <a:rPr lang="en-US" sz="2800" dirty="0">
                <a:latin typeface="+mj-lt"/>
              </a:rPr>
              <a:t>Trade cities in Italy grew wealthy.</a:t>
            </a:r>
          </a:p>
          <a:p>
            <a:r>
              <a:rPr lang="en-US" sz="2800" dirty="0">
                <a:latin typeface="+mj-lt"/>
              </a:rPr>
              <a:t>They competed to create works that would increase the prestige of their cities. </a:t>
            </a:r>
          </a:p>
          <a:p>
            <a:r>
              <a:rPr lang="en-US" sz="2800" dirty="0">
                <a:latin typeface="+mj-lt"/>
              </a:rPr>
              <a:t>Florence become a center for banking , art , culture, and literature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Cosimo de ‘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medici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wanted to make Florence the most beautiful city</a:t>
            </a:r>
          </a:p>
          <a:p>
            <a:r>
              <a:rPr lang="en-US" sz="2800" dirty="0">
                <a:latin typeface="+mj-lt"/>
              </a:rPr>
              <a:t>The renaissance began in Italy and spread throughout Europe.</a:t>
            </a:r>
          </a:p>
        </p:txBody>
      </p:sp>
    </p:spTree>
    <p:extLst>
      <p:ext uri="{BB962C8B-B14F-4D97-AF65-F5344CB8AC3E}">
        <p14:creationId xmlns:p14="http://schemas.microsoft.com/office/powerpoint/2010/main" val="315757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2AB94-919E-4021-8157-4503D22E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8" y="365125"/>
            <a:ext cx="1205552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</a:t>
            </a:r>
            <a:r>
              <a:rPr lang="en-US" sz="4900" b="1" u="sng" dirty="0"/>
              <a:t>IMPORTANT CITY-STATES OF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6C6AE-6657-4F4C-AF2D-ACF8F304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61" y="2235058"/>
            <a:ext cx="10515600" cy="435133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Florence</a:t>
            </a:r>
          </a:p>
          <a:p>
            <a:r>
              <a:rPr lang="en-US" sz="2800" dirty="0">
                <a:latin typeface="+mj-lt"/>
              </a:rPr>
              <a:t>Rome</a:t>
            </a:r>
          </a:p>
          <a:p>
            <a:r>
              <a:rPr lang="en-US" sz="2800" dirty="0">
                <a:latin typeface="+mj-lt"/>
              </a:rPr>
              <a:t>Venice</a:t>
            </a:r>
          </a:p>
          <a:p>
            <a:r>
              <a:rPr lang="en-US" sz="2800" dirty="0">
                <a:latin typeface="+mj-lt"/>
              </a:rPr>
              <a:t>Genoa</a:t>
            </a:r>
          </a:p>
          <a:p>
            <a:r>
              <a:rPr lang="en-US" sz="2800" dirty="0">
                <a:latin typeface="+mj-lt"/>
              </a:rPr>
              <a:t>Milan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CF0C0-1A1E-41EE-A189-88091841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27" y="244201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4800" b="1" u="sng" dirty="0"/>
              <a:t>FLORENCE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F89C3-4685-4334-8632-97ADB236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98" y="1214651"/>
            <a:ext cx="11150220" cy="56433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j-lt"/>
              </a:rPr>
              <a:t>The Renaissance started in Florence and spread throughout Europe</a:t>
            </a:r>
          </a:p>
          <a:p>
            <a:r>
              <a:rPr lang="en-US" sz="3000" dirty="0">
                <a:latin typeface="+mj-lt"/>
              </a:rPr>
              <a:t>Competition between the Italian city-states led to advances in literature, architecture, art, music, science, and education.</a:t>
            </a:r>
          </a:p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Center of art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literature</a:t>
            </a:r>
            <a:r>
              <a:rPr lang="en-US" sz="3000" dirty="0">
                <a:latin typeface="+mj-lt"/>
              </a:rPr>
              <a:t>, and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culture</a:t>
            </a:r>
            <a:r>
              <a:rPr lang="en-US" sz="3000" dirty="0">
                <a:latin typeface="+mj-lt"/>
              </a:rPr>
              <a:t>.</a:t>
            </a:r>
          </a:p>
          <a:p>
            <a:r>
              <a:rPr lang="en-US" sz="3000" dirty="0">
                <a:latin typeface="+mj-lt"/>
              </a:rPr>
              <a:t>Florence became wealthy from the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manufacturing of wool</a:t>
            </a:r>
            <a:r>
              <a:rPr lang="en-US" sz="3000" dirty="0">
                <a:latin typeface="+mj-lt"/>
              </a:rPr>
              <a:t>.</a:t>
            </a:r>
          </a:p>
          <a:p>
            <a:r>
              <a:rPr lang="en-US" sz="3000" dirty="0">
                <a:latin typeface="+mj-lt"/>
              </a:rPr>
              <a:t>Later Florence became the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banking center of Italy</a:t>
            </a:r>
            <a:r>
              <a:rPr lang="en-US" sz="3000" dirty="0">
                <a:latin typeface="+mj-lt"/>
              </a:rPr>
              <a:t>.</a:t>
            </a:r>
          </a:p>
          <a:p>
            <a:r>
              <a:rPr lang="en-US" sz="3000" dirty="0">
                <a:latin typeface="+mj-lt"/>
              </a:rPr>
              <a:t>The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Medici family </a:t>
            </a:r>
            <a:r>
              <a:rPr lang="en-US" sz="3000" dirty="0">
                <a:latin typeface="+mj-lt"/>
              </a:rPr>
              <a:t>were the greatest bankers in Florence.</a:t>
            </a:r>
          </a:p>
          <a:p>
            <a:r>
              <a:rPr lang="en-US" sz="3000" dirty="0">
                <a:latin typeface="+mj-lt"/>
              </a:rPr>
              <a:t>The Renaissance started in Florence and spread throughout Europe.</a:t>
            </a:r>
          </a:p>
          <a:p>
            <a:r>
              <a:rPr lang="en-US" sz="3000" dirty="0">
                <a:latin typeface="+mj-lt"/>
              </a:rPr>
              <a:t>Competition between the Italian city-states led to advances in literature, architecture, art, music, science, and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0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FD224-4745-4A99-B7FD-07514ABA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 </a:t>
            </a:r>
            <a:r>
              <a:rPr lang="en-US" sz="4800" b="1" u="sng" dirty="0"/>
              <a:t>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C77E6-C86A-49C0-A5B1-3353745F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Home of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Catholic Church</a:t>
            </a:r>
          </a:p>
          <a:p>
            <a:r>
              <a:rPr lang="en-US" sz="2800" dirty="0">
                <a:latin typeface="+mj-lt"/>
              </a:rPr>
              <a:t>Popes commissioned famous artists amid architects to beautify Rome.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Michelangelo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Rapheal </a:t>
            </a:r>
            <a:r>
              <a:rPr lang="en-US" sz="2800" dirty="0">
                <a:latin typeface="+mj-lt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Botticelli </a:t>
            </a:r>
            <a:r>
              <a:rPr lang="en-US" sz="2800" dirty="0">
                <a:latin typeface="+mj-lt"/>
              </a:rPr>
              <a:t>all produced major works in Rome.</a:t>
            </a:r>
          </a:p>
          <a:p>
            <a:r>
              <a:rPr lang="en-US" sz="2800" dirty="0">
                <a:latin typeface="+mj-lt"/>
              </a:rPr>
              <a:t>The popes employed the best artists and architects of the Renaissance to build and decorate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most opulent churches </a:t>
            </a:r>
            <a:r>
              <a:rPr lang="en-US" sz="2800" dirty="0">
                <a:latin typeface="+mj-lt"/>
              </a:rPr>
              <a:t>in the world.</a:t>
            </a:r>
          </a:p>
          <a:p>
            <a:r>
              <a:rPr lang="en-US" sz="2800" dirty="0">
                <a:latin typeface="+mj-lt"/>
              </a:rPr>
              <a:t>Michelangelo designed the finest example of Renaissance architecture in Rome,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Piazza del Campidoglio </a:t>
            </a:r>
            <a:r>
              <a:rPr lang="en-US" sz="2800" dirty="0">
                <a:latin typeface="+mj-lt"/>
              </a:rPr>
              <a:t>. He also designed the dome of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St . Peter’s Basilica </a:t>
            </a:r>
            <a:r>
              <a:rPr lang="en-US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4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B97504F-0A4E-41F3-BF32-23F6574F2E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298450"/>
            <a:ext cx="4851400" cy="53213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87EF60-2DF1-44AF-8AA3-DCBB52A6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9" y="298450"/>
            <a:ext cx="5000787" cy="5333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9F7E6C-F544-434A-A133-654AF75ACA2D}"/>
              </a:ext>
            </a:extLst>
          </p:cNvPr>
          <p:cNvSpPr txBox="1"/>
          <p:nvPr/>
        </p:nvSpPr>
        <p:spPr>
          <a:xfrm>
            <a:off x="512908" y="5786651"/>
            <a:ext cx="500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Piazza del Campidoglio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270DCF-C9F9-4C23-93DF-0B2FBB7203C7}"/>
              </a:ext>
            </a:extLst>
          </p:cNvPr>
          <p:cNvSpPr txBox="1"/>
          <p:nvPr/>
        </p:nvSpPr>
        <p:spPr>
          <a:xfrm>
            <a:off x="6721476" y="5786651"/>
            <a:ext cx="485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St . Peter’s Basilica </a:t>
            </a:r>
          </a:p>
        </p:txBody>
      </p:sp>
    </p:spTree>
    <p:extLst>
      <p:ext uri="{BB962C8B-B14F-4D97-AF65-F5344CB8AC3E}">
        <p14:creationId xmlns:p14="http://schemas.microsoft.com/office/powerpoint/2010/main" val="250229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594DB-34CF-421E-AB5A-085B8829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91" y="445827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4800" b="1" u="sng" dirty="0"/>
              <a:t>VENICE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637DA-FCEB-478B-B1AA-B1E23AEE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13" y="1416277"/>
            <a:ext cx="10353762" cy="405875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Venice was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wealthiest city-state </a:t>
            </a:r>
            <a:r>
              <a:rPr lang="en-US" sz="2800" dirty="0">
                <a:latin typeface="+mj-lt"/>
              </a:rPr>
              <a:t>of the Renaissance.</a:t>
            </a:r>
          </a:p>
          <a:p>
            <a:r>
              <a:rPr lang="en-US" sz="2800" dirty="0">
                <a:latin typeface="+mj-lt"/>
              </a:rPr>
              <a:t>It was a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port city </a:t>
            </a:r>
            <a:r>
              <a:rPr lang="en-US" sz="2800" dirty="0">
                <a:latin typeface="+mj-lt"/>
              </a:rPr>
              <a:t>on the Mediterranean.</a:t>
            </a:r>
          </a:p>
          <a:p>
            <a:r>
              <a:rPr lang="en-US" sz="2800" dirty="0">
                <a:latin typeface="+mj-lt"/>
              </a:rPr>
              <a:t>Venice maintained hundreds of merchant ships and warships, and thousands of sailors.</a:t>
            </a:r>
          </a:p>
          <a:p>
            <a:r>
              <a:rPr lang="en-US" sz="2800" dirty="0">
                <a:latin typeface="+mj-lt"/>
              </a:rPr>
              <a:t>Had a distinct method of brushwork. It's smooth, made for velvety textures.</a:t>
            </a:r>
          </a:p>
          <a:p>
            <a:r>
              <a:rPr lang="en-US" sz="2800" dirty="0">
                <a:latin typeface="+mj-lt"/>
              </a:rPr>
              <a:t>Venice's geographic isolation, helps a different attitude toward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2736554509"/>
      </p:ext>
    </p:extLst>
  </p:cSld>
  <p:clrMapOvr>
    <a:masterClrMapping/>
  </p:clrMapOvr>
</p:sld>
</file>

<file path=ppt/theme/theme1.xml><?xml version="1.0" encoding="utf-8"?>
<a:theme xmlns:a="http://schemas.openxmlformats.org/drawingml/2006/main" name="008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00835</Template>
  <TotalTime>3529</TotalTime>
  <Words>1464</Words>
  <Application>Microsoft Macintosh PowerPoint</Application>
  <PresentationFormat>Widescreen</PresentationFormat>
  <Paragraphs>207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Wingdings</vt:lpstr>
      <vt:lpstr>Arial</vt:lpstr>
      <vt:lpstr>00835</vt:lpstr>
      <vt:lpstr>RENAISSANCE</vt:lpstr>
      <vt:lpstr>       WHAT IS  RENAISSANCE….?</vt:lpstr>
      <vt:lpstr> </vt:lpstr>
      <vt:lpstr>  ORIGINS OF THE RENAISSANCE</vt:lpstr>
      <vt:lpstr>    IMPORTANT CITY-STATES OF THE RENAISSANCE</vt:lpstr>
      <vt:lpstr> FLORENCE</vt:lpstr>
      <vt:lpstr>  ROME</vt:lpstr>
      <vt:lpstr>PowerPoint Presentation</vt:lpstr>
      <vt:lpstr> VENICE</vt:lpstr>
      <vt:lpstr>ARCHITECTURE</vt:lpstr>
      <vt:lpstr> CONTRIBUTIONS OF THE RENAISSANCE</vt:lpstr>
      <vt:lpstr>        RENAISSANCE ART</vt:lpstr>
      <vt:lpstr> </vt:lpstr>
      <vt:lpstr>   NEW TECHNIQUES</vt:lpstr>
      <vt:lpstr> CHANGING ART</vt:lpstr>
      <vt:lpstr>PROTO-RENAISSANCE ART (1300-1400)</vt:lpstr>
      <vt:lpstr>PowerPoint Presentation</vt:lpstr>
      <vt:lpstr>ARTIST OF PROTO RENAISSANCE</vt:lpstr>
      <vt:lpstr>RENAISSANCE SCHOOL</vt:lpstr>
      <vt:lpstr>SIENESE SCHOOL OF  PAINTING</vt:lpstr>
      <vt:lpstr> </vt:lpstr>
      <vt:lpstr>LORENZETTI BROTHERS </vt:lpstr>
      <vt:lpstr>PowerPoint Presentation</vt:lpstr>
      <vt:lpstr> Ambrogio Lorenzetti</vt:lpstr>
      <vt:lpstr>PowerPoint Presentation</vt:lpstr>
      <vt:lpstr>Venetian School</vt:lpstr>
      <vt:lpstr>MATERIAL AND STYLE</vt:lpstr>
      <vt:lpstr>VENETIAN ATRISTS</vt:lpstr>
      <vt:lpstr>PowerPoint Presentation</vt:lpstr>
      <vt:lpstr>FLORENTINE SCHOOL</vt:lpstr>
      <vt:lpstr>EARLY RENAISSANCE </vt:lpstr>
      <vt:lpstr> MIDDLE RENAISSANCE ART STYLE </vt:lpstr>
      <vt:lpstr>ARTIST OF MIDDLE RENAISSANCE</vt:lpstr>
      <vt:lpstr>HIGH RENAISSANCE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DELL</dc:creator>
  <cp:lastModifiedBy>Microsoft Office User</cp:lastModifiedBy>
  <cp:revision>66</cp:revision>
  <dcterms:created xsi:type="dcterms:W3CDTF">2017-11-16T18:16:06Z</dcterms:created>
  <dcterms:modified xsi:type="dcterms:W3CDTF">2020-12-02T16:34:51Z</dcterms:modified>
</cp:coreProperties>
</file>