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4" r:id="rId9"/>
    <p:sldId id="263" r:id="rId10"/>
    <p:sldId id="270" r:id="rId11"/>
    <p:sldId id="264" r:id="rId12"/>
    <p:sldId id="285" r:id="rId13"/>
    <p:sldId id="265" r:id="rId14"/>
    <p:sldId id="266" r:id="rId15"/>
    <p:sldId id="267" r:id="rId16"/>
    <p:sldId id="268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86" r:id="rId25"/>
    <p:sldId id="281" r:id="rId26"/>
    <p:sldId id="283" r:id="rId27"/>
    <p:sldId id="278" r:id="rId28"/>
    <p:sldId id="279" r:id="rId29"/>
    <p:sldId id="280" r:id="rId30"/>
    <p:sldId id="282" r:id="rId31"/>
    <p:sldId id="269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59B9E2-48CF-4695-8751-7B4843E55A67}" type="doc">
      <dgm:prSet loTypeId="urn:microsoft.com/office/officeart/2005/8/layout/pyramid1" loCatId="pyramid" qsTypeId="urn:microsoft.com/office/officeart/2005/8/quickstyle/simple3" qsCatId="simple" csTypeId="urn:microsoft.com/office/officeart/2005/8/colors/accent2_4" csCatId="accent2" phldr="1"/>
      <dgm:spPr/>
    </dgm:pt>
    <dgm:pt modelId="{2D004AE7-4616-4740-8D89-AB1817C62423}">
      <dgm:prSet phldrT="[Text]" custT="1"/>
      <dgm:spPr/>
      <dgm:t>
        <a:bodyPr/>
        <a:lstStyle/>
        <a:p>
          <a:pPr algn="ctr"/>
          <a:r>
            <a:rPr lang="en-US" sz="1300" b="1" dirty="0">
              <a:solidFill>
                <a:schemeClr val="accent6">
                  <a:lumMod val="50000"/>
                </a:schemeClr>
              </a:solidFill>
            </a:rPr>
            <a:t>Morality, creativity</a:t>
          </a:r>
        </a:p>
        <a:p>
          <a:pPr algn="ctr"/>
          <a:r>
            <a:rPr lang="en-US" sz="1300" b="1" dirty="0">
              <a:solidFill>
                <a:schemeClr val="accent6">
                  <a:lumMod val="50000"/>
                </a:schemeClr>
              </a:solidFill>
            </a:rPr>
            <a:t>Problem </a:t>
          </a:r>
        </a:p>
        <a:p>
          <a:pPr algn="ctr"/>
          <a:r>
            <a:rPr lang="en-US" sz="1300" b="1" dirty="0">
              <a:solidFill>
                <a:schemeClr val="accent6">
                  <a:lumMod val="50000"/>
                </a:schemeClr>
              </a:solidFill>
            </a:rPr>
            <a:t>Solving etc.</a:t>
          </a:r>
        </a:p>
      </dgm:t>
    </dgm:pt>
    <dgm:pt modelId="{7816495C-4C15-46C2-BD18-0A499422F338}" type="parTrans" cxnId="{353F2466-6402-4B81-ADC0-8BFD08B3DB99}">
      <dgm:prSet/>
      <dgm:spPr/>
      <dgm:t>
        <a:bodyPr/>
        <a:lstStyle/>
        <a:p>
          <a:endParaRPr lang="en-US">
            <a:solidFill>
              <a:schemeClr val="accent6">
                <a:lumMod val="50000"/>
              </a:schemeClr>
            </a:solidFill>
          </a:endParaRPr>
        </a:p>
      </dgm:t>
    </dgm:pt>
    <dgm:pt modelId="{7BE09E54-698A-4610-BEC6-EC3CDA428C4B}" type="sibTrans" cxnId="{353F2466-6402-4B81-ADC0-8BFD08B3DB99}">
      <dgm:prSet/>
      <dgm:spPr/>
      <dgm:t>
        <a:bodyPr/>
        <a:lstStyle/>
        <a:p>
          <a:endParaRPr lang="en-US">
            <a:solidFill>
              <a:schemeClr val="accent6">
                <a:lumMod val="50000"/>
              </a:schemeClr>
            </a:solidFill>
          </a:endParaRPr>
        </a:p>
      </dgm:t>
    </dgm:pt>
    <dgm:pt modelId="{CACDEE70-1A22-45A5-A795-3348EAAE8E94}">
      <dgm:prSet phldrT="[Text]" custT="1"/>
      <dgm:spPr/>
      <dgm:t>
        <a:bodyPr/>
        <a:lstStyle/>
        <a:p>
          <a:r>
            <a:rPr lang="en-US" sz="2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Friendship, family and relations</a:t>
          </a:r>
        </a:p>
      </dgm:t>
    </dgm:pt>
    <dgm:pt modelId="{4DB38D64-84DF-4BFF-BB38-EC36CA8722A8}" type="parTrans" cxnId="{7B3759D6-A4CB-4B3B-B573-1CFA1E329CF5}">
      <dgm:prSet/>
      <dgm:spPr/>
      <dgm:t>
        <a:bodyPr/>
        <a:lstStyle/>
        <a:p>
          <a:endParaRPr lang="en-US">
            <a:solidFill>
              <a:schemeClr val="accent6">
                <a:lumMod val="50000"/>
              </a:schemeClr>
            </a:solidFill>
          </a:endParaRPr>
        </a:p>
      </dgm:t>
    </dgm:pt>
    <dgm:pt modelId="{4D26BA40-AEAD-4BEE-87F5-E23DFA822E71}" type="sibTrans" cxnId="{7B3759D6-A4CB-4B3B-B573-1CFA1E329CF5}">
      <dgm:prSet/>
      <dgm:spPr/>
      <dgm:t>
        <a:bodyPr/>
        <a:lstStyle/>
        <a:p>
          <a:endParaRPr lang="en-US">
            <a:solidFill>
              <a:schemeClr val="accent6">
                <a:lumMod val="50000"/>
              </a:schemeClr>
            </a:solidFill>
          </a:endParaRPr>
        </a:p>
      </dgm:t>
    </dgm:pt>
    <dgm:pt modelId="{C9452B58-01C8-406D-87F3-AD0D708E4FD8}">
      <dgm:prSet phldrT="[Text]" custT="1"/>
      <dgm:spPr/>
      <dgm:t>
        <a:bodyPr/>
        <a:lstStyle/>
        <a:p>
          <a:r>
            <a:rPr lang="en-US" sz="2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Breathing, food, water, sleep, homeostasis</a:t>
          </a:r>
        </a:p>
      </dgm:t>
    </dgm:pt>
    <dgm:pt modelId="{92CA7B82-89F0-4FFB-BD3C-57C7CB6DDF08}" type="parTrans" cxnId="{C5E351F4-95C5-4BEC-940F-549659AB89BB}">
      <dgm:prSet/>
      <dgm:spPr/>
      <dgm:t>
        <a:bodyPr/>
        <a:lstStyle/>
        <a:p>
          <a:endParaRPr lang="en-US">
            <a:solidFill>
              <a:schemeClr val="accent6">
                <a:lumMod val="50000"/>
              </a:schemeClr>
            </a:solidFill>
          </a:endParaRPr>
        </a:p>
      </dgm:t>
    </dgm:pt>
    <dgm:pt modelId="{C2B32D8A-FE5A-482F-A49B-59649BEB73AB}" type="sibTrans" cxnId="{C5E351F4-95C5-4BEC-940F-549659AB89BB}">
      <dgm:prSet/>
      <dgm:spPr/>
      <dgm:t>
        <a:bodyPr/>
        <a:lstStyle/>
        <a:p>
          <a:endParaRPr lang="en-US">
            <a:solidFill>
              <a:schemeClr val="accent6">
                <a:lumMod val="50000"/>
              </a:schemeClr>
            </a:solidFill>
          </a:endParaRPr>
        </a:p>
      </dgm:t>
    </dgm:pt>
    <dgm:pt modelId="{EFA63F69-4BFA-444D-9CFF-8E40CCE3B0F7}">
      <dgm:prSet custT="1"/>
      <dgm:spPr/>
      <dgm:t>
        <a:bodyPr/>
        <a:lstStyle/>
        <a:p>
          <a:r>
            <a:rPr lang="en-US" sz="1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Self esteem, confidence, achievement</a:t>
          </a:r>
        </a:p>
        <a:p>
          <a:r>
            <a:rPr lang="en-US" sz="1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Respect of others, respect by others</a:t>
          </a:r>
        </a:p>
      </dgm:t>
    </dgm:pt>
    <dgm:pt modelId="{149CE182-B32A-49EC-A2EB-B06AF1D87490}" type="parTrans" cxnId="{92F2D832-2992-4DF8-B7B9-D63E9751E5C4}">
      <dgm:prSet/>
      <dgm:spPr/>
      <dgm:t>
        <a:bodyPr/>
        <a:lstStyle/>
        <a:p>
          <a:endParaRPr lang="en-US">
            <a:solidFill>
              <a:schemeClr val="accent6">
                <a:lumMod val="50000"/>
              </a:schemeClr>
            </a:solidFill>
          </a:endParaRPr>
        </a:p>
      </dgm:t>
    </dgm:pt>
    <dgm:pt modelId="{46EB0ED7-97F9-4505-8EF6-95E5370FDD6B}" type="sibTrans" cxnId="{92F2D832-2992-4DF8-B7B9-D63E9751E5C4}">
      <dgm:prSet/>
      <dgm:spPr/>
      <dgm:t>
        <a:bodyPr/>
        <a:lstStyle/>
        <a:p>
          <a:endParaRPr lang="en-US">
            <a:solidFill>
              <a:schemeClr val="accent6">
                <a:lumMod val="50000"/>
              </a:schemeClr>
            </a:solidFill>
          </a:endParaRPr>
        </a:p>
      </dgm:t>
    </dgm:pt>
    <dgm:pt modelId="{B22273EA-B293-44BB-925C-ABEA127B6F98}">
      <dgm:prSet custT="1"/>
      <dgm:spPr/>
      <dgm:t>
        <a:bodyPr/>
        <a:lstStyle/>
        <a:p>
          <a:r>
            <a:rPr lang="en-US" sz="2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Security of body, employment, resources, morality, family, health, property</a:t>
          </a:r>
        </a:p>
      </dgm:t>
    </dgm:pt>
    <dgm:pt modelId="{46C02D2D-390F-43D4-8B3A-7582890BB8CF}" type="parTrans" cxnId="{F147BCFA-EFEF-4C78-8B06-26F04CFF3A7B}">
      <dgm:prSet/>
      <dgm:spPr/>
      <dgm:t>
        <a:bodyPr/>
        <a:lstStyle/>
        <a:p>
          <a:endParaRPr lang="en-US">
            <a:solidFill>
              <a:schemeClr val="accent6">
                <a:lumMod val="50000"/>
              </a:schemeClr>
            </a:solidFill>
          </a:endParaRPr>
        </a:p>
      </dgm:t>
    </dgm:pt>
    <dgm:pt modelId="{BAF1F993-3831-4BF8-8D1C-25C2EF33BDFE}" type="sibTrans" cxnId="{F147BCFA-EFEF-4C78-8B06-26F04CFF3A7B}">
      <dgm:prSet/>
      <dgm:spPr/>
      <dgm:t>
        <a:bodyPr/>
        <a:lstStyle/>
        <a:p>
          <a:endParaRPr lang="en-US">
            <a:solidFill>
              <a:schemeClr val="accent6">
                <a:lumMod val="50000"/>
              </a:schemeClr>
            </a:solidFill>
          </a:endParaRPr>
        </a:p>
      </dgm:t>
    </dgm:pt>
    <dgm:pt modelId="{D21AE7E8-A78A-4949-8C24-D7487642E8F0}" type="pres">
      <dgm:prSet presAssocID="{2759B9E2-48CF-4695-8751-7B4843E55A67}" presName="Name0" presStyleCnt="0">
        <dgm:presLayoutVars>
          <dgm:dir/>
          <dgm:animLvl val="lvl"/>
          <dgm:resizeHandles val="exact"/>
        </dgm:presLayoutVars>
      </dgm:prSet>
      <dgm:spPr/>
    </dgm:pt>
    <dgm:pt modelId="{36440056-DEE3-46CF-BE47-7B62E883766C}" type="pres">
      <dgm:prSet presAssocID="{2D004AE7-4616-4740-8D89-AB1817C62423}" presName="Name8" presStyleCnt="0"/>
      <dgm:spPr/>
    </dgm:pt>
    <dgm:pt modelId="{C63E0D0D-DA80-4FA7-9E58-83D09B7DA313}" type="pres">
      <dgm:prSet presAssocID="{2D004AE7-4616-4740-8D89-AB1817C62423}" presName="level" presStyleLbl="node1" presStyleIdx="0" presStyleCnt="5" custScaleX="118719" custScaleY="211413" custLinFactNeighborX="0" custLinFactNeighborY="29091">
        <dgm:presLayoutVars>
          <dgm:chMax val="1"/>
          <dgm:bulletEnabled val="1"/>
        </dgm:presLayoutVars>
      </dgm:prSet>
      <dgm:spPr/>
    </dgm:pt>
    <dgm:pt modelId="{E4045632-F2E3-410C-9CB4-44284D4A0DAC}" type="pres">
      <dgm:prSet presAssocID="{2D004AE7-4616-4740-8D89-AB1817C624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B4FFDF3-521F-4784-B3EF-2A56CCE9C299}" type="pres">
      <dgm:prSet presAssocID="{EFA63F69-4BFA-444D-9CFF-8E40CCE3B0F7}" presName="Name8" presStyleCnt="0"/>
      <dgm:spPr/>
    </dgm:pt>
    <dgm:pt modelId="{28DC03CA-3743-4C05-809B-0CCEAFAF698F}" type="pres">
      <dgm:prSet presAssocID="{EFA63F69-4BFA-444D-9CFF-8E40CCE3B0F7}" presName="level" presStyleLbl="node1" presStyleIdx="1" presStyleCnt="5" custScaleX="104326" custScaleY="125394" custLinFactNeighborX="0" custLinFactNeighborY="4849">
        <dgm:presLayoutVars>
          <dgm:chMax val="1"/>
          <dgm:bulletEnabled val="1"/>
        </dgm:presLayoutVars>
      </dgm:prSet>
      <dgm:spPr/>
    </dgm:pt>
    <dgm:pt modelId="{B0162701-5B78-4158-8E86-08E62197BCF6}" type="pres">
      <dgm:prSet presAssocID="{EFA63F69-4BFA-444D-9CFF-8E40CCE3B0F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713A39-B515-453E-8DBC-D53175D82DFA}" type="pres">
      <dgm:prSet presAssocID="{CACDEE70-1A22-45A5-A795-3348EAAE8E94}" presName="Name8" presStyleCnt="0"/>
      <dgm:spPr/>
    </dgm:pt>
    <dgm:pt modelId="{045900E3-4147-4E03-A4C7-2A21E4EBCAED}" type="pres">
      <dgm:prSet presAssocID="{CACDEE70-1A22-45A5-A795-3348EAAE8E94}" presName="level" presStyleLbl="node1" presStyleIdx="2" presStyleCnt="5" custScaleX="103265" custScaleY="101289" custLinFactNeighborX="0" custLinFactNeighborY="1535">
        <dgm:presLayoutVars>
          <dgm:chMax val="1"/>
          <dgm:bulletEnabled val="1"/>
        </dgm:presLayoutVars>
      </dgm:prSet>
      <dgm:spPr/>
    </dgm:pt>
    <dgm:pt modelId="{8BAB8EDE-DD72-4B09-9C9E-C889E9357901}" type="pres">
      <dgm:prSet presAssocID="{CACDEE70-1A22-45A5-A795-3348EAAE8E9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C85B48F-E56D-4C5A-9F32-21463005FE12}" type="pres">
      <dgm:prSet presAssocID="{B22273EA-B293-44BB-925C-ABEA127B6F98}" presName="Name8" presStyleCnt="0"/>
      <dgm:spPr/>
    </dgm:pt>
    <dgm:pt modelId="{32F9526D-3846-4AC0-9D91-659D1A25CD82}" type="pres">
      <dgm:prSet presAssocID="{B22273EA-B293-44BB-925C-ABEA127B6F98}" presName="level" presStyleLbl="node1" presStyleIdx="3" presStyleCnt="5" custScaleX="101399">
        <dgm:presLayoutVars>
          <dgm:chMax val="1"/>
          <dgm:bulletEnabled val="1"/>
        </dgm:presLayoutVars>
      </dgm:prSet>
      <dgm:spPr/>
    </dgm:pt>
    <dgm:pt modelId="{4D06A751-FEEC-4366-8D76-6BD0F7A00127}" type="pres">
      <dgm:prSet presAssocID="{B22273EA-B293-44BB-925C-ABEA127B6F9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44E34E2-43D8-45C1-BCF0-0DF54A105361}" type="pres">
      <dgm:prSet presAssocID="{C9452B58-01C8-406D-87F3-AD0D708E4FD8}" presName="Name8" presStyleCnt="0"/>
      <dgm:spPr/>
    </dgm:pt>
    <dgm:pt modelId="{B375DB35-4C5C-4FEA-A4FA-580EE8A5163D}" type="pres">
      <dgm:prSet presAssocID="{C9452B58-01C8-406D-87F3-AD0D708E4FD8}" presName="level" presStyleLbl="node1" presStyleIdx="4" presStyleCnt="5" custScaleY="95977">
        <dgm:presLayoutVars>
          <dgm:chMax val="1"/>
          <dgm:bulletEnabled val="1"/>
        </dgm:presLayoutVars>
      </dgm:prSet>
      <dgm:spPr/>
    </dgm:pt>
    <dgm:pt modelId="{373F0BE4-3890-4E8C-99A1-575B2BB4B329}" type="pres">
      <dgm:prSet presAssocID="{C9452B58-01C8-406D-87F3-AD0D708E4FD8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92F2D832-2992-4DF8-B7B9-D63E9751E5C4}" srcId="{2759B9E2-48CF-4695-8751-7B4843E55A67}" destId="{EFA63F69-4BFA-444D-9CFF-8E40CCE3B0F7}" srcOrd="1" destOrd="0" parTransId="{149CE182-B32A-49EC-A2EB-B06AF1D87490}" sibTransId="{46EB0ED7-97F9-4505-8EF6-95E5370FDD6B}"/>
    <dgm:cxn modelId="{76542535-8CAF-4137-96EB-244A3596B02B}" type="presOf" srcId="{C9452B58-01C8-406D-87F3-AD0D708E4FD8}" destId="{B375DB35-4C5C-4FEA-A4FA-580EE8A5163D}" srcOrd="0" destOrd="0" presId="urn:microsoft.com/office/officeart/2005/8/layout/pyramid1"/>
    <dgm:cxn modelId="{9BF56E37-5182-4ABF-B698-0D65B970BB08}" type="presOf" srcId="{2D004AE7-4616-4740-8D89-AB1817C62423}" destId="{E4045632-F2E3-410C-9CB4-44284D4A0DAC}" srcOrd="1" destOrd="0" presId="urn:microsoft.com/office/officeart/2005/8/layout/pyramid1"/>
    <dgm:cxn modelId="{3821283E-8D29-4AFB-9394-987AA5AAB1D9}" type="presOf" srcId="{EFA63F69-4BFA-444D-9CFF-8E40CCE3B0F7}" destId="{B0162701-5B78-4158-8E86-08E62197BCF6}" srcOrd="1" destOrd="0" presId="urn:microsoft.com/office/officeart/2005/8/layout/pyramid1"/>
    <dgm:cxn modelId="{849C7C44-BAC0-4FCC-BDB8-E72B6BFCDA37}" type="presOf" srcId="{EFA63F69-4BFA-444D-9CFF-8E40CCE3B0F7}" destId="{28DC03CA-3743-4C05-809B-0CCEAFAF698F}" srcOrd="0" destOrd="0" presId="urn:microsoft.com/office/officeart/2005/8/layout/pyramid1"/>
    <dgm:cxn modelId="{353F2466-6402-4B81-ADC0-8BFD08B3DB99}" srcId="{2759B9E2-48CF-4695-8751-7B4843E55A67}" destId="{2D004AE7-4616-4740-8D89-AB1817C62423}" srcOrd="0" destOrd="0" parTransId="{7816495C-4C15-46C2-BD18-0A499422F338}" sibTransId="{7BE09E54-698A-4610-BEC6-EC3CDA428C4B}"/>
    <dgm:cxn modelId="{78031C47-83A1-4CEA-A662-4555E5AD2A8D}" type="presOf" srcId="{2D004AE7-4616-4740-8D89-AB1817C62423}" destId="{C63E0D0D-DA80-4FA7-9E58-83D09B7DA313}" srcOrd="0" destOrd="0" presId="urn:microsoft.com/office/officeart/2005/8/layout/pyramid1"/>
    <dgm:cxn modelId="{DD414F81-C796-40BF-8EEB-E3EA2D4C8D0E}" type="presOf" srcId="{CACDEE70-1A22-45A5-A795-3348EAAE8E94}" destId="{045900E3-4147-4E03-A4C7-2A21E4EBCAED}" srcOrd="0" destOrd="0" presId="urn:microsoft.com/office/officeart/2005/8/layout/pyramid1"/>
    <dgm:cxn modelId="{EEF310A6-7BC8-40DA-AC92-E94B30415C98}" type="presOf" srcId="{CACDEE70-1A22-45A5-A795-3348EAAE8E94}" destId="{8BAB8EDE-DD72-4B09-9C9E-C889E9357901}" srcOrd="1" destOrd="0" presId="urn:microsoft.com/office/officeart/2005/8/layout/pyramid1"/>
    <dgm:cxn modelId="{893E19AC-A6CD-4431-98D6-9223D9EC0F8C}" type="presOf" srcId="{B22273EA-B293-44BB-925C-ABEA127B6F98}" destId="{4D06A751-FEEC-4366-8D76-6BD0F7A00127}" srcOrd="1" destOrd="0" presId="urn:microsoft.com/office/officeart/2005/8/layout/pyramid1"/>
    <dgm:cxn modelId="{570843AD-070F-479E-840C-C1C7CDA8DD12}" type="presOf" srcId="{B22273EA-B293-44BB-925C-ABEA127B6F98}" destId="{32F9526D-3846-4AC0-9D91-659D1A25CD82}" srcOrd="0" destOrd="0" presId="urn:microsoft.com/office/officeart/2005/8/layout/pyramid1"/>
    <dgm:cxn modelId="{E5B948B0-1197-41D6-A7D3-5D032DB52256}" type="presOf" srcId="{2759B9E2-48CF-4695-8751-7B4843E55A67}" destId="{D21AE7E8-A78A-4949-8C24-D7487642E8F0}" srcOrd="0" destOrd="0" presId="urn:microsoft.com/office/officeart/2005/8/layout/pyramid1"/>
    <dgm:cxn modelId="{5F26ACCE-06CF-469B-954F-F07265A5127A}" type="presOf" srcId="{C9452B58-01C8-406D-87F3-AD0D708E4FD8}" destId="{373F0BE4-3890-4E8C-99A1-575B2BB4B329}" srcOrd="1" destOrd="0" presId="urn:microsoft.com/office/officeart/2005/8/layout/pyramid1"/>
    <dgm:cxn modelId="{7B3759D6-A4CB-4B3B-B573-1CFA1E329CF5}" srcId="{2759B9E2-48CF-4695-8751-7B4843E55A67}" destId="{CACDEE70-1A22-45A5-A795-3348EAAE8E94}" srcOrd="2" destOrd="0" parTransId="{4DB38D64-84DF-4BFF-BB38-EC36CA8722A8}" sibTransId="{4D26BA40-AEAD-4BEE-87F5-E23DFA822E71}"/>
    <dgm:cxn modelId="{C5E351F4-95C5-4BEC-940F-549659AB89BB}" srcId="{2759B9E2-48CF-4695-8751-7B4843E55A67}" destId="{C9452B58-01C8-406D-87F3-AD0D708E4FD8}" srcOrd="4" destOrd="0" parTransId="{92CA7B82-89F0-4FFB-BD3C-57C7CB6DDF08}" sibTransId="{C2B32D8A-FE5A-482F-A49B-59649BEB73AB}"/>
    <dgm:cxn modelId="{F147BCFA-EFEF-4C78-8B06-26F04CFF3A7B}" srcId="{2759B9E2-48CF-4695-8751-7B4843E55A67}" destId="{B22273EA-B293-44BB-925C-ABEA127B6F98}" srcOrd="3" destOrd="0" parTransId="{46C02D2D-390F-43D4-8B3A-7582890BB8CF}" sibTransId="{BAF1F993-3831-4BF8-8D1C-25C2EF33BDFE}"/>
    <dgm:cxn modelId="{9629AC6F-895E-41F4-ADB9-7607A8B152DA}" type="presParOf" srcId="{D21AE7E8-A78A-4949-8C24-D7487642E8F0}" destId="{36440056-DEE3-46CF-BE47-7B62E883766C}" srcOrd="0" destOrd="0" presId="urn:microsoft.com/office/officeart/2005/8/layout/pyramid1"/>
    <dgm:cxn modelId="{993DE92D-C31E-42C7-A20D-52FD1B844DA0}" type="presParOf" srcId="{36440056-DEE3-46CF-BE47-7B62E883766C}" destId="{C63E0D0D-DA80-4FA7-9E58-83D09B7DA313}" srcOrd="0" destOrd="0" presId="urn:microsoft.com/office/officeart/2005/8/layout/pyramid1"/>
    <dgm:cxn modelId="{545017BF-CA6E-45B3-8DA1-4BC97ED9AADE}" type="presParOf" srcId="{36440056-DEE3-46CF-BE47-7B62E883766C}" destId="{E4045632-F2E3-410C-9CB4-44284D4A0DAC}" srcOrd="1" destOrd="0" presId="urn:microsoft.com/office/officeart/2005/8/layout/pyramid1"/>
    <dgm:cxn modelId="{5D4B5277-3676-49F7-89C1-9F6C2F26792B}" type="presParOf" srcId="{D21AE7E8-A78A-4949-8C24-D7487642E8F0}" destId="{BB4FFDF3-521F-4784-B3EF-2A56CCE9C299}" srcOrd="1" destOrd="0" presId="urn:microsoft.com/office/officeart/2005/8/layout/pyramid1"/>
    <dgm:cxn modelId="{F4EDC190-F096-4468-95EB-4184D9045927}" type="presParOf" srcId="{BB4FFDF3-521F-4784-B3EF-2A56CCE9C299}" destId="{28DC03CA-3743-4C05-809B-0CCEAFAF698F}" srcOrd="0" destOrd="0" presId="urn:microsoft.com/office/officeart/2005/8/layout/pyramid1"/>
    <dgm:cxn modelId="{D2D1F079-AA6E-4916-9EC1-0566DB536F0C}" type="presParOf" srcId="{BB4FFDF3-521F-4784-B3EF-2A56CCE9C299}" destId="{B0162701-5B78-4158-8E86-08E62197BCF6}" srcOrd="1" destOrd="0" presId="urn:microsoft.com/office/officeart/2005/8/layout/pyramid1"/>
    <dgm:cxn modelId="{E512C7D9-C6CB-4416-B4BF-B217F24AFE4F}" type="presParOf" srcId="{D21AE7E8-A78A-4949-8C24-D7487642E8F0}" destId="{4D713A39-B515-453E-8DBC-D53175D82DFA}" srcOrd="2" destOrd="0" presId="urn:microsoft.com/office/officeart/2005/8/layout/pyramid1"/>
    <dgm:cxn modelId="{A9AEC965-EC6A-43D4-BA45-842D349E4BDD}" type="presParOf" srcId="{4D713A39-B515-453E-8DBC-D53175D82DFA}" destId="{045900E3-4147-4E03-A4C7-2A21E4EBCAED}" srcOrd="0" destOrd="0" presId="urn:microsoft.com/office/officeart/2005/8/layout/pyramid1"/>
    <dgm:cxn modelId="{D0411B24-7D0E-47C0-B53A-D51C7AA6734A}" type="presParOf" srcId="{4D713A39-B515-453E-8DBC-D53175D82DFA}" destId="{8BAB8EDE-DD72-4B09-9C9E-C889E9357901}" srcOrd="1" destOrd="0" presId="urn:microsoft.com/office/officeart/2005/8/layout/pyramid1"/>
    <dgm:cxn modelId="{59792247-37A8-4518-AA15-0F0484E56290}" type="presParOf" srcId="{D21AE7E8-A78A-4949-8C24-D7487642E8F0}" destId="{BC85B48F-E56D-4C5A-9F32-21463005FE12}" srcOrd="3" destOrd="0" presId="urn:microsoft.com/office/officeart/2005/8/layout/pyramid1"/>
    <dgm:cxn modelId="{9C684BAE-85EC-425F-AB33-0FD99FBC1CAB}" type="presParOf" srcId="{BC85B48F-E56D-4C5A-9F32-21463005FE12}" destId="{32F9526D-3846-4AC0-9D91-659D1A25CD82}" srcOrd="0" destOrd="0" presId="urn:microsoft.com/office/officeart/2005/8/layout/pyramid1"/>
    <dgm:cxn modelId="{4233CD09-F8DC-40BD-8643-882823C3F20D}" type="presParOf" srcId="{BC85B48F-E56D-4C5A-9F32-21463005FE12}" destId="{4D06A751-FEEC-4366-8D76-6BD0F7A00127}" srcOrd="1" destOrd="0" presId="urn:microsoft.com/office/officeart/2005/8/layout/pyramid1"/>
    <dgm:cxn modelId="{A0FCF1AD-C1CF-4D34-95F0-72CECB89288D}" type="presParOf" srcId="{D21AE7E8-A78A-4949-8C24-D7487642E8F0}" destId="{F44E34E2-43D8-45C1-BCF0-0DF54A105361}" srcOrd="4" destOrd="0" presId="urn:microsoft.com/office/officeart/2005/8/layout/pyramid1"/>
    <dgm:cxn modelId="{9C24518E-1E7D-490A-A9A9-03AD02124E85}" type="presParOf" srcId="{F44E34E2-43D8-45C1-BCF0-0DF54A105361}" destId="{B375DB35-4C5C-4FEA-A4FA-580EE8A5163D}" srcOrd="0" destOrd="0" presId="urn:microsoft.com/office/officeart/2005/8/layout/pyramid1"/>
    <dgm:cxn modelId="{4F2F8841-7B5E-45FB-9725-8B4B3DAF5E0B}" type="presParOf" srcId="{F44E34E2-43D8-45C1-BCF0-0DF54A105361}" destId="{373F0BE4-3890-4E8C-99A1-575B2BB4B32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3E0D0D-DA80-4FA7-9E58-83D09B7DA313}">
      <dsp:nvSpPr>
        <dsp:cNvPr id="0" name=""/>
        <dsp:cNvSpPr/>
      </dsp:nvSpPr>
      <dsp:spPr>
        <a:xfrm>
          <a:off x="2626328" y="247343"/>
          <a:ext cx="3441400" cy="1797520"/>
        </a:xfrm>
        <a:prstGeom prst="trapezoid">
          <a:avLst>
            <a:gd name="adj" fmla="val 80633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shade val="50000"/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chemeClr val="accent6">
                  <a:lumMod val="50000"/>
                </a:schemeClr>
              </a:solidFill>
            </a:rPr>
            <a:t>Morality, creativity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chemeClr val="accent6">
                  <a:lumMod val="50000"/>
                </a:schemeClr>
              </a:solidFill>
            </a:rPr>
            <a:t>Problem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chemeClr val="accent6">
                  <a:lumMod val="50000"/>
                </a:schemeClr>
              </a:solidFill>
            </a:rPr>
            <a:t>Solving etc.</a:t>
          </a:r>
        </a:p>
      </dsp:txBody>
      <dsp:txXfrm>
        <a:off x="2626328" y="247343"/>
        <a:ext cx="3441400" cy="1797520"/>
      </dsp:txXfrm>
    </dsp:sp>
    <dsp:sp modelId="{28DC03CA-3743-4C05-809B-0CCEAFAF698F}">
      <dsp:nvSpPr>
        <dsp:cNvPr id="0" name=""/>
        <dsp:cNvSpPr/>
      </dsp:nvSpPr>
      <dsp:spPr>
        <a:xfrm>
          <a:off x="1938083" y="1838749"/>
          <a:ext cx="4817890" cy="1066151"/>
        </a:xfrm>
        <a:prstGeom prst="trapezoid">
          <a:avLst>
            <a:gd name="adj" fmla="val 80633"/>
          </a:avLst>
        </a:prstGeom>
        <a:gradFill rotWithShape="0">
          <a:gsLst>
            <a:gs pos="0">
              <a:schemeClr val="accent2">
                <a:shade val="50000"/>
                <a:hueOff val="245987"/>
                <a:satOff val="-18246"/>
                <a:lumOff val="21819"/>
                <a:alphaOff val="0"/>
                <a:tint val="65000"/>
                <a:lumMod val="110000"/>
              </a:schemeClr>
            </a:gs>
            <a:gs pos="88000">
              <a:schemeClr val="accent2">
                <a:shade val="50000"/>
                <a:hueOff val="245987"/>
                <a:satOff val="-18246"/>
                <a:lumOff val="21819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Self esteem, confidence, achievement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Respect of others, respect by others</a:t>
          </a:r>
        </a:p>
      </dsp:txBody>
      <dsp:txXfrm>
        <a:off x="2781214" y="1838749"/>
        <a:ext cx="3131628" cy="1066151"/>
      </dsp:txXfrm>
    </dsp:sp>
    <dsp:sp modelId="{045900E3-4147-4E03-A4C7-2A21E4EBCAED}">
      <dsp:nvSpPr>
        <dsp:cNvPr id="0" name=""/>
        <dsp:cNvSpPr/>
      </dsp:nvSpPr>
      <dsp:spPr>
        <a:xfrm>
          <a:off x="1245500" y="2876723"/>
          <a:ext cx="6203056" cy="861200"/>
        </a:xfrm>
        <a:prstGeom prst="trapezoid">
          <a:avLst>
            <a:gd name="adj" fmla="val 80633"/>
          </a:avLst>
        </a:prstGeom>
        <a:gradFill rotWithShape="0">
          <a:gsLst>
            <a:gs pos="0">
              <a:schemeClr val="accent2">
                <a:shade val="50000"/>
                <a:hueOff val="491973"/>
                <a:satOff val="-36493"/>
                <a:lumOff val="43638"/>
                <a:alphaOff val="0"/>
                <a:tint val="65000"/>
                <a:lumMod val="110000"/>
              </a:schemeClr>
            </a:gs>
            <a:gs pos="88000">
              <a:schemeClr val="accent2">
                <a:shade val="50000"/>
                <a:hueOff val="491973"/>
                <a:satOff val="-36493"/>
                <a:lumOff val="43638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Friendship, family and relations</a:t>
          </a:r>
        </a:p>
      </dsp:txBody>
      <dsp:txXfrm>
        <a:off x="2331035" y="2876723"/>
        <a:ext cx="4031986" cy="861200"/>
      </dsp:txXfrm>
    </dsp:sp>
    <dsp:sp modelId="{32F9526D-3846-4AC0-9D91-659D1A25CD82}">
      <dsp:nvSpPr>
        <dsp:cNvPr id="0" name=""/>
        <dsp:cNvSpPr/>
      </dsp:nvSpPr>
      <dsp:spPr>
        <a:xfrm>
          <a:off x="606382" y="3724873"/>
          <a:ext cx="7481293" cy="850241"/>
        </a:xfrm>
        <a:prstGeom prst="trapezoid">
          <a:avLst>
            <a:gd name="adj" fmla="val 80633"/>
          </a:avLst>
        </a:prstGeom>
        <a:gradFill rotWithShape="0">
          <a:gsLst>
            <a:gs pos="0">
              <a:schemeClr val="accent2">
                <a:shade val="50000"/>
                <a:hueOff val="491973"/>
                <a:satOff val="-36493"/>
                <a:lumOff val="43638"/>
                <a:alphaOff val="0"/>
                <a:tint val="65000"/>
                <a:lumMod val="110000"/>
              </a:schemeClr>
            </a:gs>
            <a:gs pos="88000">
              <a:schemeClr val="accent2">
                <a:shade val="50000"/>
                <a:hueOff val="491973"/>
                <a:satOff val="-36493"/>
                <a:lumOff val="43638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Security of body, employment, resources, morality, family, health, property</a:t>
          </a:r>
        </a:p>
      </dsp:txBody>
      <dsp:txXfrm>
        <a:off x="1915608" y="3724873"/>
        <a:ext cx="4862840" cy="850241"/>
      </dsp:txXfrm>
    </dsp:sp>
    <dsp:sp modelId="{B375DB35-4C5C-4FEA-A4FA-580EE8A5163D}">
      <dsp:nvSpPr>
        <dsp:cNvPr id="0" name=""/>
        <dsp:cNvSpPr/>
      </dsp:nvSpPr>
      <dsp:spPr>
        <a:xfrm>
          <a:off x="0" y="4575114"/>
          <a:ext cx="8694058" cy="816036"/>
        </a:xfrm>
        <a:prstGeom prst="trapezoid">
          <a:avLst>
            <a:gd name="adj" fmla="val 80633"/>
          </a:avLst>
        </a:prstGeom>
        <a:gradFill rotWithShape="0">
          <a:gsLst>
            <a:gs pos="0">
              <a:schemeClr val="accent2">
                <a:shade val="50000"/>
                <a:hueOff val="245987"/>
                <a:satOff val="-18246"/>
                <a:lumOff val="21819"/>
                <a:alphaOff val="0"/>
                <a:tint val="65000"/>
                <a:lumMod val="110000"/>
              </a:schemeClr>
            </a:gs>
            <a:gs pos="88000">
              <a:schemeClr val="accent2">
                <a:shade val="50000"/>
                <a:hueOff val="245987"/>
                <a:satOff val="-18246"/>
                <a:lumOff val="21819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Breathing, food, water, sleep, homeostasis</a:t>
          </a:r>
        </a:p>
      </dsp:txBody>
      <dsp:txXfrm>
        <a:off x="1521460" y="4575114"/>
        <a:ext cx="5651137" cy="8160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19DB-FF40-4C65-A433-A73A587E042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4DB22-C438-4F20-85A6-E9FC4AEB8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17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19DB-FF40-4C65-A433-A73A587E042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4DB22-C438-4F20-85A6-E9FC4AEB8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89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19DB-FF40-4C65-A433-A73A587E042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4DB22-C438-4F20-85A6-E9FC4AEB815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3354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19DB-FF40-4C65-A433-A73A587E042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4DB22-C438-4F20-85A6-E9FC4AEB8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76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19DB-FF40-4C65-A433-A73A587E042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4DB22-C438-4F20-85A6-E9FC4AEB815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45980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19DB-FF40-4C65-A433-A73A587E042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4DB22-C438-4F20-85A6-E9FC4AEB8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77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19DB-FF40-4C65-A433-A73A587E042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4DB22-C438-4F20-85A6-E9FC4AEB8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80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19DB-FF40-4C65-A433-A73A587E042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4DB22-C438-4F20-85A6-E9FC4AEB8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67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19DB-FF40-4C65-A433-A73A587E042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4DB22-C438-4F20-85A6-E9FC4AEB8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40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19DB-FF40-4C65-A433-A73A587E042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4DB22-C438-4F20-85A6-E9FC4AEB8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7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19DB-FF40-4C65-A433-A73A587E042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4DB22-C438-4F20-85A6-E9FC4AEB8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34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19DB-FF40-4C65-A433-A73A587E042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4DB22-C438-4F20-85A6-E9FC4AEB8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91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19DB-FF40-4C65-A433-A73A587E042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4DB22-C438-4F20-85A6-E9FC4AEB8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93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19DB-FF40-4C65-A433-A73A587E042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4DB22-C438-4F20-85A6-E9FC4AEB8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442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19DB-FF40-4C65-A433-A73A587E042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4DB22-C438-4F20-85A6-E9FC4AEB8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7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19DB-FF40-4C65-A433-A73A587E042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4DB22-C438-4F20-85A6-E9FC4AEB8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2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D19DB-FF40-4C65-A433-A73A587E042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3F4DB22-C438-4F20-85A6-E9FC4AEB8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6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65537-917F-41ED-BBCC-593E56FC4C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1212" y="250826"/>
            <a:ext cx="5077732" cy="823231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Educational Psychology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94C0D5-85AB-4FA9-891E-0868F423F3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2800" y="1074057"/>
            <a:ext cx="8045450" cy="5641068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 No 1</a:t>
            </a:r>
          </a:p>
          <a:p>
            <a:pPr algn="l"/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 Members</a:t>
            </a:r>
          </a:p>
          <a:p>
            <a:pPr algn="ctr"/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Syeda Hadiqa (BEHF18M004)</a:t>
            </a:r>
          </a:p>
          <a:p>
            <a:pPr algn="ctr"/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Faiqa Shakeel (BEHF18M007)</a:t>
            </a:r>
          </a:p>
          <a:p>
            <a:pPr algn="ctr"/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Maham Ehsan (BEHF18M021)</a:t>
            </a:r>
          </a:p>
          <a:p>
            <a:pPr algn="ctr"/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Asma Komal (BEHF18M033)</a:t>
            </a:r>
          </a:p>
          <a:p>
            <a:pPr algn="l"/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</a:p>
          <a:p>
            <a:pPr algn="ctr"/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 algn="ctr"/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BEd (Hons.)</a:t>
            </a:r>
          </a:p>
          <a:p>
            <a:pPr algn="l"/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</a:t>
            </a:r>
          </a:p>
          <a:p>
            <a:pPr algn="ctr"/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</a:t>
            </a:r>
          </a:p>
          <a:p>
            <a:pPr algn="l"/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</a:p>
          <a:p>
            <a:pPr algn="ctr"/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 of thoughts</a:t>
            </a:r>
          </a:p>
          <a:p>
            <a:pPr algn="ctr"/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Structuralism</a:t>
            </a:r>
          </a:p>
          <a:p>
            <a:pPr algn="l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79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9BDE5-BE70-4395-8ED4-A5CE8BFEB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2056"/>
            <a:ext cx="8596668" cy="43252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 Presenter</a:t>
            </a:r>
          </a:p>
          <a:p>
            <a:pPr marL="0" indent="0" algn="ctr">
              <a:buNone/>
            </a:pPr>
            <a:r>
              <a:rPr lang="en-US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Faiqa Shakeel</a:t>
            </a:r>
          </a:p>
          <a:p>
            <a:pPr marL="0" indent="0" algn="ctr">
              <a:buNone/>
            </a:pPr>
            <a:r>
              <a:rPr lang="en-US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BEHF18M007</a:t>
            </a:r>
          </a:p>
        </p:txBody>
      </p:sp>
    </p:spTree>
    <p:extLst>
      <p:ext uri="{BB962C8B-B14F-4D97-AF65-F5344CB8AC3E}">
        <p14:creationId xmlns:p14="http://schemas.microsoft.com/office/powerpoint/2010/main" val="438707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BF8F2-3D4A-4D48-9426-D1376EA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6957180" cy="812800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Gestalt Psychology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64AD2-9ECD-4E26-AF0F-C904D88C2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62743"/>
            <a:ext cx="8596668" cy="5283200"/>
          </a:xfrm>
        </p:spPr>
        <p:txBody>
          <a:bodyPr>
            <a:normAutofit/>
          </a:bodyPr>
          <a:lstStyle/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Wolfgang Kohler and Kurt Lewin presented the Gestalt Psychological theory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Gestalt psychology is based upon the idea that we experience things as uniﬁed wholes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approach to psychology began in Germany and Austria during the late 19th century in response to the molecular approach of structuralism</a:t>
            </a:r>
          </a:p>
        </p:txBody>
      </p:sp>
    </p:spTree>
    <p:extLst>
      <p:ext uri="{BB962C8B-B14F-4D97-AF65-F5344CB8AC3E}">
        <p14:creationId xmlns:p14="http://schemas.microsoft.com/office/powerpoint/2010/main" val="942920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FA7EF-1CF3-4A3E-B4D7-307B58115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14439"/>
            <a:ext cx="8596668" cy="4826924"/>
          </a:xfrm>
        </p:spPr>
        <p:txBody>
          <a:bodyPr/>
          <a:lstStyle/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Rather that breaking down thoughts and behavior to their smallest element, the gestalt psychologists believed that you must look at the whole of experience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gestalt thinkers, the whole is greater than the sum of its parts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641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16E29-B8B1-4C96-B19A-8003B7917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89914" cy="796017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225AF-A68E-4013-BD43-12642174E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1143"/>
            <a:ext cx="8668657" cy="548254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Humanistic psychology is a psychological perspective that rose to prominence in the mid-20th century in answer to the limitations of Sigmund Freud's psychoanalytic theory and B. F. Skinner's behaviorism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Humanistic psychology developed as a response to psychoanalysis and behaviorism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Humanistic psychology focused on individual free will, personal growth, and self-actualization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humanist thinkers included Abraham Maslow and Carl Rogers</a:t>
            </a:r>
          </a:p>
        </p:txBody>
      </p:sp>
    </p:spTree>
    <p:extLst>
      <p:ext uri="{BB962C8B-B14F-4D97-AF65-F5344CB8AC3E}">
        <p14:creationId xmlns:p14="http://schemas.microsoft.com/office/powerpoint/2010/main" val="2145104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4A32D-67F1-4D5B-99C3-CD1B9FEF6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699"/>
            <a:ext cx="5805488" cy="933451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Maslow Hierarchy of Needs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4C69496-B848-4D1C-ADC7-8D9E165A8D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2829443"/>
              </p:ext>
            </p:extLst>
          </p:nvPr>
        </p:nvGraphicFramePr>
        <p:xfrm>
          <a:off x="446314" y="1243693"/>
          <a:ext cx="8694058" cy="5391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2298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F89CD-C7EE-41BC-A22F-6F1C8D232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7888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Carl Rogers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3405D-4294-4DD9-B39E-F9D52B67C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8" y="1243014"/>
            <a:ext cx="9172575" cy="53578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Self-Actualization                                           Society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Orgasmic valuing                                     Conditions of worth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Positive regard                                         Conditional positive regard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Positive self-regard                                  Conditional positive self-regard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Real self                                                    Ideal self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Incongruence = Neurosis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EC73C02C-1424-49C4-8AFC-199DD8C2D3E8}"/>
              </a:ext>
            </a:extLst>
          </p:cNvPr>
          <p:cNvSpPr/>
          <p:nvPr/>
        </p:nvSpPr>
        <p:spPr>
          <a:xfrm>
            <a:off x="1557990" y="1668899"/>
            <a:ext cx="45719" cy="5929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CA4EA0B2-29C6-400A-AD48-C813593CFC7E}"/>
              </a:ext>
            </a:extLst>
          </p:cNvPr>
          <p:cNvSpPr/>
          <p:nvPr/>
        </p:nvSpPr>
        <p:spPr>
          <a:xfrm>
            <a:off x="1557989" y="2610757"/>
            <a:ext cx="58579" cy="6286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601DCB2B-EA13-405F-8C32-DE2D76BB1EDB}"/>
              </a:ext>
            </a:extLst>
          </p:cNvPr>
          <p:cNvSpPr/>
          <p:nvPr/>
        </p:nvSpPr>
        <p:spPr>
          <a:xfrm>
            <a:off x="1557989" y="4622442"/>
            <a:ext cx="58580" cy="6286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C951989F-5C75-4102-90B5-782AD3F50C33}"/>
              </a:ext>
            </a:extLst>
          </p:cNvPr>
          <p:cNvSpPr/>
          <p:nvPr/>
        </p:nvSpPr>
        <p:spPr>
          <a:xfrm>
            <a:off x="6123895" y="2608629"/>
            <a:ext cx="71438" cy="6286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91DB494-CE5C-4F2D-8CD7-3EE18E42C47E}"/>
              </a:ext>
            </a:extLst>
          </p:cNvPr>
          <p:cNvCxnSpPr>
            <a:cxnSpLocks/>
          </p:cNvCxnSpPr>
          <p:nvPr/>
        </p:nvCxnSpPr>
        <p:spPr>
          <a:xfrm>
            <a:off x="2772229" y="1498911"/>
            <a:ext cx="291737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1D27F39-6E48-4E46-97EA-FF331573DFF1}"/>
              </a:ext>
            </a:extLst>
          </p:cNvPr>
          <p:cNvCxnSpPr>
            <a:cxnSpLocks/>
          </p:cNvCxnSpPr>
          <p:nvPr/>
        </p:nvCxnSpPr>
        <p:spPr>
          <a:xfrm>
            <a:off x="2974295" y="2454449"/>
            <a:ext cx="215537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A5A5CDA-6B96-4390-B06E-C95DB2FB48B4}"/>
              </a:ext>
            </a:extLst>
          </p:cNvPr>
          <p:cNvCxnSpPr>
            <a:cxnSpLocks/>
          </p:cNvCxnSpPr>
          <p:nvPr/>
        </p:nvCxnSpPr>
        <p:spPr>
          <a:xfrm>
            <a:off x="3185885" y="4451075"/>
            <a:ext cx="2090057" cy="0"/>
          </a:xfrm>
          <a:prstGeom prst="straightConnector1">
            <a:avLst/>
          </a:prstGeom>
          <a:ln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FB577F0-0A47-4E67-B6E5-C66D8B747593}"/>
              </a:ext>
            </a:extLst>
          </p:cNvPr>
          <p:cNvCxnSpPr>
            <a:cxnSpLocks/>
          </p:cNvCxnSpPr>
          <p:nvPr/>
        </p:nvCxnSpPr>
        <p:spPr>
          <a:xfrm>
            <a:off x="2314575" y="5459237"/>
            <a:ext cx="319382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0BB3728-CDB7-4FF1-85B5-652297425EAC}"/>
              </a:ext>
            </a:extLst>
          </p:cNvPr>
          <p:cNvCxnSpPr>
            <a:cxnSpLocks/>
          </p:cNvCxnSpPr>
          <p:nvPr/>
        </p:nvCxnSpPr>
        <p:spPr>
          <a:xfrm>
            <a:off x="2743199" y="3457575"/>
            <a:ext cx="2598057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" name="Arrow: Down 35">
            <a:extLst>
              <a:ext uri="{FF2B5EF4-FFF2-40B4-BE49-F238E27FC236}">
                <a16:creationId xmlns:a16="http://schemas.microsoft.com/office/drawing/2014/main" id="{11F13707-E185-47BD-A275-2213B0C4251B}"/>
              </a:ext>
            </a:extLst>
          </p:cNvPr>
          <p:cNvSpPr/>
          <p:nvPr/>
        </p:nvSpPr>
        <p:spPr>
          <a:xfrm>
            <a:off x="1532271" y="3651128"/>
            <a:ext cx="71438" cy="6286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row: Down 36">
            <a:extLst>
              <a:ext uri="{FF2B5EF4-FFF2-40B4-BE49-F238E27FC236}">
                <a16:creationId xmlns:a16="http://schemas.microsoft.com/office/drawing/2014/main" id="{8531DBCC-87C1-4479-80C5-89053F5EF1C8}"/>
              </a:ext>
            </a:extLst>
          </p:cNvPr>
          <p:cNvSpPr/>
          <p:nvPr/>
        </p:nvSpPr>
        <p:spPr>
          <a:xfrm>
            <a:off x="6096000" y="1668899"/>
            <a:ext cx="71438" cy="6286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row: Down 37">
            <a:extLst>
              <a:ext uri="{FF2B5EF4-FFF2-40B4-BE49-F238E27FC236}">
                <a16:creationId xmlns:a16="http://schemas.microsoft.com/office/drawing/2014/main" id="{C31CD578-504E-4093-B51D-DEB83AE848DA}"/>
              </a:ext>
            </a:extLst>
          </p:cNvPr>
          <p:cNvSpPr/>
          <p:nvPr/>
        </p:nvSpPr>
        <p:spPr>
          <a:xfrm>
            <a:off x="6123895" y="3602361"/>
            <a:ext cx="71438" cy="6286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row: Down 38">
            <a:extLst>
              <a:ext uri="{FF2B5EF4-FFF2-40B4-BE49-F238E27FC236}">
                <a16:creationId xmlns:a16="http://schemas.microsoft.com/office/drawing/2014/main" id="{5986842A-68AB-4528-AAD0-EAA4DC83532D}"/>
              </a:ext>
            </a:extLst>
          </p:cNvPr>
          <p:cNvSpPr/>
          <p:nvPr/>
        </p:nvSpPr>
        <p:spPr>
          <a:xfrm>
            <a:off x="6131719" y="4625495"/>
            <a:ext cx="71438" cy="6286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16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EF5C4-A512-4F12-934D-B15D5F1B1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4114"/>
            <a:ext cx="6491514" cy="87085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Psychoanalytic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54F02-AE19-4291-A559-91F823C68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8276771" cy="5138057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Sigmund Freud was the founder of psychodynamic approach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school of thought emphasizes the influence of the unconscious mind on behavior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aim of psychoanalysis therapy is to release repressed emotions and experiences, i.e., make the unconscious conscious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Freud believed that the human mind was composed of three elements: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ego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super-ego</a:t>
            </a:r>
          </a:p>
        </p:txBody>
      </p:sp>
    </p:spTree>
    <p:extLst>
      <p:ext uri="{BB962C8B-B14F-4D97-AF65-F5344CB8AC3E}">
        <p14:creationId xmlns:p14="http://schemas.microsoft.com/office/powerpoint/2010/main" val="2026527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92F41-0B49-43B0-952E-9BDA16EAD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71575"/>
            <a:ext cx="8596668" cy="4869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Third presenter</a:t>
            </a:r>
          </a:p>
          <a:p>
            <a:pPr marL="0" indent="0" algn="ctr">
              <a:buNone/>
            </a:pPr>
            <a:r>
              <a:rPr lang="en-US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Maham Ehsan</a:t>
            </a:r>
          </a:p>
          <a:p>
            <a:pPr marL="0" indent="0" algn="ctr">
              <a:buNone/>
            </a:pPr>
            <a:r>
              <a:rPr lang="en-US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BEHF18M021</a:t>
            </a:r>
          </a:p>
        </p:txBody>
      </p:sp>
    </p:spTree>
    <p:extLst>
      <p:ext uri="{BB962C8B-B14F-4D97-AF65-F5344CB8AC3E}">
        <p14:creationId xmlns:p14="http://schemas.microsoft.com/office/powerpoint/2010/main" val="38196845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D5812-E226-45F6-9608-6711BF8A2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46484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D1E23-9C26-40DF-B1E0-423D0633F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6084"/>
            <a:ext cx="8596668" cy="4876799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Founders of Structuralism:</a:t>
            </a: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Wilhelm Wundt is considered as the “Father of Psychology”</a:t>
            </a:r>
          </a:p>
          <a:p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established first Psychology Lab in Germany in 1879 </a:t>
            </a:r>
          </a:p>
          <a:p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formed basic ideas on structuralism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1903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488CD-B82D-4035-91AE-557B4826D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1829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Founders of Structuralism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4311F-7DF5-4EB0-A1CF-F7C6A249C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51429"/>
            <a:ext cx="8596668" cy="5263696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Edward B. Titchener was the student of Wilhelm Wundt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was at that time also the contributor in Structuralism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assist  Wilhelm in his research and gave his best in this regard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Wilhelm made his first psychology lab in 1879, Titchener was there with him and started his research on Structuralism with his mentor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Basically Wilhelm gave the idea of Structuralism but Titchener do the main research and give theory “Structuralism”</a:t>
            </a:r>
          </a:p>
        </p:txBody>
      </p:sp>
    </p:spTree>
    <p:extLst>
      <p:ext uri="{BB962C8B-B14F-4D97-AF65-F5344CB8AC3E}">
        <p14:creationId xmlns:p14="http://schemas.microsoft.com/office/powerpoint/2010/main" val="2541555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189B6-6D79-409A-AFC0-81E51B7F6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0800"/>
            <a:ext cx="8015514" cy="4856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presenter </a:t>
            </a:r>
            <a:br>
              <a:rPr lang="en-US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Syeda Hadiqa</a:t>
            </a:r>
          </a:p>
          <a:p>
            <a:pPr marL="0" indent="0" algn="ctr">
              <a:buNone/>
            </a:pPr>
            <a:r>
              <a:rPr lang="en-US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BEHF18M004</a:t>
            </a:r>
          </a:p>
        </p:txBody>
      </p:sp>
    </p:spTree>
    <p:extLst>
      <p:ext uri="{BB962C8B-B14F-4D97-AF65-F5344CB8AC3E}">
        <p14:creationId xmlns:p14="http://schemas.microsoft.com/office/powerpoint/2010/main" val="41665580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81E25-8A34-4DE5-A957-9BD51D741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41828"/>
            <a:ext cx="8596668" cy="783771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Structuralism?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6FC32-D8C7-4D1C-B47F-38BCB20F5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5599"/>
            <a:ext cx="8596668" cy="4647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Structuralism is generally the first school of thought in psychology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the basically the theory based on the study of Consciousness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Wundt if consciousness exist then it must have some structure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939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B202A-9FFC-4E2C-8179-5523698AC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49943"/>
            <a:ext cx="8596668" cy="6154057"/>
          </a:xfrm>
        </p:spPr>
        <p:txBody>
          <a:bodyPr>
            <a:normAutofit/>
          </a:bodyPr>
          <a:lstStyle/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focus of structuralism was on reducing mental processes down into their most basic elements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elements would include ideas like sensations, emotions, and images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Structuralists used techniques such as introspection to analyze the inner processes of the human mind</a:t>
            </a:r>
          </a:p>
        </p:txBody>
      </p:sp>
    </p:spTree>
    <p:extLst>
      <p:ext uri="{BB962C8B-B14F-4D97-AF65-F5344CB8AC3E}">
        <p14:creationId xmlns:p14="http://schemas.microsoft.com/office/powerpoint/2010/main" val="4616200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CB4BF-119A-4897-AFB5-ABE13422A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00100"/>
            <a:ext cx="8596668" cy="685800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Introspection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D09FB-36E7-4975-8E2B-E47C58C92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5900"/>
            <a:ext cx="8596668" cy="4818743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Introspection is the examination of one's own conscious thoughts and feelings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psychology, the process of introspection relies on the observation of one's mental state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main technique that was used to try and determine the different components of consciousness was introspection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the observation &amp; recording of one’s own subjective experience.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0234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A0ED1-043A-4060-A16D-935EBD3AB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85371"/>
            <a:ext cx="8596668" cy="81280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Titchener’s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8D3C4-502E-49B9-BC33-173E58BA5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046" y="1567769"/>
            <a:ext cx="8596668" cy="4833257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Titchener did not want his students to be weak in the process of Introspection so he trained his students to become skilled at introspection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 said that “Report only the sensations as they were experienced without reliance on meaning words”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means the error of paying attention to and reporting the known properties of the stimulus rather than sensory experience itself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called this stimulus error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7143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E7B24-E5D5-4C43-A728-7A1C49CB3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35001"/>
            <a:ext cx="8596668" cy="5406362"/>
          </a:xfrm>
        </p:spPr>
        <p:txBody>
          <a:bodyPr>
            <a:normAutofit/>
          </a:bodyPr>
          <a:lstStyle/>
          <a:p>
            <a:pPr marL="0" indent="0" algn="l" fontAlgn="base">
              <a:buNone/>
            </a:pPr>
            <a:r>
              <a:rPr lang="en-US" sz="2800" b="1" i="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Stimulus Error</a:t>
            </a:r>
          </a:p>
          <a:p>
            <a:pPr algn="l" fontAlgn="base"/>
            <a:endParaRPr lang="en-US" sz="2400" b="0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/>
            <a:r>
              <a:rPr lang="en-US" sz="24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Stimulus error occurred when a subject or a researcher got too caught up in the object of the conscious thought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and neglected the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r>
              <a: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real meaning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behind it</a:t>
            </a:r>
            <a:endParaRPr lang="en-US" sz="2400" b="0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fontAlgn="base">
              <a:buNone/>
            </a:pPr>
            <a:endParaRPr lang="en-US" sz="2400" b="0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/>
            <a:r>
              <a:rPr lang="en-US" sz="24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Titchener taught his students to delve deeper</a:t>
            </a:r>
          </a:p>
          <a:p>
            <a:pPr algn="l" fontAlgn="base"/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/>
            <a:r>
              <a:rPr lang="en-US" sz="24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follow a strict set of guidelines for getting the subject of a psychological test to explain their hidden thoughts</a:t>
            </a:r>
          </a:p>
        </p:txBody>
      </p:sp>
    </p:spTree>
    <p:extLst>
      <p:ext uri="{BB962C8B-B14F-4D97-AF65-F5344CB8AC3E}">
        <p14:creationId xmlns:p14="http://schemas.microsoft.com/office/powerpoint/2010/main" val="28684076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B946D68-E227-4E57-93F0-B0757F969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660399"/>
            <a:ext cx="8596312" cy="5381625"/>
          </a:xfrm>
        </p:spPr>
        <p:txBody>
          <a:bodyPr>
            <a:normAutofit lnSpcReduction="10000"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this approach, Titchener’s students reported various visual, auditory, tactile, etc. experiences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“An Outline of Psychology” (1896), he reported over 44,000 elements of sensation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32,820 visuals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11,600 auditory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taste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0842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FA91A-48F6-4850-BD27-5017F9CC8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72343"/>
            <a:ext cx="8596668" cy="41690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Fourth presenter</a:t>
            </a:r>
          </a:p>
          <a:p>
            <a:pPr marL="0" indent="0" algn="ctr">
              <a:buNone/>
            </a:pPr>
            <a:r>
              <a:rPr lang="en-US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Asma Komal</a:t>
            </a:r>
          </a:p>
          <a:p>
            <a:pPr marL="0" indent="0" algn="ctr">
              <a:buNone/>
            </a:pPr>
            <a:r>
              <a:rPr lang="en-US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BEHF18M033</a:t>
            </a:r>
          </a:p>
        </p:txBody>
      </p:sp>
    </p:spTree>
    <p:extLst>
      <p:ext uri="{BB962C8B-B14F-4D97-AF65-F5344CB8AC3E}">
        <p14:creationId xmlns:p14="http://schemas.microsoft.com/office/powerpoint/2010/main" val="19319569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092AE-A34B-4641-A285-55B4F1E70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1200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Elements of Consciousness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885A9-F5EC-4CB1-9D7F-017369DD4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1320800"/>
            <a:ext cx="8722459" cy="521062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Titchener proposed 3 elementary states of consciousness: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Sensations: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elements of perception – sights, sounds, tastes, smells etc.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Evoked by physical objects in the environment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Images: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elements of ideas – reflects experiences not actually present at that time, e.g. memory of a sight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Affections: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feelings – the elements of emotion: love, hate, anger, sadness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6897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89E93-B8B3-40D8-83BC-74D366AFD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1200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of the Elements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12CC4-6074-4796-BB9E-2B0CD44A9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0801"/>
            <a:ext cx="8596668" cy="472056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Claimed that elements could be distinguished by:</a:t>
            </a:r>
          </a:p>
          <a:p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“cold” or “red”: distinguishes each element from the others </a:t>
            </a:r>
          </a:p>
          <a:p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Intensity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how strong, loud, bright etc. the sensation is 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Duration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course of a sensation over time; how long it lasts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Clearness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role of attention in consciousness – clearer if attention is directed toward it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Later he identified them as: quality, intensity, duration, attensity (clearness) &amp; extensity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4854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19CF0-51DC-44FF-B98B-1B75DFD8F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183" y="524328"/>
            <a:ext cx="8596668" cy="94342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Criticisms and the Decline of Structuralism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E2C5D-1AF9-4ABD-8207-A6F940F69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7757"/>
            <a:ext cx="8352366" cy="4712381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 the years his approach using introspection became more rigid and limited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today’s scientific standards, the experimental methods used to study the structures of the mind were too subjective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use of introspection led to a lack of reliability in results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Other critics argue that structuralism was too concerned with internal behavior, which is not directly observable and cannot be accurately measured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34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84918-1048-456D-B573-7F83CC02A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175171" cy="104933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of School of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067EA-020A-4DF3-B321-57515EEDC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0514"/>
            <a:ext cx="8073571" cy="5462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School of thoughts?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school of thought, or intellectual tradition, is the perspective of a group of people who shares: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 characteristics of opinion or outlook of a philosophy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Discipline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Belief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 movement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Cultural movement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 movement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8041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9A9B9-3A0D-47DA-A775-5D13DBEE4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19314"/>
            <a:ext cx="8596668" cy="6252935"/>
          </a:xfrm>
        </p:spPr>
        <p:txBody>
          <a:bodyPr>
            <a:normAutofit/>
          </a:bodyPr>
          <a:lstStyle/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introspection itself is a conscious process it must interfere with the consciousness it aims to observe 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in 1970s due to these criticism structuralism was fully rejected and slowly get extinct due to its rigidity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ue to extreme rigidity structuralism face too much criticism and eventually started to extinct and finally get extinct beyond Titchener’s death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it was merged with the functionalism theory and presented in new light of thought </a:t>
            </a:r>
          </a:p>
        </p:txBody>
      </p:sp>
    </p:spTree>
    <p:extLst>
      <p:ext uri="{BB962C8B-B14F-4D97-AF65-F5344CB8AC3E}">
        <p14:creationId xmlns:p14="http://schemas.microsoft.com/office/powerpoint/2010/main" val="10255571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8C402E44-3DC1-4291-AD3D-B8D26CBF51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</p:spTree>
    <p:extLst>
      <p:ext uri="{BB962C8B-B14F-4D97-AF65-F5344CB8AC3E}">
        <p14:creationId xmlns:p14="http://schemas.microsoft.com/office/powerpoint/2010/main" val="4066698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02CBB-3120-4734-AD65-8D0245483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088572"/>
            <a:ext cx="8596668" cy="841829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of thoughts in Psychology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BC128-1EEA-4238-B26E-943DE615D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Structuralism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Functionalism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Behaviorism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Cognitivism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Gestalt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Humanism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Psychoanalytic</a:t>
            </a:r>
          </a:p>
        </p:txBody>
      </p:sp>
    </p:spTree>
    <p:extLst>
      <p:ext uri="{BB962C8B-B14F-4D97-AF65-F5344CB8AC3E}">
        <p14:creationId xmlns:p14="http://schemas.microsoft.com/office/powerpoint/2010/main" val="122018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C129E-330A-469D-BF25-A62AE4DC5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8343"/>
            <a:ext cx="6593114" cy="75179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754A7-2B68-4A2E-9B7E-3E008867C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0138"/>
            <a:ext cx="8639629" cy="5076825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Structuralism was the ﬁrst school of psychology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was presented by Wilhelm Wundt, Edward Titchener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was focused on breaking down mental processes into the most basic components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Researchers tried to understand the basic elements of consciousness using a method known as introspection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Structuralism itself did not last long beyond Titchener's death</a:t>
            </a:r>
          </a:p>
        </p:txBody>
      </p:sp>
    </p:spTree>
    <p:extLst>
      <p:ext uri="{BB962C8B-B14F-4D97-AF65-F5344CB8AC3E}">
        <p14:creationId xmlns:p14="http://schemas.microsoft.com/office/powerpoint/2010/main" val="575976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D2277-713A-4DB6-A0C3-56670A281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072086" cy="78150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2FF98-6CD7-4E2C-B6EA-091BBA930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6629"/>
            <a:ext cx="8900886" cy="551134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Functionalism formed as a reaction to the theories of the structuralist school of thought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was founded by William James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William James was heavily influenced by Charles Darwin theory in 19</a:t>
            </a:r>
            <a:r>
              <a:rPr lang="en-US" sz="2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century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functionalist thinkers included John Dewey and Harvey Carr.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functionalism, mental states are identified by what they do rather than by what they are made of</a:t>
            </a:r>
          </a:p>
        </p:txBody>
      </p:sp>
    </p:spTree>
    <p:extLst>
      <p:ext uri="{BB962C8B-B14F-4D97-AF65-F5344CB8AC3E}">
        <p14:creationId xmlns:p14="http://schemas.microsoft.com/office/powerpoint/2010/main" val="2212329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65FFA-F4D6-4A3B-8005-FE9CE098F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318829" cy="57830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D027B-CCFF-4A9D-BD8D-F9D4AD0A4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3430"/>
            <a:ext cx="8131629" cy="5747656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Behaviorism became the dominant school of thought during the 1950s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upon the work of thinkers such as John Watson, Ivan Pavlov, and B. F. Skinner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Behaviorism is the theory that human or animal psychology that can be studied through observable action (Behavior), rather than thoughts and feeling that can not be observed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Behaviorism is focused on observable behavior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139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43B6A-9EA9-4670-B652-2E72B1B03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1671" y="1128713"/>
            <a:ext cx="8596668" cy="5214937"/>
          </a:xfrm>
        </p:spPr>
        <p:txBody>
          <a:bodyPr/>
          <a:lstStyle/>
          <a:p>
            <a:pPr>
              <a:buClr>
                <a:srgbClr val="90C226"/>
              </a:buClr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90C226"/>
              </a:buClr>
              <a:defRPr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 theory of learning based on the idea that all behaviors are acquired through conditioning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Behaviorism consist of two types of conditioning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Classical Conditioning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Operant Conditioning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583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5F8B7-AEC8-44F8-A783-459C5A4AF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2288"/>
            <a:ext cx="7115629" cy="653370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Cognitivism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71DA1-E863-4603-A611-8FC651B29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5658"/>
            <a:ext cx="8465457" cy="5496605"/>
          </a:xfrm>
        </p:spPr>
        <p:txBody>
          <a:bodyPr>
            <a:normAutofit lnSpcReduction="10000"/>
          </a:bodyPr>
          <a:lstStyle/>
          <a:p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Cognitivism was proposed and presented by Jean Piaget</a:t>
            </a:r>
          </a:p>
          <a:p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Cognitive psychology is the branch of psychology that studies mental processes including how people think, perceive, remember, and learn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study the role of man’s higher cognitive abilities' capacity to adapt to the environment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Cognitive psychology studies man’s thinking, memory, language, development, perception and other mental process in order to peep into the higher human mental function like insight, creativity etc.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6245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608</TotalTime>
  <Words>1441</Words>
  <Application>Microsoft Office PowerPoint</Application>
  <PresentationFormat>Widescreen</PresentationFormat>
  <Paragraphs>228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Times New Roman</vt:lpstr>
      <vt:lpstr>Trebuchet MS</vt:lpstr>
      <vt:lpstr>Wingdings</vt:lpstr>
      <vt:lpstr>Wingdings 3</vt:lpstr>
      <vt:lpstr>Facet</vt:lpstr>
      <vt:lpstr>Educational Psychology</vt:lpstr>
      <vt:lpstr>PowerPoint Presentation</vt:lpstr>
      <vt:lpstr>Introduction of School of thoughts</vt:lpstr>
      <vt:lpstr>School of thoughts in Psychology</vt:lpstr>
      <vt:lpstr>Structuralism</vt:lpstr>
      <vt:lpstr>Functionalism</vt:lpstr>
      <vt:lpstr>Behaviorism</vt:lpstr>
      <vt:lpstr>PowerPoint Presentation</vt:lpstr>
      <vt:lpstr>Cognitivism</vt:lpstr>
      <vt:lpstr>PowerPoint Presentation</vt:lpstr>
      <vt:lpstr>Gestalt Psychology</vt:lpstr>
      <vt:lpstr>PowerPoint Presentation</vt:lpstr>
      <vt:lpstr>Humanism</vt:lpstr>
      <vt:lpstr>Maslow Hierarchy of Needs</vt:lpstr>
      <vt:lpstr>                      Carl Rogers</vt:lpstr>
      <vt:lpstr>Psychoanalytic</vt:lpstr>
      <vt:lpstr>PowerPoint Presentation</vt:lpstr>
      <vt:lpstr>Structuralism</vt:lpstr>
      <vt:lpstr>Founders of Structuralism</vt:lpstr>
      <vt:lpstr>What is Structuralism?</vt:lpstr>
      <vt:lpstr>PowerPoint Presentation</vt:lpstr>
      <vt:lpstr>Introspection</vt:lpstr>
      <vt:lpstr>Titchener’s Method</vt:lpstr>
      <vt:lpstr>PowerPoint Presentation</vt:lpstr>
      <vt:lpstr>PowerPoint Presentation</vt:lpstr>
      <vt:lpstr>PowerPoint Presentation</vt:lpstr>
      <vt:lpstr>Elements of Consciousness</vt:lpstr>
      <vt:lpstr>Characteristics of the Elements </vt:lpstr>
      <vt:lpstr>Criticisms and the Decline of Structuralism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Psychology</dc:title>
  <dc:creator>Asma Ehsan</dc:creator>
  <cp:lastModifiedBy>Asma Ehsan</cp:lastModifiedBy>
  <cp:revision>45</cp:revision>
  <dcterms:created xsi:type="dcterms:W3CDTF">2020-11-22T05:48:08Z</dcterms:created>
  <dcterms:modified xsi:type="dcterms:W3CDTF">2020-12-02T17:16:26Z</dcterms:modified>
</cp:coreProperties>
</file>