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361" r:id="rId2"/>
    <p:sldId id="454" r:id="rId3"/>
    <p:sldId id="392" r:id="rId4"/>
    <p:sldId id="393" r:id="rId5"/>
    <p:sldId id="395" r:id="rId6"/>
    <p:sldId id="397" r:id="rId7"/>
    <p:sldId id="398" r:id="rId8"/>
    <p:sldId id="399" r:id="rId9"/>
    <p:sldId id="459" r:id="rId10"/>
    <p:sldId id="460" r:id="rId11"/>
    <p:sldId id="401" r:id="rId12"/>
    <p:sldId id="403" r:id="rId13"/>
    <p:sldId id="457" r:id="rId14"/>
    <p:sldId id="458" r:id="rId15"/>
    <p:sldId id="405" r:id="rId16"/>
    <p:sldId id="455" r:id="rId17"/>
    <p:sldId id="411" r:id="rId18"/>
    <p:sldId id="413" r:id="rId19"/>
    <p:sldId id="414" r:id="rId20"/>
    <p:sldId id="427" r:id="rId21"/>
    <p:sldId id="381" r:id="rId22"/>
    <p:sldId id="467" r:id="rId23"/>
    <p:sldId id="468" r:id="rId24"/>
    <p:sldId id="473" r:id="rId25"/>
    <p:sldId id="475" r:id="rId26"/>
    <p:sldId id="477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2118" autoAdjust="0"/>
    <p:restoredTop sz="82000" autoAdjust="0"/>
  </p:normalViewPr>
  <p:slideViewPr>
    <p:cSldViewPr>
      <p:cViewPr varScale="1">
        <p:scale>
          <a:sx n="73" d="100"/>
          <a:sy n="73" d="100"/>
        </p:scale>
        <p:origin x="1181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321C20F-C1A5-4959-AEC5-A18C937D649D}" type="datetimeFigureOut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00CE8D72-31CC-466E-91CD-B7F0E7EEE9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19924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29E05DA-EF44-4B3F-9EDC-098CE6065A82}" type="slidenum">
              <a:rPr lang="en-US" altLang="en-US"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631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480082B-4E26-42FF-A5C4-A883018579B0}" type="slidenum">
              <a:rPr lang="en-US" altLang="en-US">
                <a:latin typeface="Calibri" panose="020F0502020204030204" pitchFamily="34" charset="0"/>
              </a:rPr>
              <a:pPr eaLnBrk="1" hangingPunct="1"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572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EEE0EC2-FBD1-4D14-8687-9FC0FB6D5250}" type="slidenum">
              <a:rPr lang="en-US" altLang="en-US">
                <a:latin typeface="Calibri" panose="020F0502020204030204" pitchFamily="34" charset="0"/>
              </a:rPr>
              <a:pPr eaLnBrk="1" hangingPunct="1"/>
              <a:t>21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66284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0D28AEB-1C0D-447C-859F-3C1957F508AF}" type="slidenum">
              <a:rPr lang="en-US" altLang="en-US">
                <a:latin typeface="Calibri" panose="020F0502020204030204" pitchFamily="34" charset="0"/>
              </a:rPr>
              <a:pPr eaLnBrk="1" hangingPunct="1"/>
              <a:t>22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052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E5FFEF-5A51-4723-AA1C-F9AC276CF0A8}" type="slidenum">
              <a:rPr lang="en-US" altLang="en-US">
                <a:latin typeface="Calibri" panose="020F0502020204030204" pitchFamily="34" charset="0"/>
              </a:rPr>
              <a:pPr eaLnBrk="1" hangingPunct="1"/>
              <a:t>25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2896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15F238A-86CF-4D0B-8868-897FF10512B5}" type="slidenum">
              <a:rPr lang="en-US" altLang="en-US">
                <a:latin typeface="Calibri" panose="020F0502020204030204" pitchFamily="34" charset="0"/>
              </a:rPr>
              <a:pPr eaLnBrk="1" hangingPunct="1"/>
              <a:t>26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991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9 h 154"/>
                  <a:gd name="T2" fmla="*/ 6 w 144"/>
                  <a:gd name="T3" fmla="*/ 14 h 154"/>
                  <a:gd name="T4" fmla="*/ 12 w 144"/>
                  <a:gd name="T5" fmla="*/ 11 h 154"/>
                  <a:gd name="T6" fmla="*/ 7 w 144"/>
                  <a:gd name="T7" fmla="*/ 5 h 154"/>
                  <a:gd name="T8" fmla="*/ 11 w 144"/>
                  <a:gd name="T9" fmla="*/ 3 h 154"/>
                  <a:gd name="T10" fmla="*/ 12 w 144"/>
                  <a:gd name="T11" fmla="*/ 5 h 154"/>
                  <a:gd name="T12" fmla="*/ 15 w 144"/>
                  <a:gd name="T13" fmla="*/ 4 h 154"/>
                  <a:gd name="T14" fmla="*/ 10 w 144"/>
                  <a:gd name="T15" fmla="*/ 0 h 154"/>
                  <a:gd name="T16" fmla="*/ 4 w 144"/>
                  <a:gd name="T17" fmla="*/ 3 h 154"/>
                  <a:gd name="T18" fmla="*/ 9 w 144"/>
                  <a:gd name="T19" fmla="*/ 10 h 154"/>
                  <a:gd name="T20" fmla="*/ 3 w 144"/>
                  <a:gd name="T21" fmla="*/ 9 h 154"/>
                  <a:gd name="T22" fmla="*/ 0 w 144"/>
                  <a:gd name="T23" fmla="*/ 9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58521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8522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CA592F85-50BD-46FF-AB3F-D7FC1633B5CE}" type="datetimeFigureOut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</a:lstStyle>
          <a:p>
            <a:fld id="{E808A5DE-79DE-472D-A3C8-923A22566A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9260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EDBF8-E37B-44FD-9E06-8A2DC57B2498}" type="datetimeFigureOut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1B812C-78D8-44E0-8F9E-7237BD266F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7328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745A1-4044-4ED1-87C2-4D823A4E63CB}" type="datetimeFigureOut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872510-8487-4540-87B0-27EE0750B1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9966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42C7B-A307-4D68-93BF-46B37031C9F0}" type="datetimeFigureOut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9DE130-4884-48ED-B6D5-C2156783C9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3517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27336-E1C5-4E84-B4A4-06367CBF0894}" type="datetimeFigureOut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CEC057-6D82-4DE4-AD9A-8F3F2791C5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264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4CA9F-A2FB-45A4-90D6-655F25FF4754}" type="datetimeFigureOut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4259B5-5621-4176-AE86-C1C6CA96C1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459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3F267-D601-4938-93D7-25B399A7F852}" type="datetimeFigureOut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F0A1C9-4089-4D60-9288-7EFDA06A9F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8064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BA275-B878-48B9-929F-090FD47CD99F}" type="datetimeFigureOut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689BCF-FD32-4CE3-887C-A35FD83B96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8123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B8D91-F6A6-4340-B994-EC7C80AA1336}" type="datetimeFigureOut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3" name="Rectangle 1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E19CDD-6D13-4D09-ADDF-428DF1772B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036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46F16-D98F-47A5-9DDC-57724AD19F13}" type="datetimeFigureOut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A7F9BF-58DA-4454-ADF4-02ABEF2034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745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75B53-38B6-4061-BDFF-388497713241}" type="datetimeFigureOut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C1DE28-2591-48F9-A978-FBDEF0E52E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05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52546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169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70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71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72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73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74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75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76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77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78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79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80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81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0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0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Tahoma" pitchFamily="34" charset="0"/>
                  <a:cs typeface="Arial" charset="0"/>
                </a:endParaRPr>
              </a:p>
            </p:txBody>
          </p:sp>
          <p:sp>
            <p:nvSpPr>
              <p:cNvPr id="11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11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9 h 154"/>
                  <a:gd name="T2" fmla="*/ 6 w 144"/>
                  <a:gd name="T3" fmla="*/ 14 h 154"/>
                  <a:gd name="T4" fmla="*/ 12 w 144"/>
                  <a:gd name="T5" fmla="*/ 11 h 154"/>
                  <a:gd name="T6" fmla="*/ 7 w 144"/>
                  <a:gd name="T7" fmla="*/ 5 h 154"/>
                  <a:gd name="T8" fmla="*/ 11 w 144"/>
                  <a:gd name="T9" fmla="*/ 3 h 154"/>
                  <a:gd name="T10" fmla="*/ 12 w 144"/>
                  <a:gd name="T11" fmla="*/ 5 h 154"/>
                  <a:gd name="T12" fmla="*/ 15 w 144"/>
                  <a:gd name="T13" fmla="*/ 4 h 154"/>
                  <a:gd name="T14" fmla="*/ 10 w 144"/>
                  <a:gd name="T15" fmla="*/ 0 h 154"/>
                  <a:gd name="T16" fmla="*/ 4 w 144"/>
                  <a:gd name="T17" fmla="*/ 3 h 154"/>
                  <a:gd name="T18" fmla="*/ 9 w 144"/>
                  <a:gd name="T19" fmla="*/ 10 h 154"/>
                  <a:gd name="T20" fmla="*/ 3 w 144"/>
                  <a:gd name="T21" fmla="*/ 9 h 154"/>
                  <a:gd name="T22" fmla="*/ 0 w 144"/>
                  <a:gd name="T23" fmla="*/ 9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  <a:cs typeface="Arial" charset="0"/>
                </a:endParaRPr>
              </a:p>
            </p:txBody>
          </p:sp>
          <p:sp>
            <p:nvSpPr>
              <p:cNvPr id="57495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87" y="582"/>
                  </a:cxn>
                  <a:cxn ang="0">
                    <a:pos x="348" y="1272"/>
                  </a:cxn>
                  <a:cxn ang="0">
                    <a:pos x="54" y="676"/>
                  </a:cxn>
                  <a:cxn ang="0">
                    <a:pos x="0" y="0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 w="9525" cap="flat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57496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57497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7499" name="Rectangle 15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C26A958-651C-4724-84B3-DDE18BA03B0B}" type="datetimeFigureOut">
              <a:rPr lang="en-US"/>
              <a:pPr>
                <a:defRPr/>
              </a:pPr>
              <a:t>4/5/2020</a:t>
            </a:fld>
            <a:endParaRPr lang="en-US"/>
          </a:p>
        </p:txBody>
      </p:sp>
      <p:sp>
        <p:nvSpPr>
          <p:cNvPr id="57500" name="Rectangle 15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501" name="Rectangle 1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B2C8B1EF-4971-429F-BF3B-D35928156CE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504" name="Rectangle 160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321" r:id="rId1"/>
    <p:sldLayoutId id="2147484311" r:id="rId2"/>
    <p:sldLayoutId id="2147484312" r:id="rId3"/>
    <p:sldLayoutId id="2147484313" r:id="rId4"/>
    <p:sldLayoutId id="2147484314" r:id="rId5"/>
    <p:sldLayoutId id="2147484315" r:id="rId6"/>
    <p:sldLayoutId id="2147484316" r:id="rId7"/>
    <p:sldLayoutId id="2147484317" r:id="rId8"/>
    <p:sldLayoutId id="2147484318" r:id="rId9"/>
    <p:sldLayoutId id="2147484319" r:id="rId10"/>
    <p:sldLayoutId id="214748432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anose="020B0604020202020204" pitchFamily="34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anose="020B0604020202020204" pitchFamily="34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panose="020B0604020202020204" pitchFamily="34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0" y="1295400"/>
            <a:ext cx="9144000" cy="1524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Physical &amp; Cognitive  Development in Middle Adulthood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sz="quarter" idx="1"/>
          </p:nvPr>
        </p:nvSpPr>
        <p:spPr>
          <a:xfrm>
            <a:off x="1447800" y="3124200"/>
            <a:ext cx="6400800" cy="1752600"/>
          </a:xfrm>
        </p:spPr>
        <p:txBody>
          <a:bodyPr/>
          <a:lstStyle/>
          <a:p>
            <a:pPr>
              <a:defRPr/>
            </a:pP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Muscle-Fat Makeup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689975" cy="4498975"/>
          </a:xfrm>
        </p:spPr>
        <p:txBody>
          <a:bodyPr/>
          <a:lstStyle/>
          <a:p>
            <a:pPr>
              <a:buFont typeface="Arial" charset="0"/>
              <a:buChar char="►"/>
              <a:defRPr/>
            </a:pPr>
            <a:r>
              <a:rPr lang="en-US" dirty="0" smtClean="0"/>
              <a:t>Weight gain common</a:t>
            </a:r>
          </a:p>
          <a:p>
            <a:pPr lvl="1">
              <a:defRPr/>
            </a:pPr>
            <a:r>
              <a:rPr lang="en-US" dirty="0" smtClean="0"/>
              <a:t>Increase in body fat</a:t>
            </a:r>
          </a:p>
          <a:p>
            <a:pPr lvl="2">
              <a:buFont typeface="Arial" charset="0"/>
              <a:buChar char="►"/>
              <a:defRPr/>
            </a:pPr>
            <a:r>
              <a:rPr lang="en-US" b="1" dirty="0" smtClean="0"/>
              <a:t>Men:</a:t>
            </a:r>
            <a:r>
              <a:rPr lang="en-US" dirty="0" smtClean="0"/>
              <a:t> 	Upper abdomen, back</a:t>
            </a:r>
          </a:p>
          <a:p>
            <a:pPr lvl="2">
              <a:buFont typeface="Arial" charset="0"/>
              <a:buChar char="►"/>
              <a:defRPr/>
            </a:pPr>
            <a:r>
              <a:rPr lang="en-US" b="1" dirty="0" smtClean="0"/>
              <a:t>Women:</a:t>
            </a:r>
            <a:r>
              <a:rPr lang="en-US" dirty="0" smtClean="0"/>
              <a:t> 	Waist, upper arms</a:t>
            </a:r>
          </a:p>
          <a:p>
            <a:pPr lvl="1">
              <a:defRPr/>
            </a:pPr>
            <a:r>
              <a:rPr lang="en-US" dirty="0" smtClean="0"/>
              <a:t>Gradual decline in muscle</a:t>
            </a:r>
          </a:p>
          <a:p>
            <a:pPr>
              <a:buFont typeface="Arial" charset="0"/>
              <a:buChar char="►"/>
              <a:defRPr/>
            </a:pPr>
            <a:r>
              <a:rPr lang="en-US" dirty="0" smtClean="0"/>
              <a:t>Process can be slowed</a:t>
            </a:r>
          </a:p>
          <a:p>
            <a:pPr lvl="1">
              <a:defRPr/>
            </a:pPr>
            <a:r>
              <a:rPr lang="en-US" dirty="0" smtClean="0"/>
              <a:t>Low-fat diet with fruits, </a:t>
            </a:r>
            <a:br>
              <a:rPr lang="en-US" dirty="0" smtClean="0"/>
            </a:br>
            <a:r>
              <a:rPr lang="en-US" dirty="0" smtClean="0"/>
              <a:t>veggies, grains</a:t>
            </a:r>
          </a:p>
          <a:p>
            <a:pPr lvl="1">
              <a:defRPr/>
            </a:pPr>
            <a:r>
              <a:rPr lang="en-US" dirty="0" smtClean="0"/>
              <a:t>Exercise, especially </a:t>
            </a:r>
            <a:br>
              <a:rPr lang="en-US" dirty="0" smtClean="0"/>
            </a:br>
            <a:r>
              <a:rPr lang="en-US" dirty="0" smtClean="0"/>
              <a:t>resistance training</a:t>
            </a:r>
            <a:endParaRPr lang="en-US" dirty="0"/>
          </a:p>
        </p:txBody>
      </p:sp>
      <p:pic>
        <p:nvPicPr>
          <p:cNvPr id="151554" name="Picture 2" descr="http://us.cdn2.123rf.com/168nwm/markhayes/markhayes1010/markhayes101000090/8066884-overweight-middle-aged-man-with-cooki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752600"/>
            <a:ext cx="243840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1556" name="Picture 4" descr="http://www.centerformedicalweightloss.com/files/2013/0510/9477/WomanExercisingwithWeight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5" y="4419600"/>
            <a:ext cx="3248025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Physical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►"/>
              <a:defRPr/>
            </a:pPr>
            <a:r>
              <a:rPr lang="en-US" dirty="0" smtClean="0"/>
              <a:t>Height tends to decrease in middle age, due to bone loss in the vertebrae</a:t>
            </a:r>
          </a:p>
          <a:p>
            <a:pPr>
              <a:buFont typeface="Arial" charset="0"/>
              <a:buChar char="►"/>
              <a:defRPr/>
            </a:pPr>
            <a:r>
              <a:rPr lang="en-US" dirty="0" smtClean="0"/>
              <a:t>Many gain weight, which is a critical health problem in middle adulthood</a:t>
            </a:r>
          </a:p>
          <a:p>
            <a:pPr lvl="1">
              <a:defRPr/>
            </a:pPr>
            <a:r>
              <a:rPr lang="en-US" dirty="0" smtClean="0"/>
              <a:t>Body fat makes up 20% or more of weight in midlife, compared to 10% in adolescence </a:t>
            </a:r>
          </a:p>
          <a:p>
            <a:pPr lvl="1">
              <a:defRPr/>
            </a:pPr>
            <a:r>
              <a:rPr lang="en-US" dirty="0" smtClean="0"/>
              <a:t>~1/3 of adults 40-59 are obese</a:t>
            </a:r>
          </a:p>
          <a:p>
            <a:pPr lvl="1">
              <a:defRPr/>
            </a:pPr>
            <a:r>
              <a:rPr lang="en-US" dirty="0" smtClean="0"/>
              <a:t>Obesity increases probability of other health issues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Physical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►"/>
              <a:defRPr/>
            </a:pPr>
            <a:r>
              <a:rPr lang="en-US" b="1" dirty="0" err="1" smtClean="0"/>
              <a:t>Sarcopenia</a:t>
            </a:r>
            <a:r>
              <a:rPr lang="en-US" dirty="0" smtClean="0"/>
              <a:t> – Age-related loss of muscle mass and strength</a:t>
            </a:r>
          </a:p>
          <a:p>
            <a:pPr lvl="1">
              <a:defRPr/>
            </a:pPr>
            <a:r>
              <a:rPr lang="en-US" dirty="0" smtClean="0"/>
              <a:t>Especially common in the back &amp; legs</a:t>
            </a:r>
          </a:p>
          <a:p>
            <a:pPr lvl="1">
              <a:defRPr/>
            </a:pPr>
            <a:r>
              <a:rPr lang="en-US" dirty="0" smtClean="0"/>
              <a:t>Exercise can reduce these declines</a:t>
            </a:r>
          </a:p>
          <a:p>
            <a:pPr>
              <a:buFont typeface="Arial" charset="0"/>
              <a:buChar char="►"/>
              <a:defRPr/>
            </a:pPr>
            <a:r>
              <a:rPr lang="en-US" dirty="0" smtClean="0"/>
              <a:t>Cartilage &amp; connective </a:t>
            </a:r>
            <a:br>
              <a:rPr lang="en-US" dirty="0" smtClean="0"/>
            </a:br>
            <a:r>
              <a:rPr lang="en-US" dirty="0" smtClean="0"/>
              <a:t>tissue become less efficient</a:t>
            </a:r>
          </a:p>
          <a:p>
            <a:pPr lvl="1">
              <a:defRPr/>
            </a:pPr>
            <a:r>
              <a:rPr lang="en-US" dirty="0" smtClean="0"/>
              <a:t>Leads to joint stiffness </a:t>
            </a:r>
            <a:br>
              <a:rPr lang="en-US" dirty="0" smtClean="0"/>
            </a:br>
            <a:r>
              <a:rPr lang="en-US" dirty="0" smtClean="0"/>
              <a:t>and difficulty in movement</a:t>
            </a:r>
          </a:p>
          <a:p>
            <a:pPr>
              <a:buFont typeface="Arial" charset="0"/>
              <a:buChar char="►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Skeletal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►"/>
              <a:defRPr/>
            </a:pPr>
            <a:endParaRPr lang="en-US" dirty="0"/>
          </a:p>
        </p:txBody>
      </p:sp>
      <p:pic>
        <p:nvPicPr>
          <p:cNvPr id="15364" name="Picture 5" descr="http://www.osteofoundation.org/images/after-mid-30s-lose-bone-mass-courtesy-surgeon-gener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44638"/>
            <a:ext cx="7620000" cy="531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Skeletal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842375" cy="4498975"/>
          </a:xfrm>
        </p:spPr>
        <p:txBody>
          <a:bodyPr/>
          <a:lstStyle/>
          <a:p>
            <a:pPr>
              <a:buFont typeface="Arial" charset="0"/>
              <a:buChar char="►"/>
              <a:defRPr/>
            </a:pPr>
            <a:r>
              <a:rPr lang="en-US" dirty="0" smtClean="0"/>
              <a:t>Bones broaden, but become more porous</a:t>
            </a:r>
          </a:p>
          <a:p>
            <a:pPr lvl="1">
              <a:defRPr/>
            </a:pPr>
            <a:r>
              <a:rPr lang="en-US" dirty="0" smtClean="0"/>
              <a:t>Loss in bone density</a:t>
            </a:r>
          </a:p>
          <a:p>
            <a:pPr lvl="1">
              <a:defRPr/>
            </a:pPr>
            <a:r>
              <a:rPr lang="en-US" dirty="0" smtClean="0"/>
              <a:t>Women at highest risk</a:t>
            </a:r>
          </a:p>
          <a:p>
            <a:pPr lvl="2">
              <a:buFont typeface="Arial" charset="0"/>
              <a:buChar char="►"/>
              <a:defRPr/>
            </a:pPr>
            <a:r>
              <a:rPr lang="en-US" i="1" dirty="0" smtClean="0"/>
              <a:t>Twice</a:t>
            </a:r>
            <a:r>
              <a:rPr lang="en-US" dirty="0" smtClean="0"/>
              <a:t>  the bone loss of men</a:t>
            </a:r>
            <a:endParaRPr lang="en-US" i="1" dirty="0" smtClean="0"/>
          </a:p>
          <a:p>
            <a:pPr>
              <a:buFont typeface="Arial" charset="0"/>
              <a:buChar char="►"/>
              <a:defRPr/>
            </a:pPr>
            <a:r>
              <a:rPr lang="en-US" dirty="0" smtClean="0"/>
              <a:t>Loss in bone strength</a:t>
            </a:r>
          </a:p>
          <a:p>
            <a:pPr lvl="1">
              <a:defRPr/>
            </a:pPr>
            <a:r>
              <a:rPr lang="en-US" dirty="0" smtClean="0"/>
              <a:t>Disks collapse, </a:t>
            </a:r>
            <a:br>
              <a:rPr lang="en-US" dirty="0" smtClean="0"/>
            </a:br>
            <a:r>
              <a:rPr lang="en-US" dirty="0" smtClean="0"/>
              <a:t>height shrinks</a:t>
            </a:r>
          </a:p>
          <a:p>
            <a:pPr lvl="1">
              <a:defRPr/>
            </a:pPr>
            <a:r>
              <a:rPr lang="en-US" dirty="0" smtClean="0"/>
              <a:t>Bones fracture more easily</a:t>
            </a:r>
          </a:p>
          <a:p>
            <a:pPr lvl="1">
              <a:defRPr/>
            </a:pPr>
            <a:r>
              <a:rPr lang="en-US" dirty="0" smtClean="0"/>
              <a:t>Heal more slowly</a:t>
            </a:r>
          </a:p>
          <a:p>
            <a:pPr>
              <a:buFont typeface="Arial" charset="0"/>
              <a:buChar char="►"/>
              <a:defRPr/>
            </a:pPr>
            <a:r>
              <a:rPr lang="en-US" dirty="0" smtClean="0"/>
              <a:t>Healthy lifestyle helps</a:t>
            </a:r>
            <a:endParaRPr lang="en-US" dirty="0"/>
          </a:p>
        </p:txBody>
      </p:sp>
      <p:pic>
        <p:nvPicPr>
          <p:cNvPr id="16388" name="Picture 2" descr="http://www.true-beauty-tips.com/image-files/osteoporosis-ag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514600"/>
            <a:ext cx="3581400" cy="318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842375" cy="4498975"/>
          </a:xfrm>
        </p:spPr>
        <p:txBody>
          <a:bodyPr/>
          <a:lstStyle/>
          <a:p>
            <a:pPr>
              <a:buFont typeface="Arial" charset="0"/>
              <a:buChar char="►"/>
              <a:defRPr/>
            </a:pPr>
            <a:r>
              <a:rPr lang="en-US" b="1" dirty="0" smtClean="0"/>
              <a:t>Accommodation of the eye</a:t>
            </a:r>
            <a:r>
              <a:rPr lang="en-US" dirty="0" smtClean="0"/>
              <a:t> – </a:t>
            </a:r>
          </a:p>
          <a:p>
            <a:pPr lvl="1">
              <a:defRPr/>
            </a:pPr>
            <a:r>
              <a:rPr lang="en-US" dirty="0" smtClean="0"/>
              <a:t>Ability to focus &amp; maintain image </a:t>
            </a:r>
            <a:br>
              <a:rPr lang="en-US" dirty="0" smtClean="0"/>
            </a:br>
            <a:r>
              <a:rPr lang="en-US" dirty="0" smtClean="0"/>
              <a:t>on the retina declines between 40 </a:t>
            </a:r>
            <a:br>
              <a:rPr lang="en-US" dirty="0" smtClean="0"/>
            </a:br>
            <a:r>
              <a:rPr lang="en-US" dirty="0" smtClean="0"/>
              <a:t>and 59 years of age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Difficulty viewing close objects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Reduced blood supply </a:t>
            </a:r>
            <a:br>
              <a:rPr lang="en-US" dirty="0" smtClean="0"/>
            </a:br>
            <a:r>
              <a:rPr lang="en-US" dirty="0" smtClean="0"/>
              <a:t>decreases visual field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More need for glasses </a:t>
            </a:r>
            <a:br>
              <a:rPr lang="en-US" dirty="0" smtClean="0"/>
            </a:br>
            <a:r>
              <a:rPr lang="en-US" dirty="0" smtClean="0"/>
              <a:t>and/or bifocals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Changes in Hearing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842375" cy="4498975"/>
          </a:xfrm>
        </p:spPr>
        <p:txBody>
          <a:bodyPr/>
          <a:lstStyle/>
          <a:p>
            <a:pPr>
              <a:buFont typeface="Arial" charset="0"/>
              <a:buChar char="►"/>
              <a:defRPr/>
            </a:pPr>
            <a:r>
              <a:rPr lang="en-US" dirty="0" smtClean="0"/>
              <a:t>Hearing declines across middle adulthood</a:t>
            </a:r>
          </a:p>
          <a:p>
            <a:pPr lvl="1">
              <a:defRPr/>
            </a:pPr>
            <a:r>
              <a:rPr lang="en-US" dirty="0" smtClean="0"/>
              <a:t>~14% of Americans suffer from hearing loss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Up to 50% of those over age of 50</a:t>
            </a:r>
          </a:p>
          <a:p>
            <a:pPr lvl="1">
              <a:defRPr/>
            </a:pPr>
            <a:r>
              <a:rPr lang="en-US" dirty="0" smtClean="0"/>
              <a:t>Sensitivity to pitch decreases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Earliest, most loss in </a:t>
            </a:r>
            <a:br>
              <a:rPr lang="en-US" dirty="0" smtClean="0"/>
            </a:br>
            <a:r>
              <a:rPr lang="en-US" dirty="0" smtClean="0"/>
              <a:t>high pitch frequencies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Cardiovascular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►"/>
              <a:defRPr/>
            </a:pPr>
            <a:r>
              <a:rPr lang="en-US" dirty="0" smtClean="0"/>
              <a:t>Midlife often comes with cardiovascular disease</a:t>
            </a:r>
          </a:p>
          <a:p>
            <a:pPr lvl="1">
              <a:defRPr/>
            </a:pPr>
            <a:r>
              <a:rPr lang="en-US" dirty="0" smtClean="0"/>
              <a:t>High blood pressure and high cholesterol</a:t>
            </a:r>
          </a:p>
          <a:p>
            <a:pPr lvl="1">
              <a:defRPr/>
            </a:pPr>
            <a:r>
              <a:rPr lang="en-US" dirty="0" smtClean="0"/>
              <a:t>Blood pressure typically rises in the 40’s &amp; 50’s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Women’s blood pressure rise at menopause, and remain higher than men’s</a:t>
            </a:r>
          </a:p>
          <a:p>
            <a:pPr>
              <a:buFont typeface="Arial" charset="0"/>
              <a:buChar char="►"/>
              <a:defRPr/>
            </a:pPr>
            <a:r>
              <a:rPr lang="en-US" dirty="0" smtClean="0"/>
              <a:t>Methods to minimize problems:</a:t>
            </a:r>
          </a:p>
          <a:p>
            <a:pPr lvl="1">
              <a:defRPr/>
            </a:pPr>
            <a:r>
              <a:rPr lang="en-US" dirty="0" smtClean="0"/>
              <a:t>Exercise, weight control, </a:t>
            </a:r>
            <a:br>
              <a:rPr lang="en-US" dirty="0" smtClean="0"/>
            </a:br>
            <a:r>
              <a:rPr lang="en-US" dirty="0" smtClean="0"/>
              <a:t>diet rich in fruits, vegetables </a:t>
            </a:r>
            <a:br>
              <a:rPr lang="en-US" dirty="0" smtClean="0"/>
            </a:br>
            <a:r>
              <a:rPr lang="en-US" dirty="0" smtClean="0"/>
              <a:t>and whole grains</a:t>
            </a:r>
            <a:endParaRPr lang="en-US" dirty="0"/>
          </a:p>
        </p:txBody>
      </p:sp>
      <p:pic>
        <p:nvPicPr>
          <p:cNvPr id="19463" name="Picture 7" descr="http://www.stockphotopro.com/photo-thumbs-2/A1T9X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343400"/>
            <a:ext cx="205740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Lungs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►"/>
              <a:defRPr/>
            </a:pPr>
            <a:r>
              <a:rPr lang="en-US" dirty="0" smtClean="0"/>
              <a:t>Little change in lung capacity through most of middle adulthood</a:t>
            </a:r>
          </a:p>
          <a:p>
            <a:pPr lvl="1">
              <a:defRPr/>
            </a:pPr>
            <a:r>
              <a:rPr lang="en-US" dirty="0" smtClean="0"/>
              <a:t>In the late 50s, lung tissue becomes less elastic, decreasing lung capacity</a:t>
            </a:r>
          </a:p>
          <a:p>
            <a:pPr lvl="1">
              <a:defRPr/>
            </a:pPr>
            <a:r>
              <a:rPr lang="en-US" dirty="0" smtClean="0"/>
              <a:t>Smokers experience the most significant decreases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However, lung capacity </a:t>
            </a:r>
            <a:br>
              <a:rPr lang="en-US" dirty="0" smtClean="0"/>
            </a:br>
            <a:r>
              <a:rPr lang="en-US" dirty="0" smtClean="0"/>
              <a:t>improves after quitting </a:t>
            </a:r>
            <a:br>
              <a:rPr lang="en-US" dirty="0" smtClean="0"/>
            </a:br>
            <a:r>
              <a:rPr lang="en-US" dirty="0" smtClean="0"/>
              <a:t>smoking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Sleep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►"/>
              <a:defRPr/>
            </a:pPr>
            <a:r>
              <a:rPr lang="en-US" dirty="0" smtClean="0"/>
              <a:t>Midlife leads to changes in sleep patterns</a:t>
            </a:r>
          </a:p>
          <a:p>
            <a:pPr lvl="1">
              <a:defRPr/>
            </a:pPr>
            <a:r>
              <a:rPr lang="en-US" dirty="0" smtClean="0"/>
              <a:t>Beginning in the 40’s, there are </a:t>
            </a:r>
            <a:r>
              <a:rPr lang="en-US" u="sng" dirty="0" smtClean="0"/>
              <a:t>more</a:t>
            </a:r>
            <a:r>
              <a:rPr lang="en-US" dirty="0" smtClean="0"/>
              <a:t> wakeful periods and </a:t>
            </a:r>
            <a:r>
              <a:rPr lang="en-US" u="sng" dirty="0" smtClean="0"/>
              <a:t>less</a:t>
            </a:r>
            <a:r>
              <a:rPr lang="en-US" dirty="0" smtClean="0"/>
              <a:t> periods of the deepest sleep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More time lying awake results in feeling less rested</a:t>
            </a:r>
          </a:p>
          <a:p>
            <a:pPr lvl="1">
              <a:defRPr/>
            </a:pPr>
            <a:r>
              <a:rPr lang="en-US" dirty="0" smtClean="0"/>
              <a:t>Sleep problems are more common for those who: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Use a higher number of medications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Have cardiovascular disease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Are obese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Are depressed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Middle Adulthood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►"/>
              <a:defRPr/>
            </a:pPr>
            <a:r>
              <a:rPr lang="en-US" b="1" dirty="0" smtClean="0"/>
              <a:t>Middle Adulthood</a:t>
            </a:r>
            <a:r>
              <a:rPr lang="en-US" dirty="0" smtClean="0"/>
              <a:t> – Developmental period lasting from 40-45 until 60-65 years of age</a:t>
            </a:r>
          </a:p>
          <a:p>
            <a:pPr lvl="1">
              <a:defRPr/>
            </a:pPr>
            <a:r>
              <a:rPr lang="en-US" dirty="0" smtClean="0"/>
              <a:t>The midpoint, </a:t>
            </a:r>
            <a:r>
              <a:rPr lang="en-US" i="1" u="sng" dirty="0" smtClean="0"/>
              <a:t>not</a:t>
            </a:r>
            <a:r>
              <a:rPr lang="en-US" dirty="0" smtClean="0"/>
              <a:t> the end of life</a:t>
            </a:r>
          </a:p>
          <a:p>
            <a:pPr lvl="1">
              <a:defRPr/>
            </a:pPr>
            <a:r>
              <a:rPr lang="en-US" dirty="0" smtClean="0"/>
              <a:t>Continuation of early adulthood changes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Physical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Cognitive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Time Orientation</a:t>
            </a:r>
          </a:p>
          <a:p>
            <a:pPr lvl="3">
              <a:defRPr/>
            </a:pPr>
            <a:r>
              <a:rPr lang="en-US" dirty="0" smtClean="0"/>
              <a:t>“Years since birth”</a:t>
            </a:r>
          </a:p>
          <a:p>
            <a:pPr lvl="3">
              <a:defRPr/>
            </a:pPr>
            <a:r>
              <a:rPr lang="en-US" dirty="0" smtClean="0"/>
              <a:t>“Years left to live”</a:t>
            </a:r>
            <a:endParaRPr lang="en-US" dirty="0"/>
          </a:p>
        </p:txBody>
      </p:sp>
      <p:pic>
        <p:nvPicPr>
          <p:cNvPr id="4100" name="Picture 7" descr="1030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962400"/>
            <a:ext cx="2986088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Cognitive Development</a:t>
            </a:r>
            <a:endParaRPr lang="en-US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►"/>
              <a:defRPr/>
            </a:pPr>
            <a:r>
              <a:rPr lang="en-US" dirty="0" smtClean="0">
                <a:latin typeface="Arial" charset="0"/>
                <a:cs typeface="Arial" charset="0"/>
              </a:rPr>
              <a:t>Compared to early adulthood, middle-aged adults: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Don’t see or hear as well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Don’t run as fast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Aren’t as healthy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Are less sexually active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What about their cognitive skills?</a:t>
            </a:r>
          </a:p>
          <a:p>
            <a:pPr lvl="1">
              <a:defRPr/>
            </a:pP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5" descr="13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Cognitive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4651375"/>
          </a:xfrm>
        </p:spPr>
        <p:txBody>
          <a:bodyPr/>
          <a:lstStyle/>
          <a:p>
            <a:pPr>
              <a:buFont typeface="Arial" charset="0"/>
              <a:buChar char="►"/>
              <a:defRPr/>
            </a:pPr>
            <a:r>
              <a:rPr lang="en-US" dirty="0" smtClean="0"/>
              <a:t>Fluid and Crystallized Intelligence</a:t>
            </a:r>
          </a:p>
          <a:p>
            <a:pPr lvl="1">
              <a:defRPr/>
            </a:pPr>
            <a:r>
              <a:rPr lang="en-US" b="1" dirty="0" smtClean="0"/>
              <a:t>Fluid:</a:t>
            </a:r>
            <a:r>
              <a:rPr lang="en-US" dirty="0" smtClean="0"/>
              <a:t> Depends on basic </a:t>
            </a:r>
            <a:br>
              <a:rPr lang="en-US" dirty="0" smtClean="0"/>
            </a:br>
            <a:r>
              <a:rPr lang="en-US" dirty="0" smtClean="0"/>
              <a:t>information-processing skills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Detecting relationships among stimuli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Analytical speed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Working memory</a:t>
            </a:r>
          </a:p>
          <a:p>
            <a:pPr lvl="1">
              <a:defRPr/>
            </a:pPr>
            <a:r>
              <a:rPr lang="en-US" b="1" dirty="0" smtClean="0"/>
              <a:t>Crystallized:</a:t>
            </a:r>
            <a:r>
              <a:rPr lang="en-US" dirty="0" smtClean="0"/>
              <a:t> Skills valued by a </a:t>
            </a:r>
            <a:br>
              <a:rPr lang="en-US" dirty="0" smtClean="0"/>
            </a:br>
            <a:r>
              <a:rPr lang="en-US" dirty="0" smtClean="0"/>
              <a:t>person’s culture that depend on: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Accumulated knowledge, Experience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Good judgment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Mastery of social conventions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Cognitive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842375" cy="4498975"/>
          </a:xfrm>
        </p:spPr>
        <p:txBody>
          <a:bodyPr/>
          <a:lstStyle/>
          <a:p>
            <a:pPr>
              <a:buFont typeface="Arial" charset="0"/>
              <a:buChar char="►"/>
              <a:defRPr/>
            </a:pPr>
            <a:r>
              <a:rPr lang="en-US" dirty="0" smtClean="0"/>
              <a:t>Research Designs:</a:t>
            </a:r>
          </a:p>
          <a:p>
            <a:pPr lvl="1">
              <a:defRPr/>
            </a:pPr>
            <a:r>
              <a:rPr lang="en-US" b="1" dirty="0" smtClean="0"/>
              <a:t>Cross-Sectional Research: </a:t>
            </a:r>
            <a:r>
              <a:rPr lang="en-US" dirty="0" smtClean="0"/>
              <a:t>Simultaneously compares individuals of different ages</a:t>
            </a:r>
          </a:p>
          <a:p>
            <a:pPr lvl="1">
              <a:defRPr/>
            </a:pPr>
            <a:r>
              <a:rPr lang="en-US" b="1" dirty="0" smtClean="0"/>
              <a:t>Longitudinal Research:</a:t>
            </a:r>
            <a:r>
              <a:rPr lang="en-US" dirty="0" smtClean="0"/>
              <a:t>  Studies the same individuals over a period of time</a:t>
            </a:r>
          </a:p>
          <a:p>
            <a:pPr lvl="1">
              <a:defRPr/>
            </a:pPr>
            <a:endParaRPr lang="en-US" b="1" dirty="0" smtClean="0"/>
          </a:p>
          <a:p>
            <a:pPr lvl="1">
              <a:defRPr/>
            </a:pPr>
            <a:r>
              <a:rPr lang="en-US" b="1" dirty="0" smtClean="0"/>
              <a:t>Cohort Effects:</a:t>
            </a:r>
            <a:r>
              <a:rPr lang="en-US" dirty="0" smtClean="0"/>
              <a:t> Each new</a:t>
            </a:r>
            <a:br>
              <a:rPr lang="en-US" dirty="0" smtClean="0"/>
            </a:br>
            <a:r>
              <a:rPr lang="en-US" dirty="0" smtClean="0"/>
              <a:t>generation experiences</a:t>
            </a:r>
            <a:br>
              <a:rPr lang="en-US" dirty="0" smtClean="0"/>
            </a:br>
            <a:r>
              <a:rPr lang="en-US" dirty="0" smtClean="0"/>
              <a:t>better health and education</a:t>
            </a:r>
            <a:br>
              <a:rPr lang="en-US" dirty="0" smtClean="0"/>
            </a:br>
            <a:r>
              <a:rPr lang="en-US" dirty="0" smtClean="0"/>
              <a:t>than the previous one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Speed of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►"/>
              <a:defRPr/>
            </a:pPr>
            <a:r>
              <a:rPr lang="en-US" b="1" dirty="0" smtClean="0"/>
              <a:t>Neural Network View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Neurons in brain die, breaking connections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Brain forms new connections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New connections less efficient</a:t>
            </a:r>
          </a:p>
          <a:p>
            <a:pPr>
              <a:buFont typeface="Arial" charset="0"/>
              <a:buChar char="►"/>
              <a:defRPr/>
            </a:pPr>
            <a:r>
              <a:rPr lang="en-US" b="1" dirty="0" smtClean="0"/>
              <a:t>Information-Loss View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Information lost at each step </a:t>
            </a:r>
            <a:br>
              <a:rPr lang="en-US" dirty="0" smtClean="0"/>
            </a:br>
            <a:r>
              <a:rPr lang="en-US" dirty="0" smtClean="0"/>
              <a:t>through cognitive system</a:t>
            </a:r>
          </a:p>
          <a:p>
            <a:pPr lvl="1">
              <a:defRPr/>
            </a:pPr>
            <a:r>
              <a:rPr lang="en-US" dirty="0" smtClean="0"/>
              <a:t>Entire system slows to inspect </a:t>
            </a:r>
            <a:br>
              <a:rPr lang="en-US" dirty="0" smtClean="0"/>
            </a:br>
            <a:r>
              <a:rPr lang="en-US" dirty="0" smtClean="0"/>
              <a:t>and interpret information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Photocopy of a photocopy</a:t>
            </a:r>
            <a:endParaRPr lang="en-US" dirty="0"/>
          </a:p>
        </p:txBody>
      </p:sp>
      <p:pic>
        <p:nvPicPr>
          <p:cNvPr id="26628" name="Picture 4" descr="http://www.spectroscopynow.com/FCKeditor/UserFiles/Image/spectroscopyNOW_ezines_2005/Journal_Articles/old_person_thinking_2000111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971800"/>
            <a:ext cx="2590800" cy="367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Erikson’s 7</a:t>
            </a:r>
            <a:r>
              <a:rPr lang="en-US" baseline="30000" dirty="0" smtClean="0"/>
              <a:t>th</a:t>
            </a:r>
            <a:r>
              <a:rPr lang="en-US" dirty="0" smtClean="0"/>
              <a:t> Stage: </a:t>
            </a:r>
            <a:br>
              <a:rPr lang="en-US" dirty="0" smtClean="0"/>
            </a:br>
            <a:r>
              <a:rPr lang="en-US" dirty="0" err="1" smtClean="0"/>
              <a:t>Generativity</a:t>
            </a:r>
            <a:r>
              <a:rPr lang="en-US" dirty="0" smtClean="0"/>
              <a:t> vs. Stagnation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4422775"/>
          </a:xfrm>
        </p:spPr>
        <p:txBody>
          <a:bodyPr/>
          <a:lstStyle/>
          <a:p>
            <a:pPr>
              <a:buFont typeface="Arial" charset="0"/>
              <a:buChar char="►"/>
              <a:defRPr/>
            </a:pPr>
            <a:r>
              <a:rPr lang="en-US" b="1" dirty="0" err="1" smtClean="0"/>
              <a:t>Generativity</a:t>
            </a:r>
            <a:r>
              <a:rPr lang="en-US" dirty="0" smtClean="0"/>
              <a:t> – Reaching out to others in ways that give to and guide the next generation</a:t>
            </a:r>
          </a:p>
          <a:p>
            <a:pPr lvl="1">
              <a:defRPr/>
            </a:pPr>
            <a:r>
              <a:rPr lang="en-US" dirty="0" smtClean="0"/>
              <a:t>Contributions that will last beyond death</a:t>
            </a:r>
          </a:p>
          <a:p>
            <a:pPr lvl="1">
              <a:defRPr/>
            </a:pPr>
            <a:r>
              <a:rPr lang="en-US" dirty="0" smtClean="0"/>
              <a:t>Often realized through child rearing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Other family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Work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Mentoring</a:t>
            </a:r>
          </a:p>
          <a:p>
            <a:pPr lvl="2">
              <a:buFont typeface="Arial" charset="0"/>
              <a:buChar char="►"/>
              <a:defRPr/>
            </a:pPr>
            <a:r>
              <a:rPr lang="en-US" dirty="0" smtClean="0"/>
              <a:t>Cultural</a:t>
            </a:r>
            <a:br>
              <a:rPr lang="en-US" dirty="0" smtClean="0"/>
            </a:br>
            <a:r>
              <a:rPr lang="en-US" dirty="0" smtClean="0"/>
              <a:t>contributions </a:t>
            </a:r>
          </a:p>
          <a:p>
            <a:pPr lvl="2">
              <a:buFont typeface="Arial" charset="0"/>
              <a:buChar char="►"/>
              <a:defRPr/>
            </a:pPr>
            <a:endParaRPr lang="en-US" dirty="0"/>
          </a:p>
        </p:txBody>
      </p:sp>
      <p:pic>
        <p:nvPicPr>
          <p:cNvPr id="45058" name="Picture 2" descr="http://www.us.ayushveda.com/wp-content/uploads/2009/03/parent-and-child-with-book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114800"/>
            <a:ext cx="2209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0" name="Picture 4" descr="http://www.mainetownship.com/services/mainestay/img/mentorin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27590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Erikson’s 7</a:t>
            </a:r>
            <a:r>
              <a:rPr lang="en-US" baseline="30000" dirty="0" smtClean="0"/>
              <a:t>th</a:t>
            </a:r>
            <a:r>
              <a:rPr lang="en-US" dirty="0" smtClean="0"/>
              <a:t> Stage: </a:t>
            </a:r>
            <a:br>
              <a:rPr lang="en-US" dirty="0" smtClean="0"/>
            </a:br>
            <a:r>
              <a:rPr lang="en-US" dirty="0" err="1" smtClean="0"/>
              <a:t>Generativity</a:t>
            </a:r>
            <a:r>
              <a:rPr lang="en-US" dirty="0" smtClean="0"/>
              <a:t> vs. Stagnation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4422775"/>
          </a:xfrm>
        </p:spPr>
        <p:txBody>
          <a:bodyPr/>
          <a:lstStyle/>
          <a:p>
            <a:pPr>
              <a:buFont typeface="Arial" charset="0"/>
              <a:buChar char="►"/>
              <a:defRPr/>
            </a:pPr>
            <a:r>
              <a:rPr lang="en-US" b="1" dirty="0" smtClean="0"/>
              <a:t>Stagnation </a:t>
            </a:r>
          </a:p>
          <a:p>
            <a:pPr lvl="1">
              <a:defRPr/>
            </a:pPr>
            <a:r>
              <a:rPr lang="en-US" dirty="0" smtClean="0"/>
              <a:t>Place own comfort and security above </a:t>
            </a:r>
            <a:br>
              <a:rPr lang="en-US" dirty="0" smtClean="0"/>
            </a:br>
            <a:r>
              <a:rPr lang="en-US" dirty="0" smtClean="0"/>
              <a:t>challenge and sacrifice</a:t>
            </a:r>
          </a:p>
          <a:p>
            <a:pPr lvl="1">
              <a:defRPr/>
            </a:pPr>
            <a:r>
              <a:rPr lang="en-US" dirty="0" smtClean="0"/>
              <a:t>Self-centered, self-indulgent, self-absorbed</a:t>
            </a:r>
          </a:p>
          <a:p>
            <a:pPr lvl="1">
              <a:defRPr/>
            </a:pPr>
            <a:r>
              <a:rPr lang="en-US" dirty="0" smtClean="0"/>
              <a:t>Lack of involvement or </a:t>
            </a:r>
            <a:br>
              <a:rPr lang="en-US" dirty="0" smtClean="0"/>
            </a:br>
            <a:r>
              <a:rPr lang="en-US" dirty="0" smtClean="0"/>
              <a:t>concern with young people</a:t>
            </a:r>
          </a:p>
          <a:p>
            <a:pPr lvl="1">
              <a:defRPr/>
            </a:pPr>
            <a:r>
              <a:rPr lang="en-US" dirty="0" smtClean="0"/>
              <a:t>Little interest in </a:t>
            </a:r>
            <a:br>
              <a:rPr lang="en-US" dirty="0" smtClean="0"/>
            </a:br>
            <a:r>
              <a:rPr lang="en-US" dirty="0" smtClean="0"/>
              <a:t>work productivity, </a:t>
            </a:r>
            <a:br>
              <a:rPr lang="en-US" dirty="0" smtClean="0"/>
            </a:br>
            <a:r>
              <a:rPr lang="en-US" dirty="0" smtClean="0"/>
              <a:t>self-improvement</a:t>
            </a:r>
          </a:p>
          <a:p>
            <a:pPr lvl="2">
              <a:buFont typeface="Arial" charset="0"/>
              <a:buChar char="►"/>
              <a:defRPr/>
            </a:pPr>
            <a:endParaRPr lang="en-US" dirty="0"/>
          </a:p>
        </p:txBody>
      </p:sp>
      <p:pic>
        <p:nvPicPr>
          <p:cNvPr id="123906" name="Picture 2" descr="http://www.orble.com/images/french-children-are-taught-discipline-from-a-young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886200"/>
            <a:ext cx="3295650" cy="267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Changing Midlife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►"/>
              <a:defRPr/>
            </a:pPr>
            <a:r>
              <a:rPr lang="en-US" dirty="0" smtClean="0"/>
              <a:t>Boundaries of middle age are being pushed upward</a:t>
            </a:r>
          </a:p>
          <a:p>
            <a:pPr lvl="1">
              <a:defRPr/>
            </a:pPr>
            <a:r>
              <a:rPr lang="en-US" dirty="0" smtClean="0"/>
              <a:t>More people lead healthier lifestyles; medical discoveries are holding off aging process</a:t>
            </a:r>
          </a:p>
          <a:p>
            <a:pPr lvl="1">
              <a:defRPr/>
            </a:pPr>
            <a:r>
              <a:rPr lang="en-US" dirty="0" smtClean="0"/>
              <a:t>Middle age is starting later and lasting longer</a:t>
            </a:r>
          </a:p>
          <a:p>
            <a:pPr lvl="1">
              <a:defRPr/>
            </a:pPr>
            <a:r>
              <a:rPr lang="en-US" dirty="0" smtClean="0"/>
              <a:t>Best educated and most affluent cohort</a:t>
            </a:r>
          </a:p>
          <a:p>
            <a:pPr>
              <a:buFont typeface="Arial" charset="0"/>
              <a:buChar char="►"/>
              <a:defRPr/>
            </a:pPr>
            <a:r>
              <a:rPr lang="en-US" dirty="0" smtClean="0"/>
              <a:t>Increasing percentage of population is made up of middle-aged and older adults</a:t>
            </a:r>
          </a:p>
          <a:p>
            <a:pPr lvl="1">
              <a:defRPr/>
            </a:pPr>
            <a:r>
              <a:rPr lang="en-US" dirty="0" smtClean="0"/>
              <a:t>“</a:t>
            </a:r>
            <a:r>
              <a:rPr lang="en-US" dirty="0" err="1" smtClean="0"/>
              <a:t>Rectangularization</a:t>
            </a:r>
            <a:r>
              <a:rPr lang="en-US" dirty="0" smtClean="0"/>
              <a:t>” of the age distribution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533400" y="1524000"/>
            <a:ext cx="4038600" cy="3581400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57800" y="1447800"/>
            <a:ext cx="3505200" cy="3657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48" name="TextBox 5"/>
          <p:cNvSpPr txBox="1">
            <a:spLocks noChangeArrowheads="1"/>
          </p:cNvSpPr>
          <p:nvPr/>
        </p:nvSpPr>
        <p:spPr bwMode="auto">
          <a:xfrm>
            <a:off x="2133600" y="4572000"/>
            <a:ext cx="182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/>
              <a:t>Young</a:t>
            </a:r>
          </a:p>
        </p:txBody>
      </p:sp>
      <p:sp>
        <p:nvSpPr>
          <p:cNvPr id="6149" name="TextBox 6"/>
          <p:cNvSpPr txBox="1">
            <a:spLocks noChangeArrowheads="1"/>
          </p:cNvSpPr>
          <p:nvPr/>
        </p:nvSpPr>
        <p:spPr bwMode="auto">
          <a:xfrm>
            <a:off x="2209800" y="1981200"/>
            <a:ext cx="1752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/>
              <a:t>Old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553200" y="4648200"/>
            <a:ext cx="182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/>
              <a:t>Young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705600" y="1752600"/>
            <a:ext cx="1752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/>
              <a:t>Old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Middle Adulthood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►"/>
              <a:defRPr/>
            </a:pPr>
            <a:r>
              <a:rPr lang="en-US" b="1" dirty="0" smtClean="0"/>
              <a:t>Middle Adulthood</a:t>
            </a:r>
            <a:r>
              <a:rPr lang="en-US" dirty="0" smtClean="0"/>
              <a:t> – Developmental period lasting from 40-45 until 60-65 years of age</a:t>
            </a:r>
          </a:p>
          <a:p>
            <a:pPr>
              <a:buFont typeface="Arial" charset="0"/>
              <a:buChar char="►"/>
              <a:defRPr/>
            </a:pPr>
            <a:r>
              <a:rPr lang="en-US" dirty="0" smtClean="0"/>
              <a:t>For many, middle age is a time for:</a:t>
            </a:r>
          </a:p>
          <a:p>
            <a:pPr lvl="1">
              <a:defRPr/>
            </a:pPr>
            <a:r>
              <a:rPr lang="en-US" dirty="0" smtClean="0"/>
              <a:t>Declining physical skills and increasing responsibility</a:t>
            </a:r>
          </a:p>
          <a:p>
            <a:pPr lvl="1">
              <a:defRPr/>
            </a:pPr>
            <a:r>
              <a:rPr lang="en-US" dirty="0" smtClean="0"/>
              <a:t>An awareness of the young-old polarity</a:t>
            </a:r>
          </a:p>
          <a:p>
            <a:pPr lvl="1">
              <a:defRPr/>
            </a:pPr>
            <a:r>
              <a:rPr lang="en-US" dirty="0" smtClean="0"/>
              <a:t>Transmitting something meaningful to the next generation</a:t>
            </a:r>
          </a:p>
          <a:p>
            <a:pPr lvl="1">
              <a:defRPr/>
            </a:pPr>
            <a:r>
              <a:rPr lang="en-US" dirty="0" smtClean="0"/>
              <a:t>Reaching and maintaining career satisfaction</a:t>
            </a:r>
          </a:p>
          <a:p>
            <a:pPr lvl="1">
              <a:defRPr/>
            </a:pPr>
            <a:r>
              <a:rPr lang="en-US" dirty="0" smtClean="0"/>
              <a:t>A reassessment of life’s priorities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Middle Adulthood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►"/>
              <a:defRPr/>
            </a:pPr>
            <a:r>
              <a:rPr lang="en-US" dirty="0" smtClean="0"/>
              <a:t>Overall, gains and losses tend to balance each other in middle adulthood</a:t>
            </a:r>
          </a:p>
          <a:p>
            <a:pPr lvl="1">
              <a:defRPr/>
            </a:pPr>
            <a:r>
              <a:rPr lang="en-US" dirty="0" smtClean="0"/>
              <a:t>Biological functions decline</a:t>
            </a:r>
          </a:p>
          <a:p>
            <a:pPr lvl="1">
              <a:defRPr/>
            </a:pPr>
            <a:r>
              <a:rPr lang="en-US" dirty="0" err="1" smtClean="0"/>
              <a:t>Sociocultural</a:t>
            </a:r>
            <a:r>
              <a:rPr lang="en-US" dirty="0" smtClean="0"/>
              <a:t> supports such as education, career, and relationships may peak</a:t>
            </a:r>
          </a:p>
          <a:p>
            <a:pPr lvl="1">
              <a:defRPr/>
            </a:pPr>
            <a:r>
              <a:rPr lang="en-US" dirty="0" smtClean="0"/>
              <a:t>Individual variations are common</a:t>
            </a:r>
          </a:p>
          <a:p>
            <a:pPr>
              <a:buFont typeface="Arial" charset="0"/>
              <a:buChar char="►"/>
              <a:defRPr/>
            </a:pPr>
            <a:r>
              <a:rPr lang="en-US" dirty="0" smtClean="0"/>
              <a:t>For many, losses will begin to dominate toward the end of middle adulthood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Middle Adulthood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►"/>
              <a:defRPr/>
            </a:pPr>
            <a:r>
              <a:rPr lang="en-US" dirty="0" smtClean="0"/>
              <a:t>Late Midlife (55 to 65) is likely to be characterized by:</a:t>
            </a:r>
          </a:p>
          <a:p>
            <a:pPr lvl="1">
              <a:defRPr/>
            </a:pPr>
            <a:r>
              <a:rPr lang="en-US" dirty="0" smtClean="0"/>
              <a:t>Death of a parent</a:t>
            </a:r>
          </a:p>
          <a:p>
            <a:pPr lvl="1">
              <a:defRPr/>
            </a:pPr>
            <a:r>
              <a:rPr lang="en-US" dirty="0" smtClean="0"/>
              <a:t>Last child leaving the parental home</a:t>
            </a:r>
          </a:p>
          <a:p>
            <a:pPr lvl="1">
              <a:defRPr/>
            </a:pPr>
            <a:r>
              <a:rPr lang="en-US" dirty="0" smtClean="0"/>
              <a:t>Becoming a grandparent</a:t>
            </a:r>
          </a:p>
          <a:p>
            <a:pPr lvl="1">
              <a:defRPr/>
            </a:pPr>
            <a:r>
              <a:rPr lang="en-US" dirty="0" smtClean="0"/>
              <a:t>Preparation for, and actual retirement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Physical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►"/>
              <a:defRPr/>
            </a:pPr>
            <a:r>
              <a:rPr lang="en-US" dirty="0" smtClean="0"/>
              <a:t>Some of the visible signs of aging (usually gradual; rates of aging vary):</a:t>
            </a:r>
          </a:p>
          <a:p>
            <a:pPr lvl="1">
              <a:defRPr/>
            </a:pPr>
            <a:r>
              <a:rPr lang="en-US" dirty="0" smtClean="0"/>
              <a:t>Skin begins to wrinkle &amp; sag</a:t>
            </a:r>
          </a:p>
          <a:p>
            <a:pPr lvl="1">
              <a:defRPr/>
            </a:pPr>
            <a:r>
              <a:rPr lang="en-US" dirty="0" smtClean="0"/>
              <a:t>Appearance of aging spots</a:t>
            </a:r>
          </a:p>
          <a:p>
            <a:pPr lvl="1">
              <a:defRPr/>
            </a:pPr>
            <a:r>
              <a:rPr lang="en-US" dirty="0" smtClean="0"/>
              <a:t>Hair becomes thinner &amp; grayer</a:t>
            </a:r>
          </a:p>
          <a:p>
            <a:pPr lvl="1">
              <a:defRPr/>
            </a:pPr>
            <a:r>
              <a:rPr lang="en-US" dirty="0" smtClean="0"/>
              <a:t>Nails become thicker &amp; more brittle</a:t>
            </a:r>
          </a:p>
          <a:p>
            <a:pPr lvl="1">
              <a:defRPr/>
            </a:pPr>
            <a:r>
              <a:rPr lang="en-US" dirty="0" smtClean="0"/>
              <a:t>Yellowing of teeth</a:t>
            </a:r>
          </a:p>
          <a:p>
            <a:pPr>
              <a:buFont typeface="Arial" charset="0"/>
              <a:buChar char="►"/>
              <a:defRPr/>
            </a:pPr>
            <a:r>
              <a:rPr lang="en-US" dirty="0" smtClean="0"/>
              <a:t>Interest in plastic surgery, Botox, weight control &amp; vitamins may reflect the desire to take control of the aging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Changes in Skin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3775" cy="4498975"/>
          </a:xfrm>
        </p:spPr>
        <p:txBody>
          <a:bodyPr/>
          <a:lstStyle/>
          <a:p>
            <a:pPr>
              <a:buFont typeface="Arial" charset="0"/>
              <a:buChar char="►"/>
              <a:defRPr/>
            </a:pPr>
            <a:r>
              <a:rPr lang="en-US" dirty="0" smtClean="0"/>
              <a:t>Wrinkles</a:t>
            </a:r>
          </a:p>
          <a:p>
            <a:pPr lvl="1">
              <a:defRPr/>
            </a:pPr>
            <a:r>
              <a:rPr lang="en-US" dirty="0" smtClean="0"/>
              <a:t>Forehead – Starting in 30’s</a:t>
            </a:r>
          </a:p>
          <a:p>
            <a:pPr lvl="1">
              <a:defRPr/>
            </a:pPr>
            <a:r>
              <a:rPr lang="en-US" dirty="0" smtClean="0"/>
              <a:t>Crow’s Feet – 40’s</a:t>
            </a:r>
          </a:p>
          <a:p>
            <a:pPr>
              <a:buFont typeface="Arial" charset="0"/>
              <a:buChar char="►"/>
              <a:defRPr/>
            </a:pPr>
            <a:r>
              <a:rPr lang="en-US" dirty="0" smtClean="0"/>
              <a:t>Sagging</a:t>
            </a:r>
          </a:p>
          <a:p>
            <a:pPr lvl="1">
              <a:defRPr/>
            </a:pPr>
            <a:r>
              <a:rPr lang="en-US" dirty="0" smtClean="0"/>
              <a:t>Face, arms, legs</a:t>
            </a:r>
          </a:p>
          <a:p>
            <a:pPr>
              <a:buFont typeface="Arial" charset="0"/>
              <a:buChar char="►"/>
              <a:defRPr/>
            </a:pPr>
            <a:r>
              <a:rPr lang="en-US" dirty="0" smtClean="0"/>
              <a:t>Age spots</a:t>
            </a:r>
          </a:p>
          <a:p>
            <a:pPr lvl="1">
              <a:defRPr/>
            </a:pPr>
            <a:r>
              <a:rPr lang="en-US" dirty="0" smtClean="0"/>
              <a:t>After age 50</a:t>
            </a:r>
          </a:p>
          <a:p>
            <a:pPr>
              <a:buFont typeface="Arial" charset="0"/>
              <a:buChar char="►"/>
              <a:defRPr/>
            </a:pPr>
            <a:r>
              <a:rPr lang="en-US" dirty="0" smtClean="0"/>
              <a:t>Faster with sun </a:t>
            </a:r>
            <a:br>
              <a:rPr lang="en-US" dirty="0" smtClean="0"/>
            </a:br>
            <a:r>
              <a:rPr lang="en-US" dirty="0" smtClean="0"/>
              <a:t>exposure, for women</a:t>
            </a:r>
            <a:endParaRPr lang="en-US" dirty="0"/>
          </a:p>
        </p:txBody>
      </p:sp>
      <p:pic>
        <p:nvPicPr>
          <p:cNvPr id="11268" name="Picture 2" descr="http://blstb.msn.com/i/95/40591A36D855AADBC48876C414DE4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752600"/>
            <a:ext cx="255905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0532" name="Picture 4" descr="http://www.eastondermatology.com/images/age-spot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419600"/>
            <a:ext cx="2286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mpass">
  <a:themeElements>
    <a:clrScheme name="Office Theme 2">
      <a:dk1>
        <a:srgbClr val="5B5D6B"/>
      </a:dk1>
      <a:lt1>
        <a:srgbClr val="FFFFFF"/>
      </a:lt1>
      <a:dk2>
        <a:srgbClr val="5A5C6C"/>
      </a:dk2>
      <a:lt2>
        <a:srgbClr val="FFFFCC"/>
      </a:lt2>
      <a:accent1>
        <a:srgbClr val="9966FF"/>
      </a:accent1>
      <a:accent2>
        <a:srgbClr val="9383B3"/>
      </a:accent2>
      <a:accent3>
        <a:srgbClr val="B5B5BA"/>
      </a:accent3>
      <a:accent4>
        <a:srgbClr val="DADADA"/>
      </a:accent4>
      <a:accent5>
        <a:srgbClr val="CAB8FF"/>
      </a:accent5>
      <a:accent6>
        <a:srgbClr val="8576A2"/>
      </a:accent6>
      <a:hlink>
        <a:srgbClr val="A3C145"/>
      </a:hlink>
      <a:folHlink>
        <a:srgbClr val="6FA9B7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Office Theme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5572</TotalTime>
  <Words>810</Words>
  <Application>Microsoft Office PowerPoint</Application>
  <PresentationFormat>On-screen Show (4:3)</PresentationFormat>
  <Paragraphs>175</Paragraphs>
  <Slides>26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Tahoma</vt:lpstr>
      <vt:lpstr>Wingdings</vt:lpstr>
      <vt:lpstr>Calibri</vt:lpstr>
      <vt:lpstr>Compass</vt:lpstr>
      <vt:lpstr>Physical &amp; Cognitive  Development in Middle Adulthood</vt:lpstr>
      <vt:lpstr>Middle Adulthood</vt:lpstr>
      <vt:lpstr>Changing Midlife</vt:lpstr>
      <vt:lpstr>PowerPoint Presentation</vt:lpstr>
      <vt:lpstr>Middle Adulthood</vt:lpstr>
      <vt:lpstr>Middle Adulthood</vt:lpstr>
      <vt:lpstr>Middle Adulthood</vt:lpstr>
      <vt:lpstr>Physical Changes</vt:lpstr>
      <vt:lpstr>Changes in Skin</vt:lpstr>
      <vt:lpstr>Muscle-Fat Makeup</vt:lpstr>
      <vt:lpstr>Physical Changes</vt:lpstr>
      <vt:lpstr>Physical Changes</vt:lpstr>
      <vt:lpstr>Skeletal Changes</vt:lpstr>
      <vt:lpstr>Skeletal Changes</vt:lpstr>
      <vt:lpstr>Vision</vt:lpstr>
      <vt:lpstr>Changes in Hearing</vt:lpstr>
      <vt:lpstr>Cardiovascular System</vt:lpstr>
      <vt:lpstr>Lungs</vt:lpstr>
      <vt:lpstr>Sleep</vt:lpstr>
      <vt:lpstr>Cognitive Development</vt:lpstr>
      <vt:lpstr>PowerPoint Presentation</vt:lpstr>
      <vt:lpstr>Cognitive Development</vt:lpstr>
      <vt:lpstr>Cognitive Development</vt:lpstr>
      <vt:lpstr>Speed of Processing</vt:lpstr>
      <vt:lpstr>Erikson’s 7th Stage:  Generativity vs. Stagnation</vt:lpstr>
      <vt:lpstr>Erikson’s 7th Stage:  Generativity vs. Stagnation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Abnormal Psychology</dc:title>
  <dc:creator>Ryan Godfrey</dc:creator>
  <cp:lastModifiedBy>Sadia Niazi</cp:lastModifiedBy>
  <cp:revision>188</cp:revision>
  <dcterms:created xsi:type="dcterms:W3CDTF">2010-02-16T19:08:20Z</dcterms:created>
  <dcterms:modified xsi:type="dcterms:W3CDTF">2020-04-05T17:03:24Z</dcterms:modified>
</cp:coreProperties>
</file>