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47"/>
  </p:notesMasterIdLst>
  <p:handoutMasterIdLst>
    <p:handoutMasterId r:id="rId48"/>
  </p:handoutMasterIdLst>
  <p:sldIdLst>
    <p:sldId id="358" r:id="rId2"/>
    <p:sldId id="259" r:id="rId3"/>
    <p:sldId id="258" r:id="rId4"/>
    <p:sldId id="260" r:id="rId5"/>
    <p:sldId id="374" r:id="rId6"/>
    <p:sldId id="375" r:id="rId7"/>
    <p:sldId id="376" r:id="rId8"/>
    <p:sldId id="355" r:id="rId9"/>
    <p:sldId id="377" r:id="rId10"/>
    <p:sldId id="378" r:id="rId11"/>
    <p:sldId id="379" r:id="rId12"/>
    <p:sldId id="381" r:id="rId13"/>
    <p:sldId id="380" r:id="rId14"/>
    <p:sldId id="264" r:id="rId15"/>
    <p:sldId id="290" r:id="rId16"/>
    <p:sldId id="292" r:id="rId17"/>
    <p:sldId id="293" r:id="rId18"/>
    <p:sldId id="294" r:id="rId19"/>
    <p:sldId id="356" r:id="rId20"/>
    <p:sldId id="357" r:id="rId21"/>
    <p:sldId id="297" r:id="rId22"/>
    <p:sldId id="299" r:id="rId23"/>
    <p:sldId id="383" r:id="rId24"/>
    <p:sldId id="363" r:id="rId25"/>
    <p:sldId id="364" r:id="rId26"/>
    <p:sldId id="366" r:id="rId27"/>
    <p:sldId id="325" r:id="rId28"/>
    <p:sldId id="365" r:id="rId29"/>
    <p:sldId id="329" r:id="rId30"/>
    <p:sldId id="353" r:id="rId31"/>
    <p:sldId id="368" r:id="rId32"/>
    <p:sldId id="341" r:id="rId33"/>
    <p:sldId id="342" r:id="rId34"/>
    <p:sldId id="367" r:id="rId35"/>
    <p:sldId id="343" r:id="rId36"/>
    <p:sldId id="344" r:id="rId37"/>
    <p:sldId id="369" r:id="rId38"/>
    <p:sldId id="370" r:id="rId39"/>
    <p:sldId id="371" r:id="rId40"/>
    <p:sldId id="346" r:id="rId41"/>
    <p:sldId id="361" r:id="rId42"/>
    <p:sldId id="348" r:id="rId43"/>
    <p:sldId id="372" r:id="rId44"/>
    <p:sldId id="360" r:id="rId45"/>
    <p:sldId id="373" r:id="rId4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71" autoAdjust="0"/>
    <p:restoredTop sz="67616" autoAdjust="0"/>
  </p:normalViewPr>
  <p:slideViewPr>
    <p:cSldViewPr>
      <p:cViewPr>
        <p:scale>
          <a:sx n="60" d="100"/>
          <a:sy n="60" d="100"/>
        </p:scale>
        <p:origin x="-1488"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9" d="100"/>
          <a:sy n="119" d="100"/>
        </p:scale>
        <p:origin x="-2424"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vl1pPr>
          </a:lstStyle>
          <a:p>
            <a:pPr>
              <a:defRPr/>
            </a:pPr>
            <a:endParaRPr lang="en-US"/>
          </a:p>
        </p:txBody>
      </p:sp>
      <p:sp>
        <p:nvSpPr>
          <p:cNvPr id="11366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vl1pPr>
          </a:lstStyle>
          <a:p>
            <a:pPr>
              <a:defRPr/>
            </a:pPr>
            <a:endParaRPr lang="en-US"/>
          </a:p>
        </p:txBody>
      </p:sp>
      <p:sp>
        <p:nvSpPr>
          <p:cNvPr id="11366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vl1pPr>
          </a:lstStyle>
          <a:p>
            <a:pPr>
              <a:defRPr/>
            </a:pPr>
            <a:endParaRPr lang="en-US"/>
          </a:p>
        </p:txBody>
      </p:sp>
      <p:sp>
        <p:nvSpPr>
          <p:cNvPr id="11366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vl1pPr>
          </a:lstStyle>
          <a:p>
            <a:pPr>
              <a:defRPr/>
            </a:pPr>
            <a:fld id="{82CB5515-35AD-483C-A4A0-9DF8619909A6}" type="slidenum">
              <a:rPr lang="en-US"/>
              <a:pPr>
                <a:defRPr/>
              </a:pPr>
              <a:t>‹#›</a:t>
            </a:fld>
            <a:endParaRPr lang="en-US"/>
          </a:p>
        </p:txBody>
      </p:sp>
    </p:spTree>
    <p:extLst>
      <p:ext uri="{BB962C8B-B14F-4D97-AF65-F5344CB8AC3E}">
        <p14:creationId xmlns:p14="http://schemas.microsoft.com/office/powerpoint/2010/main" val="2503045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73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73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73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A5A04A6-F957-4C72-AF52-C027C3D24026}" type="slidenum">
              <a:rPr lang="en-US"/>
              <a:pPr>
                <a:defRPr/>
              </a:pPr>
              <a:t>‹#›</a:t>
            </a:fld>
            <a:endParaRPr lang="en-US"/>
          </a:p>
        </p:txBody>
      </p:sp>
    </p:spTree>
    <p:extLst>
      <p:ext uri="{BB962C8B-B14F-4D97-AF65-F5344CB8AC3E}">
        <p14:creationId xmlns:p14="http://schemas.microsoft.com/office/powerpoint/2010/main" val="8680549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F30E91F0-DDE8-47A1-BF6C-98BE2925425A}" type="slidenum">
              <a:rPr lang="en-US" smtClean="0"/>
              <a:pPr/>
              <a:t>1</a:t>
            </a:fld>
            <a:endParaRPr lang="en-US" smtClean="0"/>
          </a:p>
        </p:txBody>
      </p:sp>
      <p:sp>
        <p:nvSpPr>
          <p:cNvPr id="48131" name="Rectangle 2"/>
          <p:cNvSpPr>
            <a:spLocks noGrp="1" noRot="1" noChangeAspect="1" noChangeArrowheads="1" noTextEdit="1"/>
          </p:cNvSpPr>
          <p:nvPr>
            <p:ph type="sldImg"/>
          </p:nvPr>
        </p:nvSpPr>
        <p:spPr>
          <a:solidFill>
            <a:srgbClr val="FFFFFF"/>
          </a:solidFill>
          <a:ln/>
        </p:spPr>
      </p:sp>
      <p:sp>
        <p:nvSpPr>
          <p:cNvPr id="48132"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t>Lecture slides prepared by Dr Lawrie Brown (UNSW@ADFA) for “Data and Computer Communications”, 8/e, by William Stallings, Chapter 10 “</a:t>
            </a:r>
            <a:r>
              <a:rPr kumimoji="1" lang="en-US" smtClean="0"/>
              <a:t>Circuit Switching</a:t>
            </a:r>
            <a:r>
              <a:rPr kumimoji="1" lang="en-GB" smtClean="0"/>
              <a:t> and Packet Switching</a:t>
            </a:r>
            <a:r>
              <a:rPr lang="en-US" smtClean="0"/>
              <a:t>”.</a:t>
            </a:r>
            <a:endParaRPr lang="en-AU" smtClean="0"/>
          </a:p>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873D771-7EB9-44A1-B380-27E3933AC0C2}" type="slidenum">
              <a:rPr lang="en-US" smtClean="0"/>
              <a:pPr/>
              <a:t>10</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873D771-7EB9-44A1-B380-27E3933AC0C2}" type="slidenum">
              <a:rPr lang="en-US" smtClean="0"/>
              <a:pPr/>
              <a:t>11</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873D771-7EB9-44A1-B380-27E3933AC0C2}" type="slidenum">
              <a:rPr lang="en-US" smtClean="0"/>
              <a:pPr/>
              <a:t>12</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873D771-7EB9-44A1-B380-27E3933AC0C2}" type="slidenum">
              <a:rPr lang="en-US" smtClean="0"/>
              <a:pPr/>
              <a:t>13</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B8AF434-5619-4956-BD09-3A1DA336D7FC}" type="slidenum">
              <a:rPr lang="en-US" smtClean="0"/>
              <a:pPr/>
              <a:t>14</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r>
              <a:rPr lang="en-US" dirty="0" smtClean="0">
                <a:latin typeface="Times" charset="0"/>
              </a:rPr>
              <a:t>. </a:t>
            </a:r>
          </a:p>
          <a:p>
            <a:r>
              <a:rPr lang="en-US" dirty="0" smtClean="0">
                <a:latin typeface="Times" charset="0"/>
              </a:rPr>
              <a:t>	</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A377DB0-5E1E-4B6D-B755-85904473DDF0}" type="slidenum">
              <a:rPr lang="en-US" smtClean="0"/>
              <a:pPr/>
              <a:t>15</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46C76962-09D6-40E7-8057-44B51E81A152}" type="slidenum">
              <a:rPr lang="en-US" smtClean="0"/>
              <a:pPr/>
              <a:t>16</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US" smtClean="0"/>
              <a:t>Stallings DCC8e </a:t>
            </a:r>
            <a:r>
              <a:rPr lang="en-US" smtClean="0">
                <a:latin typeface="Times" charset="0"/>
              </a:rPr>
              <a:t>Figure 10.8</a:t>
            </a:r>
            <a:r>
              <a:rPr lang="en-US" smtClean="0"/>
              <a:t>  illustrates how </a:t>
            </a:r>
            <a:r>
              <a:rPr lang="en-US" smtClean="0">
                <a:latin typeface="Times" charset="0"/>
              </a:rPr>
              <a:t>a longer message is broken up into a series of packets, which are transferred over the packet-switched network.</a:t>
            </a:r>
          </a:p>
          <a:p>
            <a:endParaRPr lang="en-US" smtClean="0">
              <a:latin typeface="Times"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9E8A74D1-CE38-4825-AA02-5580BC656CFB}" type="slidenum">
              <a:rPr lang="en-US" smtClean="0"/>
              <a:pPr/>
              <a:t>17</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US" dirty="0" smtClean="0"/>
              <a:t>A </a:t>
            </a:r>
            <a:r>
              <a:rPr lang="en-US" dirty="0" smtClean="0">
                <a:latin typeface="Times" charset="0"/>
              </a:rPr>
              <a:t>packet-switching network has a number of advantages over circuit switching:</a:t>
            </a:r>
          </a:p>
          <a:p>
            <a:r>
              <a:rPr lang="en-US" dirty="0" smtClean="0">
                <a:latin typeface="Times" charset="0"/>
                <a:cs typeface="Times New Roman" charset="0"/>
              </a:rPr>
              <a:t>•	</a:t>
            </a:r>
            <a:r>
              <a:rPr lang="en-US" dirty="0" smtClean="0">
                <a:latin typeface="Times" charset="0"/>
              </a:rPr>
              <a:t>Line efficiency is greater, because a single node-to-node link can be dynamically shared by many packets over time. The packets are queued up and transmitted as rapidly as possible over the link. By contrast, with circuit switching, time on a node-to-node link is </a:t>
            </a:r>
            <a:r>
              <a:rPr lang="en-US" dirty="0" err="1" smtClean="0">
                <a:latin typeface="Times" charset="0"/>
              </a:rPr>
              <a:t>preallocated</a:t>
            </a:r>
            <a:r>
              <a:rPr lang="en-US" dirty="0" smtClean="0">
                <a:latin typeface="Times" charset="0"/>
              </a:rPr>
              <a:t> using synchronous time division multiplexing. Much of the time, such a link may be idle because a portion of its time is dedicated to a connection that is idle.</a:t>
            </a:r>
          </a:p>
          <a:p>
            <a:r>
              <a:rPr lang="en-US" dirty="0" smtClean="0">
                <a:latin typeface="Times" charset="0"/>
                <a:cs typeface="Times New Roman" charset="0"/>
              </a:rPr>
              <a:t>•	</a:t>
            </a:r>
            <a:r>
              <a:rPr lang="en-US" dirty="0" smtClean="0">
                <a:latin typeface="Times" charset="0"/>
              </a:rPr>
              <a:t>A packet-switching network can perform data-rate conversion. Two stations of different data rates can exchange packets because each connects to its node at its proper data rate.</a:t>
            </a:r>
          </a:p>
          <a:p>
            <a:r>
              <a:rPr lang="en-US" dirty="0" smtClean="0">
                <a:latin typeface="Times" charset="0"/>
                <a:cs typeface="Times New Roman" charset="0"/>
              </a:rPr>
              <a:t>•	</a:t>
            </a:r>
            <a:r>
              <a:rPr lang="en-US" dirty="0" smtClean="0">
                <a:latin typeface="Times" charset="0"/>
              </a:rPr>
              <a:t>When traffic becomes heavy on a circuit-switching network, some calls are blocked; that is, the network refuses to accept additional connection requests until the load on the network decreases. On a packet-switching network, packets are still accepted, but delivery delay increases.</a:t>
            </a:r>
          </a:p>
          <a:p>
            <a:r>
              <a:rPr lang="en-US" dirty="0" smtClean="0">
                <a:latin typeface="Times" charset="0"/>
                <a:cs typeface="Times New Roman" charset="0"/>
              </a:rPr>
              <a:t>•	</a:t>
            </a:r>
            <a:r>
              <a:rPr lang="en-US" dirty="0" smtClean="0">
                <a:latin typeface="Times" charset="0"/>
              </a:rPr>
              <a:t>Priorities can be used. If a node has a number of packets queued for transmission, it can transmit the higher-priority packets first. These packets will therefore experience less delay than lower-priority packets.</a:t>
            </a:r>
          </a:p>
          <a:p>
            <a:endParaRPr lang="en-US" dirty="0" smtClean="0">
              <a:latin typeface="Times"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701E7F71-C03E-4140-BC83-7F742B416C6C}" type="slidenum">
              <a:rPr lang="en-US" smtClean="0"/>
              <a:pPr/>
              <a:t>18</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US" dirty="0" smtClean="0">
                <a:latin typeface="Times" charset="0"/>
              </a:rPr>
              <a:t>If a station has a message to send through a packet-switching network that is of length greater than the maximum packet size, it breaks the message up into packets and sends these packets, one at a time, to the network. A question arises as to how the network will handle this stream of packets as it attempts to route them through the network and deliver them to the intended destination. Two approaches are used in contemporary networks: datagram and virtual circuit.</a:t>
            </a:r>
          </a:p>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CA65DCA8-11ED-42EF-9F9B-E197CD536CBE}" type="slidenum">
              <a:rPr lang="en-US" smtClean="0"/>
              <a:pPr/>
              <a:t>19</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US" dirty="0" smtClean="0">
                <a:latin typeface="Times" charset="0"/>
              </a:rPr>
              <a:t>In the </a:t>
            </a:r>
            <a:r>
              <a:rPr lang="en-US" b="1" dirty="0" smtClean="0">
                <a:latin typeface="Times" charset="0"/>
              </a:rPr>
              <a:t>datagram</a:t>
            </a:r>
            <a:r>
              <a:rPr lang="en-US" dirty="0" smtClean="0">
                <a:latin typeface="Times" charset="0"/>
              </a:rPr>
              <a:t> approach, each packet is treated independently, with no reference to packets that have gone before. This approach is illustrated in </a:t>
            </a:r>
            <a:r>
              <a:rPr lang="en-US" dirty="0" smtClean="0"/>
              <a:t>Stallings DCC8e </a:t>
            </a:r>
            <a:r>
              <a:rPr lang="en-US" dirty="0" smtClean="0">
                <a:latin typeface="Times" charset="0"/>
              </a:rPr>
              <a:t>Figure 10.9, which shows a time sequence of snapshots of the progress of three packets through the network. Each node chooses the next node on a packet's path, taking into account information received from neighboring nodes on traffic, line failures, and so on. So the packets, each with the same destination address, do not all follow the same route, and they may arrive out of sequence at the exit point. In this example, the exit node restores the packets to their original order before delivering them to the destination. In some datagram networks, it is up to the destination rather than the exit node to do the reordering. Also, it is possible for a packet to be destroyed in the network. For example, if a packet-switching node crashes momentarily, all of its queued packets may be lost. Again, it is up to either the exit node or the destination to detect the loss of a packet and decide how to recover it. In this technique, each packet, treated independently, is referred to as a datagram.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4A9CFF13-26ED-489B-B241-AE2B19C27A12}" type="slidenum">
              <a:rPr lang="en-US" smtClean="0"/>
              <a:pPr/>
              <a:t>2</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320F62F-B2D3-4FEB-85D3-F9FC0F6E71C7}" type="slidenum">
              <a:rPr lang="en-US" smtClean="0"/>
              <a:pPr/>
              <a:t>20</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r>
              <a:rPr lang="en-US" smtClean="0">
                <a:latin typeface="Times" charset="0"/>
              </a:rPr>
              <a:t>In the </a:t>
            </a:r>
            <a:r>
              <a:rPr lang="en-US" b="1" smtClean="0">
                <a:latin typeface="Times" charset="0"/>
              </a:rPr>
              <a:t>virtual circuit</a:t>
            </a:r>
            <a:r>
              <a:rPr lang="en-US" smtClean="0">
                <a:latin typeface="Times" charset="0"/>
              </a:rPr>
              <a:t> approach, a preplanned route is established before any packets are sent. Once the route is established, all the packets between a pair of communicating parties follow this same route through the network. This is illustrated in </a:t>
            </a:r>
            <a:r>
              <a:rPr lang="en-US" smtClean="0"/>
              <a:t>Stallings DCC8e </a:t>
            </a:r>
            <a:r>
              <a:rPr lang="en-US" smtClean="0">
                <a:latin typeface="Times" charset="0"/>
              </a:rPr>
              <a:t>Figure 10.10. Because the route is fixed for the duration of the logical connection, it is somewhat similar to a circuit in a circuit-switching network and is referred to as a virtual circuit. Each packet contains a virtual circuit identifier as well as data. Each node on the preestablished route knows where to direct such packets; no routing decisions are required. At any time, each station can have more than one virtual circuit to any other station and can have virtual circuits to more than one station.</a:t>
            </a:r>
          </a:p>
          <a:p>
            <a:r>
              <a:rPr lang="en-US" smtClean="0">
                <a:latin typeface="Times" charset="0"/>
              </a:rPr>
              <a:t>	So the main characteristic of the virtual circuit technique is that a route between stations is set up prior to data transfer. Note that this does not mean that this is a dedicated path, as in circuit switching. A transmitted packet is buffered at each node, and queued for output over a line, while other packets on other virtual circuits may share the use of the line. The difference from the datagram approach is that, with virtual circuits, the node need not make a routing decision for each packet. It is made only once for all packets using that virtual circuit.</a:t>
            </a:r>
          </a:p>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684EC39-0118-4AEC-B236-1CEC6BAF3C21}" type="slidenum">
              <a:rPr lang="en-US" smtClean="0"/>
              <a:pPr/>
              <a:t>21</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smtClean="0">
                <a:latin typeface="Times" charset="0"/>
              </a:rPr>
              <a:t>If two stations wish to exchange data over an extended period of time, there are certain advantages to virtual circuits. First, the network may provide services related to the virtual circuit, including sequencing and error control. Sequencing refers to the fact that, because all packets follow the same route, they arrive in the original order. Error control is a service that assures not only that packets arrive in proper sequence, but also that all packets arrive correctly.  Another advantage is that packets should transit the network more rapidly with a virtual circuit; it is not necessary to make a routing decision for each packet at each node.</a:t>
            </a:r>
          </a:p>
          <a:p>
            <a:r>
              <a:rPr lang="en-US" dirty="0" smtClean="0">
                <a:latin typeface="Times" charset="0"/>
              </a:rPr>
              <a:t>	One advantage of the datagram approach is that the call setup phase is avoided. Thus, if a station wishes to send only one or a few packets, datagram delivery will be quicker. Another advantage of the datagram service is that, because it is more primitive, it is more flexible. For example, if congestion develops in one part of the network, incoming datagrams can be routed away from the congestion. With the use of virtual circuits, packets follow a predefined route, and thus it is more difficult for the network to adapt to congestion. A third advantage is that datagram delivery is inherently more reliable. With the use of virtual circuits, if a node fails, all virtual circuits that pass through that node are lost. With datagram delivery, if a node fails, subsequent packets may find an alternate route that bypasses that node. A datagram-style of operation is common in internetworks.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23273FE-4426-469E-A2D6-C5C89645BD1E}" type="slidenum">
              <a:rPr lang="en-US" smtClean="0"/>
              <a:pPr/>
              <a:t>22</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23273FE-4426-469E-A2D6-C5C89645BD1E}" type="slidenum">
              <a:rPr lang="en-US" smtClean="0"/>
              <a:pPr/>
              <a:t>23</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5D0026E9-715A-4EFB-9161-B78606D5CBDE}" type="slidenum">
              <a:rPr lang="en-US" smtClean="0"/>
              <a:pPr/>
              <a:t>25</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385B1294-102E-429C-B19E-570F2BCD7697}" type="slidenum">
              <a:rPr lang="en-US" smtClean="0"/>
              <a:pPr/>
              <a:t>27</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r>
              <a:rPr lang="en-US" smtClean="0">
                <a:latin typeface="Times" charset="0"/>
              </a:rPr>
              <a:t>One technical aspect of packet-switching networks remains to be examined: the interface between attached devices and the network. We have seen that a circuit-switching network provides a transparent communications path for attached devices that makes it appear that the two communicating stations have a direct link. However, in the case of packet-switching networks, the attached stations must organize their data into packets for transmission. This requires a certain level of cooperation between the network and the attached stations. This cooperation is embodied in an interface standard. The standard used for traditional packet-switching networks is X.25, which is an ITU-T standard that specifies an interface between a host system and a packet-switching network. The functionality of X.25 is specified on three levels: Physical level, Link level, and Packet level.</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A5B5B078-9986-456D-A0F8-E774AB118F93}" type="slidenum">
              <a:rPr lang="en-US" smtClean="0"/>
              <a:pPr/>
              <a:t>29</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r>
              <a:rPr lang="en-US" smtClean="0">
                <a:latin typeface="Times" charset="0"/>
              </a:rPr>
              <a:t>An example of X.25 virtual circuits is shown in Figure 10.13 (compare Figure 10.1). In this example, station A has a virtual circuit connection to C; station B has two virtual circuits established, one to C and one to D; and stations E and F each have a virtual circuit connection to D. As an example of how these external virtual circuits are used, station D keeps track of data packets arriving from three different workstations (B, E, F) on the basis of the virtual circuit number associated with each incoming packet.</a:t>
            </a:r>
          </a:p>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B7A726E4-11DE-48A4-A9FF-B89C0FB46455}" type="slidenum">
              <a:rPr lang="en-US" smtClean="0"/>
              <a:pPr/>
              <a:t>30</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US" smtClean="0"/>
              <a:t>Stallings DCC8e </a:t>
            </a:r>
            <a:r>
              <a:rPr lang="en-US" smtClean="0">
                <a:latin typeface="Times" charset="0"/>
              </a:rPr>
              <a:t>Figure 10.14 illustrates the relationship among the levels of X.25. User data are passed down to X.25 level 3, which appends control information as a header, creating a packet. This control information serves several purposes, including identifying by number a particular virtual circuit with its associated data, and providing sequence numbers that can be used for flow and error control on a virtual circuit basis.</a:t>
            </a:r>
          </a:p>
          <a:p>
            <a:r>
              <a:rPr lang="en-US" smtClean="0">
                <a:latin typeface="Times" charset="0"/>
              </a:rPr>
              <a:t>	The entire X.25 packet is then passed down to the LAPB entity, which appends control information at the front and back of the packet, forming a LAPB frame (see </a:t>
            </a:r>
            <a:r>
              <a:rPr lang="en-US" smtClean="0"/>
              <a:t>Stallings DCC8e </a:t>
            </a:r>
            <a:r>
              <a:rPr lang="en-US" smtClean="0">
                <a:latin typeface="Times" charset="0"/>
              </a:rPr>
              <a:t>Figure 7.7). Again, the control information in the frame is needed for the operation of the LAPB protocol.</a:t>
            </a:r>
          </a:p>
          <a:p>
            <a:r>
              <a:rPr lang="en-US" smtClean="0">
                <a:latin typeface="Times" charset="0"/>
              </a:rPr>
              <a:t>	The operation of the X.25 packet level is similar to that of HDLC as described in Chapter 7. Each X.25 data packet includes send and receive sequence numbers. The send sequence number, P(S), is used to number sequentially all outgoing data packets on a particular virtual circuit. The receive sequence number, P(R), is an acknowledgment of packets received on that virtual circuit.</a:t>
            </a:r>
          </a:p>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687B7EE8-763E-4DAF-A737-5528C01CE2AE}" type="slidenum">
              <a:rPr lang="en-US" smtClean="0"/>
              <a:pPr/>
              <a:t>32</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r>
              <a:rPr lang="en-US" smtClean="0">
                <a:latin typeface="Times" charset="0"/>
              </a:rPr>
              <a:t>The traditional approach to packet switching makes use of X.25, which not only determines the user-network interface but also influences the internal design of the network. The following are key features of the X.25 approach:</a:t>
            </a:r>
          </a:p>
          <a:p>
            <a:r>
              <a:rPr lang="en-US" smtClean="0">
                <a:latin typeface="Times" charset="0"/>
                <a:cs typeface="Times New Roman" charset="0"/>
              </a:rPr>
              <a:t>•	</a:t>
            </a:r>
            <a:r>
              <a:rPr lang="en-US" smtClean="0">
                <a:latin typeface="Times" charset="0"/>
              </a:rPr>
              <a:t>Call control packets, used for setting up and clearing virtual circuits, are carried on the same channel and same virtual circuit as data packets.</a:t>
            </a:r>
          </a:p>
          <a:p>
            <a:r>
              <a:rPr lang="en-US" smtClean="0">
                <a:latin typeface="Times" charset="0"/>
                <a:cs typeface="Times New Roman" charset="0"/>
              </a:rPr>
              <a:t>•	</a:t>
            </a:r>
            <a:r>
              <a:rPr lang="en-US" smtClean="0">
                <a:latin typeface="Times" charset="0"/>
              </a:rPr>
              <a:t>Multiplexing of virtual circuits takes place at layer 3. </a:t>
            </a:r>
          </a:p>
          <a:p>
            <a:r>
              <a:rPr lang="en-US" smtClean="0">
                <a:latin typeface="Times" charset="0"/>
                <a:cs typeface="Times New Roman" charset="0"/>
              </a:rPr>
              <a:t>•	</a:t>
            </a:r>
            <a:r>
              <a:rPr lang="en-US" smtClean="0">
                <a:latin typeface="Times" charset="0"/>
              </a:rPr>
              <a:t>Both layer 2 and layer 3 include flow control and error control mechanisms.</a:t>
            </a:r>
          </a:p>
          <a:p>
            <a:r>
              <a:rPr lang="en-US" smtClean="0">
                <a:latin typeface="Times" charset="0"/>
              </a:rPr>
              <a:t>	The X.25 approach results in considerable overhead. At each hop through the network, the data link control protocol involves the exchange of a data frame and an acknowledgment frame. Furthermore, at each intermediate node, state tables must be maintained for each virtual circuit to deal with the call management and flow control/error control aspects of the X.25 protocol. All of this overhead may be justified when there is a significant probability of error on any of the links in the network. This approach is not suitable for modern digital communication facilities.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CA203A8D-3274-454C-B74C-B0BE79F37D52}" type="slidenum">
              <a:rPr lang="en-US" smtClean="0"/>
              <a:pPr/>
              <a:t>33</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r>
              <a:rPr lang="en-US" smtClean="0">
                <a:latin typeface="Times" charset="0"/>
              </a:rPr>
              <a:t>Today's networks employ reliable digital transmission technology over high-quality, reliable transmission links, many of which are optical fiber. In addition, with the use of optical fiber and digital transmission, high data rates can be achieved. In this environment, the overhead of X.25 is not only unnecessary but degrades the effective utilization of the available high data rates. Frame relay is designed to eliminate much of the overhead that X.25 imposes on end user systems and on the packet-switching network. The standards for frame relay matured earlier than those for say ATM. Accordingly, there is a large installed base of frame relay products. The key differences between frame relay and a conventional X.25 packet-switching service are:</a:t>
            </a:r>
          </a:p>
          <a:p>
            <a:r>
              <a:rPr lang="en-US" smtClean="0">
                <a:latin typeface="Times" charset="0"/>
                <a:cs typeface="Times New Roman" charset="0"/>
              </a:rPr>
              <a:t>• </a:t>
            </a:r>
            <a:r>
              <a:rPr lang="en-US" smtClean="0">
                <a:latin typeface="Times" charset="0"/>
              </a:rPr>
              <a:t>Call control signaling, which is information needed to set up and manage a connection, is carried on a separate logical connection from user data. Thus, intermediate nodes need not maintain state tables or process messages relating to call control on an individual per-connection basis.</a:t>
            </a:r>
          </a:p>
          <a:p>
            <a:r>
              <a:rPr lang="en-US" smtClean="0">
                <a:latin typeface="Times" charset="0"/>
                <a:cs typeface="Times New Roman" charset="0"/>
              </a:rPr>
              <a:t>• </a:t>
            </a:r>
            <a:r>
              <a:rPr lang="en-US" smtClean="0">
                <a:latin typeface="Times" charset="0"/>
              </a:rPr>
              <a:t>Multiplexing and switching of logical connections takes place at layer 2 instead of layer 3, eliminating one entire layer of processing.</a:t>
            </a:r>
          </a:p>
          <a:p>
            <a:r>
              <a:rPr lang="en-US" smtClean="0">
                <a:latin typeface="Times" charset="0"/>
                <a:cs typeface="Times New Roman" charset="0"/>
              </a:rPr>
              <a:t>• </a:t>
            </a:r>
            <a:r>
              <a:rPr lang="en-US" smtClean="0">
                <a:latin typeface="Times" charset="0"/>
              </a:rPr>
              <a:t>There is no hop-by-hop flow control and error control. End-to-end flow control and error control are the responsibility of a higher layer, if they are employed at all.</a:t>
            </a:r>
          </a:p>
          <a:p>
            <a:r>
              <a:rPr lang="en-US" smtClean="0">
                <a:latin typeface="Times" charset="0"/>
              </a:rPr>
              <a:t>	Thus, with frame relay, a single user data frame is sent from source to destination, and an acknowledgment, generated at a higher layer, may be carried back in a frame. There are no hop-by-hop exchanges of data frames and acknowledgments.</a:t>
            </a:r>
          </a:p>
          <a:p>
            <a:endParaRPr lang="en-US" smtClean="0">
              <a:latin typeface="Times"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9B657802-11FD-408F-8150-D7698739C7F9}" type="slidenum">
              <a:rPr lang="en-US" smtClean="0"/>
              <a:pPr/>
              <a:t>3</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8E03CBC7-3546-4E08-B872-FD033FBD4A4C}" type="slidenum">
              <a:rPr lang="en-US" smtClean="0"/>
              <a:pPr/>
              <a:t>35</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US" smtClean="0">
                <a:latin typeface="Times" charset="0"/>
              </a:rPr>
              <a:t>The principal potential disadvantage of frame relay, compared to X.25, is that we have lost the ability to do link-by-link flow and error control. Although frame relay does not provide end-to-end flow and error control, this is easily provided at a higher layer. With the increasing reliability of transmission and switching facilities, this is not a major disadvantage.</a:t>
            </a:r>
          </a:p>
          <a:p>
            <a:r>
              <a:rPr lang="en-US" smtClean="0">
                <a:latin typeface="Times" charset="0"/>
              </a:rPr>
              <a:t>	The advantage of frame relay is that we have streamlined the communications process. The protocol functionality required at the user-network interface is reduced, as is the internal network processing. As a result, lower delay and higher throughput can be expected. Studies indicate an improvement in throughput using frame relay, compared to X.25, of an order of magnitude or more. The ITU-T Recommendation I.233 indicates that frame relay is to be used at access speeds up to 2 Mbps. However, frame relay service at even higher data rates is now available.</a:t>
            </a:r>
          </a:p>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CE0ED11-5F6F-40B8-B935-FF2009D6DD47}" type="slidenum">
              <a:rPr lang="en-US" smtClean="0"/>
              <a:pPr/>
              <a:t>36</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r>
              <a:rPr lang="en-US" smtClean="0"/>
              <a:t>Stallings DCC8e </a:t>
            </a:r>
            <a:r>
              <a:rPr lang="en-US" smtClean="0">
                <a:latin typeface="Times" charset="0"/>
              </a:rPr>
              <a:t>Figure 10.15 depicts the protocol architecture to support the frame mode bearer service. We need to consider two separate planes of operation: a control (C) plane, which is involved in the establishment and termination of logical connections, and a user (U) plane, which is responsible for the transfer of user data between subscribers. Thus, C-plane protocols are between a subscriber and the network, while U-plane protocols provide end-to-end functionality.</a:t>
            </a:r>
          </a:p>
          <a:p>
            <a:r>
              <a:rPr lang="en-US" smtClean="0">
                <a:latin typeface="Times" charset="0"/>
              </a:rPr>
              <a:t>	The control plane for frame mode bearer services is similar to that for common channel signaling for circuit-switching services, in that a separate logical channel is used for control information. At the data link layer, LAPD (Q.921) is used to provide a reliable data link control service, with error control and flow control, between user (TE) and network (NT). This data link service is used for the exchange of Q.933 control signaling messages.</a:t>
            </a:r>
          </a:p>
          <a:p>
            <a:r>
              <a:rPr lang="en-US" smtClean="0">
                <a:latin typeface="Times" charset="0"/>
              </a:rPr>
              <a:t>	For the actual transfer of information between end users, the user-plane protocol is LAPF (Link Access Procedure for Frame Mode Bearer Services), which is defined in Q.922.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4C0CF0D9-6BB3-406F-82A6-2C83751643CB}" type="slidenum">
              <a:rPr lang="en-US" smtClean="0"/>
              <a:pPr/>
              <a:t>40</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r>
              <a:rPr lang="en-US" smtClean="0">
                <a:latin typeface="Times" charset="0"/>
              </a:rPr>
              <a:t>Only the core functions of LAPF are used for frame relay:</a:t>
            </a:r>
          </a:p>
          <a:p>
            <a:r>
              <a:rPr lang="en-US" smtClean="0">
                <a:latin typeface="Times" charset="0"/>
                <a:cs typeface="Times New Roman" charset="0"/>
              </a:rPr>
              <a:t>• </a:t>
            </a:r>
            <a:r>
              <a:rPr lang="en-US" smtClean="0">
                <a:latin typeface="Times" charset="0"/>
              </a:rPr>
              <a:t>Frame delimiting, alignment, and transparency</a:t>
            </a:r>
          </a:p>
          <a:p>
            <a:r>
              <a:rPr lang="en-US" smtClean="0">
                <a:latin typeface="Times" charset="0"/>
                <a:cs typeface="Times New Roman" charset="0"/>
              </a:rPr>
              <a:t>• </a:t>
            </a:r>
            <a:r>
              <a:rPr lang="en-US" smtClean="0">
                <a:latin typeface="Times" charset="0"/>
              </a:rPr>
              <a:t>Frame multiplexing/demultiplexing using the address field</a:t>
            </a:r>
          </a:p>
          <a:p>
            <a:r>
              <a:rPr lang="en-US" smtClean="0">
                <a:latin typeface="Times" charset="0"/>
                <a:cs typeface="Times New Roman" charset="0"/>
              </a:rPr>
              <a:t>• </a:t>
            </a:r>
            <a:r>
              <a:rPr lang="en-US" smtClean="0">
                <a:latin typeface="Times" charset="0"/>
              </a:rPr>
              <a:t>Inspection of the frame to ensure that it consists of an integral number of octets prior to zero bit insertion or following zero bit extraction</a:t>
            </a:r>
          </a:p>
          <a:p>
            <a:r>
              <a:rPr lang="en-US" smtClean="0">
                <a:latin typeface="Times" charset="0"/>
                <a:cs typeface="Times New Roman" charset="0"/>
              </a:rPr>
              <a:t>• </a:t>
            </a:r>
            <a:r>
              <a:rPr lang="en-US" smtClean="0">
                <a:latin typeface="Times" charset="0"/>
              </a:rPr>
              <a:t>Inspection of the frame to ensure that it is neither too long nor too short</a:t>
            </a:r>
          </a:p>
          <a:p>
            <a:r>
              <a:rPr lang="en-US" smtClean="0">
                <a:latin typeface="Times" charset="0"/>
                <a:cs typeface="Times New Roman" charset="0"/>
              </a:rPr>
              <a:t>• </a:t>
            </a:r>
            <a:r>
              <a:rPr lang="en-US" smtClean="0">
                <a:latin typeface="Times" charset="0"/>
              </a:rPr>
              <a:t>Detection of transmission errors</a:t>
            </a:r>
          </a:p>
          <a:p>
            <a:r>
              <a:rPr lang="en-US" smtClean="0">
                <a:latin typeface="Times" charset="0"/>
                <a:cs typeface="Times New Roman" charset="0"/>
              </a:rPr>
              <a:t>• </a:t>
            </a:r>
            <a:r>
              <a:rPr lang="en-US" smtClean="0">
                <a:latin typeface="Times" charset="0"/>
              </a:rPr>
              <a:t>Congestion control function (new to LAPF, above are also functions of LAPD)</a:t>
            </a:r>
          </a:p>
          <a:p>
            <a:r>
              <a:rPr lang="en-US" smtClean="0">
                <a:latin typeface="Times" charset="0"/>
              </a:rPr>
              <a:t>	The core functions of LAPF in the user plane constitute a sublayer of the data link layer. This provides the bare service of transferring data link frames from one subscriber to another, with no flow control or error control. Above this, the user may choose to select additional data link or network-layer end-to-end functions. These are not part of the frame relay service. Based on the core functions, a network offers frame relay as a connection-oriented link layer service with the following properties:</a:t>
            </a:r>
          </a:p>
          <a:p>
            <a:r>
              <a:rPr lang="en-US" smtClean="0">
                <a:latin typeface="Times" charset="0"/>
                <a:cs typeface="Times New Roman" charset="0"/>
              </a:rPr>
              <a:t>• </a:t>
            </a:r>
            <a:r>
              <a:rPr lang="en-US" smtClean="0">
                <a:latin typeface="Times" charset="0"/>
              </a:rPr>
              <a:t>Preservation of the order of frame transfer from one edge of the network to the other</a:t>
            </a:r>
          </a:p>
          <a:p>
            <a:r>
              <a:rPr lang="en-US" smtClean="0">
                <a:latin typeface="Times" charset="0"/>
                <a:cs typeface="Times New Roman" charset="0"/>
              </a:rPr>
              <a:t>• </a:t>
            </a:r>
            <a:r>
              <a:rPr lang="en-US" smtClean="0">
                <a:latin typeface="Times" charset="0"/>
              </a:rPr>
              <a:t>A small probability of frame loss</a:t>
            </a:r>
          </a:p>
          <a:p>
            <a:pPr lvl="2"/>
            <a:endParaRPr lang="en-US" smtClean="0">
              <a:latin typeface="Times"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6A57DF26-4647-4F5B-86EF-2EBEF9B07644}" type="slidenum">
              <a:rPr lang="en-US" smtClean="0"/>
              <a:pPr/>
              <a:t>41</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en-US" smtClean="0">
                <a:latin typeface="Times" charset="0"/>
              </a:rPr>
              <a:t>As with X.25, frame relay involves the use of logical connections, in this case called data link connections rather than virtual circuits. The frames transmitted over these data link connections are not protected by a data link control pipe with flow and error control. Another difference between X.25 and frame relay is that the latter devotes a separate data link connection to call control. The setting up and tearing down of data link connections is done over this permanent control-oriented data link connection.</a:t>
            </a:r>
          </a:p>
          <a:p>
            <a:r>
              <a:rPr lang="en-US" smtClean="0">
                <a:latin typeface="Times" charset="0"/>
              </a:rPr>
              <a:t>	The frame relay architecture significantly reduces the amount of work required of the network. User data are transmitted in frames with virtually no processing by the intermediate network nodes, other than to check for errors and to route based on connection number. A frame in error is simply discarded, leaving error recovery to higher layers.</a:t>
            </a:r>
          </a:p>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ECA76113-87B0-4AA7-A759-205965C787D8}" type="slidenum">
              <a:rPr lang="en-US" smtClean="0"/>
              <a:pPr/>
              <a:t>42</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r>
              <a:rPr lang="en-US" smtClean="0">
                <a:latin typeface="Times" charset="0"/>
              </a:rPr>
              <a:t>The operation of frame relay for user data transfer is best explained by considering the frame format. This is the format defined for the minimum-function LAPF protocol (known as LAPF core protocol). The format is similar to that of LAPD and LAPB with one obvious omission: There is no Control field, which means</a:t>
            </a:r>
            <a:r>
              <a:rPr lang="en-US" smtClean="0">
                <a:latin typeface="Times" charset="0"/>
                <a:cs typeface="Times New Roman" charset="0"/>
              </a:rPr>
              <a:t> </a:t>
            </a:r>
            <a:r>
              <a:rPr lang="en-US" smtClean="0">
                <a:latin typeface="Times" charset="0"/>
              </a:rPr>
              <a:t>there is only one frame type, used for carrying user data. There are no control frames.</a:t>
            </a:r>
            <a:r>
              <a:rPr lang="en-US" smtClean="0">
                <a:latin typeface="Times" charset="0"/>
                <a:cs typeface="Times New Roman" charset="0"/>
              </a:rPr>
              <a:t> </a:t>
            </a:r>
            <a:r>
              <a:rPr lang="en-US" smtClean="0">
                <a:latin typeface="Times" charset="0"/>
              </a:rPr>
              <a:t>It is not possible to perform all control on the connection; a logical connection can only carry user data. It is not possible to perform flow control and error control, because there are no sequence numbers.</a:t>
            </a:r>
          </a:p>
          <a:p>
            <a:r>
              <a:rPr lang="en-US" smtClean="0">
                <a:latin typeface="Times" charset="0"/>
              </a:rPr>
              <a:t>	The Flag and Frame Check Sequence (FCS) fields function as in HDLC. The information field carries higher-layer data. </a:t>
            </a:r>
          </a:p>
          <a:p>
            <a:r>
              <a:rPr lang="en-US" smtClean="0">
                <a:latin typeface="Times" charset="0"/>
              </a:rPr>
              <a:t>	The address field has a default length of 2 octets and may be extended to 3 or 4 octets. It carries a data link connection identifier (DLCI) of 10, 16, or 23 bits. The DLCI serves the same function as the virtual circuit number in X.25. As in X.25, the connection identifier has only local significance: Each end of the logical connection assigns its own DLCI from the pool of locally unused numbers, and the network must map from one to the other. </a:t>
            </a:r>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F80852A3-9EC1-4483-811E-5C4EF9582501}" type="slidenum">
              <a:rPr lang="en-US" smtClean="0"/>
              <a:pPr/>
              <a:t>44</a:t>
            </a:fld>
            <a:endParaRPr lang="en-US" smtClean="0"/>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t>Chapter 10 summary.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EB9A7EFA-A8AA-4CC2-A60B-79CDC3F15DF0}" type="slidenum">
              <a:rPr lang="en-US" smtClean="0"/>
              <a:pPr/>
              <a:t>4</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marL="228600" indent="-228600"/>
            <a:endParaRPr lang="en-US" dirty="0" smtClean="0">
              <a:latin typeface="Times"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873D771-7EB9-44A1-B380-27E3933AC0C2}" type="slidenum">
              <a:rPr lang="en-US" smtClean="0"/>
              <a:pPr/>
              <a:t>5</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873D771-7EB9-44A1-B380-27E3933AC0C2}" type="slidenum">
              <a:rPr lang="en-US" smtClean="0"/>
              <a:pPr/>
              <a:t>6</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873D771-7EB9-44A1-B380-27E3933AC0C2}" type="slidenum">
              <a:rPr lang="en-US" smtClean="0"/>
              <a:pPr/>
              <a:t>7</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BBC110E-0109-413C-B52B-E8A536C756E3}" type="slidenum">
              <a:rPr lang="en-US" smtClean="0"/>
              <a:pPr/>
              <a:t>8</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US" dirty="0" smtClean="0">
                <a:latin typeface="Times" charset="0"/>
              </a:rPr>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873D771-7EB9-44A1-B380-27E3933AC0C2}" type="slidenum">
              <a:rPr lang="en-US" smtClean="0"/>
              <a:pPr/>
              <a:t>9</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2F4FD948-1E33-47FF-A0AE-A187CB667D5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D5D240B-7000-40C2-8A1B-4231579153B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93AFF5F-AA08-476F-92C0-AC4395F3E6F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DAD9A92-6912-4372-A958-04D6D15628D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EB8163E5-8C50-4B5C-ABC9-35DE9034FAC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2339676-18C5-4F30-9D15-D54147E8A1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C092C5B9-E866-489B-B870-AA53C500ED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289038DE-B2FD-44D7-BDEE-6A7E4D7D1A1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Date Placeholder 1"/>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19DC4275-C451-4BAD-9CB4-3477CDBE25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A0CFDFD6-6108-4F6E-9E21-03846B2A79F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1642057-3741-45A5-8D19-639EFC37676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a:solidFill>
                  <a:schemeClr val="tx2"/>
                </a:solidFill>
              </a:defRPr>
            </a:lvl1pPr>
          </a:lstStyle>
          <a:p>
            <a:pPr>
              <a:defRPr/>
            </a:pPr>
            <a:fld id="{6D313DFC-2117-4DB5-9DF2-6B5A3A7781A4}"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Tree>
  </p:cSld>
  <p:clrMap bg1="lt1" tx1="dk1" bg2="lt2" tx2="dk2" accent1="accent1" accent2="accent2" accent3="accent3" accent4="accent4" accent5="accent5" accent6="accent6" hlink="hlink" folHlink="folHlink"/>
  <p:sldLayoutIdLst>
    <p:sldLayoutId id="2147483832" r:id="rId1"/>
    <p:sldLayoutId id="2147483828" r:id="rId2"/>
    <p:sldLayoutId id="2147483833" r:id="rId3"/>
    <p:sldLayoutId id="2147483829" r:id="rId4"/>
    <p:sldLayoutId id="2147483830" r:id="rId5"/>
    <p:sldLayoutId id="2147483834" r:id="rId6"/>
    <p:sldLayoutId id="2147483835" r:id="rId7"/>
    <p:sldLayoutId id="2147483836" r:id="rId8"/>
    <p:sldLayoutId id="2147483837" r:id="rId9"/>
    <p:sldLayoutId id="2147483831" r:id="rId10"/>
    <p:sldLayoutId id="2147483838" r:id="rId11"/>
  </p:sldLayoutIdLst>
  <p:txStyles>
    <p:titleStyle>
      <a:lvl1pPr algn="l" rtl="0" eaLnBrk="1" fontAlgn="base" hangingPunct="1">
        <a:spcBef>
          <a:spcPct val="0"/>
        </a:spcBef>
        <a:spcAft>
          <a:spcPct val="0"/>
        </a:spcAft>
        <a:defRPr sz="3200" kern="1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Bookman Old Style" pitchFamily="18" charset="0"/>
        </a:defRPr>
      </a:lvl2pPr>
      <a:lvl3pPr algn="l" rtl="0" eaLnBrk="1" fontAlgn="base" hangingPunct="1">
        <a:spcBef>
          <a:spcPct val="0"/>
        </a:spcBef>
        <a:spcAft>
          <a:spcPct val="0"/>
        </a:spcAft>
        <a:defRPr sz="3200">
          <a:solidFill>
            <a:schemeClr val="tx2"/>
          </a:solidFill>
          <a:latin typeface="Bookman Old Style" pitchFamily="18" charset="0"/>
        </a:defRPr>
      </a:lvl3pPr>
      <a:lvl4pPr algn="l" rtl="0" eaLnBrk="1" fontAlgn="base" hangingPunct="1">
        <a:spcBef>
          <a:spcPct val="0"/>
        </a:spcBef>
        <a:spcAft>
          <a:spcPct val="0"/>
        </a:spcAft>
        <a:defRPr sz="3200">
          <a:solidFill>
            <a:schemeClr val="tx2"/>
          </a:solidFill>
          <a:latin typeface="Bookman Old Style" pitchFamily="18" charset="0"/>
        </a:defRPr>
      </a:lvl4pPr>
      <a:lvl5pPr algn="l" rtl="0" eaLnBrk="1" fontAlgn="base" hangingPunct="1">
        <a:spcBef>
          <a:spcPct val="0"/>
        </a:spcBef>
        <a:spcAft>
          <a:spcPct val="0"/>
        </a:spcAft>
        <a:defRPr sz="3200">
          <a:solidFill>
            <a:schemeClr val="tx2"/>
          </a:solidFill>
          <a:latin typeface="Bookman Old Style" pitchFamily="18" charset="0"/>
        </a:defRPr>
      </a:lvl5pPr>
      <a:lvl6pPr marL="457200" algn="l" rtl="0" eaLnBrk="1" fontAlgn="base" hangingPunct="1">
        <a:spcBef>
          <a:spcPct val="0"/>
        </a:spcBef>
        <a:spcAft>
          <a:spcPct val="0"/>
        </a:spcAft>
        <a:defRPr sz="3200">
          <a:solidFill>
            <a:schemeClr val="tx2"/>
          </a:solidFill>
          <a:latin typeface="Bookman Old Style" pitchFamily="18" charset="0"/>
        </a:defRPr>
      </a:lvl6pPr>
      <a:lvl7pPr marL="914400" algn="l" rtl="0" eaLnBrk="1" fontAlgn="base" hangingPunct="1">
        <a:spcBef>
          <a:spcPct val="0"/>
        </a:spcBef>
        <a:spcAft>
          <a:spcPct val="0"/>
        </a:spcAft>
        <a:defRPr sz="3200">
          <a:solidFill>
            <a:schemeClr val="tx2"/>
          </a:solidFill>
          <a:latin typeface="Bookman Old Style" pitchFamily="18" charset="0"/>
        </a:defRPr>
      </a:lvl7pPr>
      <a:lvl8pPr marL="1371600" algn="l" rtl="0" eaLnBrk="1" fontAlgn="base" hangingPunct="1">
        <a:spcBef>
          <a:spcPct val="0"/>
        </a:spcBef>
        <a:spcAft>
          <a:spcPct val="0"/>
        </a:spcAft>
        <a:defRPr sz="3200">
          <a:solidFill>
            <a:schemeClr val="tx2"/>
          </a:solidFill>
          <a:latin typeface="Bookman Old Style" pitchFamily="18" charset="0"/>
        </a:defRPr>
      </a:lvl8pPr>
      <a:lvl9pPr marL="1828800" algn="l" rtl="0" eaLnBrk="1" fontAlgn="base" hangingPunct="1">
        <a:spcBef>
          <a:spcPct val="0"/>
        </a:spcBef>
        <a:spcAft>
          <a:spcPct val="0"/>
        </a:spcAft>
        <a:defRPr sz="3200">
          <a:solidFill>
            <a:schemeClr val="tx2"/>
          </a:solidFill>
          <a:latin typeface="Bookman Old Style" pitchFamily="18" charset="0"/>
        </a:defRPr>
      </a:lvl9pPr>
    </p:titleStyle>
    <p:bodyStyle>
      <a:lvl1pPr marL="273050" indent="-273050" algn="l"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1" fontAlgn="base" hangingPunct="1">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1" fontAlgn="base" hangingPunct="1">
        <a:spcBef>
          <a:spcPts val="400"/>
        </a:spcBef>
        <a:spcAft>
          <a:spcPct val="0"/>
        </a:spcAft>
        <a:buClr>
          <a:srgbClr val="8BA2B4"/>
        </a:buClr>
        <a:buSzPct val="70000"/>
        <a:buFont typeface="Wingdings" charset="2"/>
        <a:buChar char=""/>
        <a:defRPr sz="2000" kern="1200">
          <a:solidFill>
            <a:schemeClr val="tx1"/>
          </a:solidFill>
          <a:latin typeface="+mn-lt"/>
          <a:ea typeface="+mn-ea"/>
          <a:cs typeface="+mn-cs"/>
        </a:defRPr>
      </a:lvl4pPr>
      <a:lvl5pPr marL="1371600" indent="-228600" algn="l" rtl="0" eaLnBrk="1" fontAlgn="base" hangingPunct="1">
        <a:spcBef>
          <a:spcPts val="300"/>
        </a:spcBef>
        <a:spcAft>
          <a:spcPct val="0"/>
        </a:spcAft>
        <a:buClr>
          <a:schemeClr val="accent2"/>
        </a:buClr>
        <a:buSzPct val="70000"/>
        <a:buFont typeface="Wingdings"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838200" y="457200"/>
            <a:ext cx="7848600" cy="1752600"/>
          </a:xfrm>
        </p:spPr>
        <p:txBody>
          <a:bodyPr/>
          <a:lstStyle/>
          <a:p>
            <a:pPr eaLnBrk="1" hangingPunct="1"/>
            <a:r>
              <a:rPr kumimoji="1" lang="en-US" smtClean="0"/>
              <a:t>Data and Computer Communications</a:t>
            </a:r>
            <a:endParaRPr lang="en-AU" smtClean="0"/>
          </a:p>
        </p:txBody>
      </p:sp>
      <p:sp>
        <p:nvSpPr>
          <p:cNvPr id="128003" name="Rectangle 3"/>
          <p:cNvSpPr>
            <a:spLocks noGrp="1" noChangeArrowheads="1"/>
          </p:cNvSpPr>
          <p:nvPr>
            <p:ph type="subTitle" idx="1"/>
          </p:nvPr>
        </p:nvSpPr>
        <p:spPr>
          <a:xfrm>
            <a:off x="1752600" y="3657600"/>
            <a:ext cx="6400800" cy="2057400"/>
          </a:xfrm>
        </p:spPr>
        <p:txBody>
          <a:bodyPr>
            <a:normAutofit fontScale="85000" lnSpcReduction="20000"/>
          </a:bodyPr>
          <a:lstStyle/>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r>
              <a:rPr lang="en-US" sz="3500" dirty="0" smtClean="0"/>
              <a:t>Eighth Edition</a:t>
            </a:r>
          </a:p>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r>
              <a:rPr lang="en-US" sz="3000" dirty="0" smtClean="0"/>
              <a:t>William Stallings</a:t>
            </a:r>
          </a:p>
          <a:p>
            <a:pPr eaLnBrk="1" fontAlgn="auto" hangingPunct="1">
              <a:spcAft>
                <a:spcPts val="0"/>
              </a:spcAft>
              <a:buFont typeface="Wingdings 3"/>
              <a:buNone/>
              <a:defRPr/>
            </a:pPr>
            <a:endParaRPr lang="en-US" sz="1800" dirty="0"/>
          </a:p>
          <a:p>
            <a:pPr eaLnBrk="1" fontAlgn="auto" hangingPunct="1">
              <a:spcAft>
                <a:spcPts val="0"/>
              </a:spcAft>
              <a:buFont typeface="Wingdings 3"/>
              <a:buNone/>
              <a:defRPr/>
            </a:pPr>
            <a:endParaRPr lang="en-AU" sz="2800" dirty="0"/>
          </a:p>
        </p:txBody>
      </p:sp>
      <p:sp>
        <p:nvSpPr>
          <p:cNvPr id="128004" name="Text Box 4"/>
          <p:cNvSpPr txBox="1">
            <a:spLocks noChangeArrowheads="1"/>
          </p:cNvSpPr>
          <p:nvPr/>
        </p:nvSpPr>
        <p:spPr bwMode="auto">
          <a:xfrm>
            <a:off x="228600" y="1295400"/>
            <a:ext cx="8534400" cy="1190625"/>
          </a:xfrm>
          <a:prstGeom prst="rect">
            <a:avLst/>
          </a:prstGeom>
          <a:noFill/>
          <a:ln w="9525">
            <a:noFill/>
            <a:miter lim="800000"/>
            <a:headEnd/>
            <a:tailEnd/>
          </a:ln>
          <a:effectLst/>
        </p:spPr>
        <p:txBody>
          <a:bodyPr lIns="90000" tIns="46800" rIns="90000" bIns="46800">
            <a:spAutoFit/>
          </a:bodyPr>
          <a:lstStyle/>
          <a:p>
            <a:pPr algn="ctr">
              <a:defRPr/>
            </a:pPr>
            <a:r>
              <a:rPr lang="en-US" sz="3600" b="1" dirty="0">
                <a:solidFill>
                  <a:schemeClr val="tx2"/>
                </a:solidFill>
                <a:effectLst>
                  <a:outerShdw blurRad="38100" dist="38100" dir="2700000" algn="tl">
                    <a:srgbClr val="000000"/>
                  </a:outerShdw>
                </a:effectLst>
                <a:latin typeface="Arial" charset="0"/>
              </a:rPr>
              <a:t>Chapter 10 – </a:t>
            </a:r>
            <a:r>
              <a:rPr kumimoji="1" lang="en-US" sz="3600" b="1" dirty="0">
                <a:solidFill>
                  <a:schemeClr val="tx2"/>
                </a:solidFill>
                <a:effectLst>
                  <a:outerShdw blurRad="38100" dist="38100" dir="2700000" algn="tl">
                    <a:srgbClr val="000000"/>
                  </a:outerShdw>
                </a:effectLst>
                <a:latin typeface="Arial" charset="0"/>
              </a:rPr>
              <a:t>Circuit Switching</a:t>
            </a:r>
            <a:r>
              <a:rPr kumimoji="1" lang="en-GB" sz="3600" b="1" dirty="0">
                <a:solidFill>
                  <a:schemeClr val="tx2"/>
                </a:solidFill>
                <a:effectLst>
                  <a:outerShdw blurRad="38100" dist="38100" dir="2700000" algn="tl">
                    <a:srgbClr val="000000"/>
                  </a:outerShdw>
                </a:effectLst>
                <a:latin typeface="Arial" charset="0"/>
              </a:rPr>
              <a:t> and Packet Switching</a:t>
            </a:r>
            <a:endParaRPr kumimoji="1" lang="en-US" sz="3200" dirty="0">
              <a:effectLst>
                <a:outerShdw blurRad="38100" dist="38100" dir="2700000" algn="tl">
                  <a:srgbClr val="000000"/>
                </a:outerShdw>
              </a:effectLst>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kumimoji="1" lang="en-US" dirty="0" smtClean="0"/>
              <a:t>Public Circuit Switched Network</a:t>
            </a:r>
          </a:p>
        </p:txBody>
      </p:sp>
      <p:sp>
        <p:nvSpPr>
          <p:cNvPr id="5" name="Rectangle 3"/>
          <p:cNvSpPr>
            <a:spLocks noGrp="1" noChangeArrowheads="1"/>
          </p:cNvSpPr>
          <p:nvPr>
            <p:ph sz="quarter" idx="1"/>
          </p:nvPr>
        </p:nvSpPr>
        <p:spPr>
          <a:xfrm>
            <a:off x="457200" y="1447800"/>
            <a:ext cx="8229600" cy="5029200"/>
          </a:xfrm>
        </p:spPr>
        <p:txBody>
          <a:bodyPr/>
          <a:lstStyle/>
          <a:p>
            <a:r>
              <a:rPr lang="en-US" sz="2800" dirty="0">
                <a:solidFill>
                  <a:schemeClr val="tx2"/>
                </a:solidFill>
              </a:rPr>
              <a:t>Further, the quality of the received signal must be sufficiently high to provide, at a minimum, intelligibility.  </a:t>
            </a:r>
            <a:endParaRPr lang="en-US" sz="2800" dirty="0" smtClean="0">
              <a:solidFill>
                <a:schemeClr val="tx2"/>
              </a:solidFill>
            </a:endParaRPr>
          </a:p>
          <a:p>
            <a:r>
              <a:rPr lang="en-US" sz="2800" dirty="0" smtClean="0">
                <a:solidFill>
                  <a:schemeClr val="tx2"/>
                </a:solidFill>
              </a:rPr>
              <a:t>Circuit </a:t>
            </a:r>
            <a:r>
              <a:rPr lang="en-US" sz="2800" dirty="0">
                <a:solidFill>
                  <a:schemeClr val="tx2"/>
                </a:solidFill>
              </a:rPr>
              <a:t>switching achieved its widespread, dominant position because it is well suited to the analog transmission of voice signals. In today's digital world, its inefficiencies are more apparent. </a:t>
            </a:r>
            <a:endParaRPr lang="en-US" sz="2800" dirty="0" smtClean="0">
              <a:solidFill>
                <a:schemeClr val="tx2"/>
              </a:solidFill>
            </a:endParaRPr>
          </a:p>
          <a:p>
            <a:r>
              <a:rPr lang="en-US" sz="2800" dirty="0" smtClean="0">
                <a:solidFill>
                  <a:schemeClr val="tx2"/>
                </a:solidFill>
              </a:rPr>
              <a:t>However</a:t>
            </a:r>
            <a:r>
              <a:rPr lang="en-US" sz="2800" dirty="0">
                <a:solidFill>
                  <a:schemeClr val="tx2"/>
                </a:solidFill>
              </a:rPr>
              <a:t>, despite the inefficiency, circuit switching will remain an attractive choice for both local area and wide area networking. </a:t>
            </a:r>
          </a:p>
        </p:txBody>
      </p:sp>
    </p:spTree>
    <p:extLst>
      <p:ext uri="{BB962C8B-B14F-4D97-AF65-F5344CB8AC3E}">
        <p14:creationId xmlns:p14="http://schemas.microsoft.com/office/powerpoint/2010/main" val="2829624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kumimoji="1" lang="en-US" dirty="0"/>
              <a:t>Circuit Switch Elements</a:t>
            </a:r>
            <a:endParaRPr kumimoji="1" lang="en-US" dirty="0" smtClean="0"/>
          </a:p>
        </p:txBody>
      </p:sp>
      <p:sp>
        <p:nvSpPr>
          <p:cNvPr id="5" name="Rectangle 3"/>
          <p:cNvSpPr>
            <a:spLocks noGrp="1" noChangeArrowheads="1"/>
          </p:cNvSpPr>
          <p:nvPr>
            <p:ph sz="quarter" idx="1"/>
          </p:nvPr>
        </p:nvSpPr>
        <p:spPr>
          <a:xfrm>
            <a:off x="457200" y="1447800"/>
            <a:ext cx="8229600" cy="5029200"/>
          </a:xfrm>
        </p:spPr>
        <p:txBody>
          <a:bodyPr/>
          <a:lstStyle/>
          <a:p>
            <a:pPr marL="0" indent="0">
              <a:buNone/>
            </a:pPr>
            <a:r>
              <a:rPr lang="en-US" sz="2800" b="1" dirty="0">
                <a:solidFill>
                  <a:schemeClr val="tx2"/>
                </a:solidFill>
              </a:rPr>
              <a:t>D</a:t>
            </a:r>
            <a:r>
              <a:rPr lang="en-US" sz="2800" b="1" dirty="0" smtClean="0">
                <a:solidFill>
                  <a:schemeClr val="tx2"/>
                </a:solidFill>
              </a:rPr>
              <a:t>igital switch</a:t>
            </a:r>
            <a:endParaRPr lang="en-US" sz="2800" dirty="0" smtClean="0">
              <a:solidFill>
                <a:schemeClr val="tx2"/>
              </a:solidFill>
            </a:endParaRPr>
          </a:p>
          <a:p>
            <a:pPr algn="just"/>
            <a:r>
              <a:rPr lang="en-US" sz="2800" dirty="0">
                <a:solidFill>
                  <a:schemeClr val="tx2"/>
                </a:solidFill>
              </a:rPr>
              <a:t>The heart of a modern system </a:t>
            </a:r>
            <a:endParaRPr lang="en-US" sz="2800" dirty="0" smtClean="0">
              <a:solidFill>
                <a:schemeClr val="tx2"/>
              </a:solidFill>
            </a:endParaRPr>
          </a:p>
          <a:p>
            <a:pPr algn="just"/>
            <a:r>
              <a:rPr lang="en-US" sz="2800" dirty="0" smtClean="0">
                <a:solidFill>
                  <a:schemeClr val="tx2"/>
                </a:solidFill>
              </a:rPr>
              <a:t>The </a:t>
            </a:r>
            <a:r>
              <a:rPr lang="en-US" sz="2800" dirty="0">
                <a:solidFill>
                  <a:schemeClr val="tx2"/>
                </a:solidFill>
              </a:rPr>
              <a:t>function of the digital switch is to provide a transparent signal path between any pair of attached devices. </a:t>
            </a:r>
            <a:endParaRPr lang="en-US" sz="2800" dirty="0" smtClean="0">
              <a:solidFill>
                <a:schemeClr val="tx2"/>
              </a:solidFill>
            </a:endParaRPr>
          </a:p>
          <a:p>
            <a:pPr algn="just"/>
            <a:r>
              <a:rPr lang="en-US" sz="2800" dirty="0" smtClean="0">
                <a:solidFill>
                  <a:schemeClr val="tx2"/>
                </a:solidFill>
              </a:rPr>
              <a:t>Typically</a:t>
            </a:r>
            <a:r>
              <a:rPr lang="en-US" sz="2800" dirty="0">
                <a:solidFill>
                  <a:schemeClr val="tx2"/>
                </a:solidFill>
              </a:rPr>
              <a:t>, the connection must allow full-duplex transmission. </a:t>
            </a:r>
          </a:p>
        </p:txBody>
      </p:sp>
    </p:spTree>
    <p:extLst>
      <p:ext uri="{BB962C8B-B14F-4D97-AF65-F5344CB8AC3E}">
        <p14:creationId xmlns:p14="http://schemas.microsoft.com/office/powerpoint/2010/main" val="1855806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kumimoji="1" lang="en-US" dirty="0"/>
              <a:t>Circuit Switch Elements</a:t>
            </a:r>
            <a:endParaRPr kumimoji="1" lang="en-US" dirty="0" smtClean="0"/>
          </a:p>
        </p:txBody>
      </p:sp>
      <p:sp>
        <p:nvSpPr>
          <p:cNvPr id="5" name="Rectangle 3"/>
          <p:cNvSpPr>
            <a:spLocks noGrp="1" noChangeArrowheads="1"/>
          </p:cNvSpPr>
          <p:nvPr>
            <p:ph sz="quarter" idx="1"/>
          </p:nvPr>
        </p:nvSpPr>
        <p:spPr>
          <a:xfrm>
            <a:off x="457200" y="1447800"/>
            <a:ext cx="8229600" cy="5029200"/>
          </a:xfrm>
        </p:spPr>
        <p:txBody>
          <a:bodyPr/>
          <a:lstStyle/>
          <a:p>
            <a:pPr marL="0" indent="0">
              <a:buNone/>
            </a:pPr>
            <a:r>
              <a:rPr lang="en-US" sz="2800" b="1" dirty="0">
                <a:solidFill>
                  <a:schemeClr val="tx2"/>
                </a:solidFill>
              </a:rPr>
              <a:t>Network interface</a:t>
            </a:r>
            <a:r>
              <a:rPr lang="en-US" sz="2800" dirty="0">
                <a:solidFill>
                  <a:schemeClr val="tx2"/>
                </a:solidFill>
              </a:rPr>
              <a:t> </a:t>
            </a:r>
          </a:p>
          <a:p>
            <a:pPr algn="just"/>
            <a:r>
              <a:rPr lang="en-US" sz="2800" dirty="0">
                <a:solidFill>
                  <a:schemeClr val="tx2"/>
                </a:solidFill>
              </a:rPr>
              <a:t>It represents the functions and hardware needed to connect digital devices, such as data processing devices and digital telephones, to the network. </a:t>
            </a:r>
            <a:endParaRPr lang="en-US" sz="2800" dirty="0" smtClean="0">
              <a:solidFill>
                <a:schemeClr val="tx2"/>
              </a:solidFill>
            </a:endParaRPr>
          </a:p>
          <a:p>
            <a:pPr algn="just"/>
            <a:r>
              <a:rPr lang="en-US" sz="2800" dirty="0" smtClean="0">
                <a:solidFill>
                  <a:schemeClr val="tx2"/>
                </a:solidFill>
              </a:rPr>
              <a:t>Analog </a:t>
            </a:r>
            <a:r>
              <a:rPr lang="en-US" sz="2800" dirty="0">
                <a:solidFill>
                  <a:schemeClr val="tx2"/>
                </a:solidFill>
              </a:rPr>
              <a:t>telephones can also be attached if the network interface contains the logic for converting to digital signals. </a:t>
            </a:r>
            <a:endParaRPr lang="en-US" sz="2800" dirty="0" smtClean="0">
              <a:solidFill>
                <a:schemeClr val="tx2"/>
              </a:solidFill>
            </a:endParaRPr>
          </a:p>
          <a:p>
            <a:pPr algn="just"/>
            <a:r>
              <a:rPr lang="en-US" sz="2800" dirty="0" smtClean="0">
                <a:solidFill>
                  <a:schemeClr val="tx2"/>
                </a:solidFill>
              </a:rPr>
              <a:t>Trunks </a:t>
            </a:r>
            <a:r>
              <a:rPr lang="en-US" sz="2800" dirty="0">
                <a:solidFill>
                  <a:schemeClr val="tx2"/>
                </a:solidFill>
              </a:rPr>
              <a:t>to other digital switches carry TDM signals and provide the links for constructing multiple-node networks.</a:t>
            </a:r>
          </a:p>
        </p:txBody>
      </p:sp>
    </p:spTree>
    <p:extLst>
      <p:ext uri="{BB962C8B-B14F-4D97-AF65-F5344CB8AC3E}">
        <p14:creationId xmlns:p14="http://schemas.microsoft.com/office/powerpoint/2010/main" val="1717328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kumimoji="1" lang="en-US" dirty="0"/>
              <a:t>Circuit Switch Elements</a:t>
            </a:r>
            <a:endParaRPr kumimoji="1" lang="en-US" dirty="0" smtClean="0"/>
          </a:p>
        </p:txBody>
      </p:sp>
      <p:sp>
        <p:nvSpPr>
          <p:cNvPr id="5" name="Rectangle 3"/>
          <p:cNvSpPr>
            <a:spLocks noGrp="1" noChangeArrowheads="1"/>
          </p:cNvSpPr>
          <p:nvPr>
            <p:ph sz="quarter" idx="1"/>
          </p:nvPr>
        </p:nvSpPr>
        <p:spPr>
          <a:xfrm>
            <a:off x="304800" y="1295400"/>
            <a:ext cx="8686800" cy="5029200"/>
          </a:xfrm>
        </p:spPr>
        <p:txBody>
          <a:bodyPr/>
          <a:lstStyle/>
          <a:p>
            <a:pPr marL="0" indent="0">
              <a:buNone/>
            </a:pPr>
            <a:r>
              <a:rPr lang="en-US" sz="2800" b="1" dirty="0">
                <a:solidFill>
                  <a:schemeClr val="tx2"/>
                </a:solidFill>
              </a:rPr>
              <a:t>C</a:t>
            </a:r>
            <a:r>
              <a:rPr lang="en-US" sz="2800" b="1" dirty="0" smtClean="0">
                <a:solidFill>
                  <a:schemeClr val="tx2"/>
                </a:solidFill>
              </a:rPr>
              <a:t>ontrol </a:t>
            </a:r>
            <a:r>
              <a:rPr lang="en-US" sz="2800" b="1" dirty="0">
                <a:solidFill>
                  <a:schemeClr val="tx2"/>
                </a:solidFill>
              </a:rPr>
              <a:t>unit</a:t>
            </a:r>
            <a:r>
              <a:rPr lang="en-US" sz="2800" dirty="0">
                <a:solidFill>
                  <a:schemeClr val="tx2"/>
                </a:solidFill>
              </a:rPr>
              <a:t> </a:t>
            </a:r>
            <a:endParaRPr lang="en-US" sz="2800" dirty="0" smtClean="0">
              <a:solidFill>
                <a:schemeClr val="tx2"/>
              </a:solidFill>
            </a:endParaRPr>
          </a:p>
          <a:p>
            <a:pPr algn="just"/>
            <a:r>
              <a:rPr lang="en-US" sz="2800" dirty="0">
                <a:solidFill>
                  <a:schemeClr val="tx2"/>
                </a:solidFill>
              </a:rPr>
              <a:t>P</a:t>
            </a:r>
            <a:r>
              <a:rPr lang="en-US" sz="2800" dirty="0" smtClean="0">
                <a:solidFill>
                  <a:schemeClr val="tx2"/>
                </a:solidFill>
              </a:rPr>
              <a:t>erforms </a:t>
            </a:r>
            <a:r>
              <a:rPr lang="en-US" sz="2800" dirty="0">
                <a:solidFill>
                  <a:schemeClr val="tx2"/>
                </a:solidFill>
              </a:rPr>
              <a:t>three general tasks. </a:t>
            </a:r>
            <a:endParaRPr lang="en-US" sz="2800" dirty="0" smtClean="0">
              <a:solidFill>
                <a:schemeClr val="tx2"/>
              </a:solidFill>
            </a:endParaRPr>
          </a:p>
          <a:p>
            <a:pPr algn="just"/>
            <a:r>
              <a:rPr lang="en-US" sz="2800" dirty="0" smtClean="0">
                <a:solidFill>
                  <a:schemeClr val="tx2"/>
                </a:solidFill>
              </a:rPr>
              <a:t>First</a:t>
            </a:r>
            <a:r>
              <a:rPr lang="en-US" sz="2800" dirty="0">
                <a:solidFill>
                  <a:schemeClr val="tx2"/>
                </a:solidFill>
              </a:rPr>
              <a:t>, it establishes connections. This is generally done on demand, that is, at the request of an attached device. </a:t>
            </a:r>
            <a:endParaRPr lang="en-US" sz="2800" dirty="0" smtClean="0">
              <a:solidFill>
                <a:schemeClr val="tx2"/>
              </a:solidFill>
            </a:endParaRPr>
          </a:p>
          <a:p>
            <a:pPr algn="just"/>
            <a:r>
              <a:rPr lang="en-US" sz="2800" dirty="0" smtClean="0">
                <a:solidFill>
                  <a:schemeClr val="tx2"/>
                </a:solidFill>
              </a:rPr>
              <a:t>Second</a:t>
            </a:r>
            <a:r>
              <a:rPr lang="en-US" sz="2800" dirty="0">
                <a:solidFill>
                  <a:schemeClr val="tx2"/>
                </a:solidFill>
              </a:rPr>
              <a:t>, the control unit must maintain the connection. Because the digital switch uses time division principles, this may  require ongoing manipulation of the switching elements. </a:t>
            </a:r>
            <a:endParaRPr lang="en-US" sz="2800" dirty="0" smtClean="0">
              <a:solidFill>
                <a:schemeClr val="tx2"/>
              </a:solidFill>
            </a:endParaRPr>
          </a:p>
          <a:p>
            <a:pPr algn="just"/>
            <a:r>
              <a:rPr lang="en-US" sz="2800" dirty="0" smtClean="0">
                <a:solidFill>
                  <a:schemeClr val="tx2"/>
                </a:solidFill>
              </a:rPr>
              <a:t>Third</a:t>
            </a:r>
            <a:r>
              <a:rPr lang="en-US" sz="2800" dirty="0">
                <a:solidFill>
                  <a:schemeClr val="tx2"/>
                </a:solidFill>
              </a:rPr>
              <a:t>, the control unit must tear down the connection, either in response to a request from one of the parties or for its own reasons.</a:t>
            </a:r>
          </a:p>
        </p:txBody>
      </p:sp>
    </p:spTree>
    <p:extLst>
      <p:ext uri="{BB962C8B-B14F-4D97-AF65-F5344CB8AC3E}">
        <p14:creationId xmlns:p14="http://schemas.microsoft.com/office/powerpoint/2010/main" val="4638943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1219200"/>
            <a:ext cx="2895600" cy="3836988"/>
          </a:xfrm>
        </p:spPr>
        <p:txBody>
          <a:bodyPr/>
          <a:lstStyle/>
          <a:p>
            <a:pPr eaLnBrk="1" hangingPunct="1"/>
            <a:r>
              <a:rPr kumimoji="1" lang="en-US" dirty="0" smtClean="0"/>
              <a:t>Circuit Switch Elements</a:t>
            </a:r>
          </a:p>
        </p:txBody>
      </p:sp>
      <p:pic>
        <p:nvPicPr>
          <p:cNvPr id="15363" name="Picture 6" descr="Circuit Switch Node                                            0028288F  Mnementh                      BEAE7A2F:"/>
          <p:cNvPicPr>
            <a:picLocks noChangeAspect="1" noChangeArrowheads="1"/>
          </p:cNvPicPr>
          <p:nvPr/>
        </p:nvPicPr>
        <p:blipFill>
          <a:blip r:embed="rId3"/>
          <a:srcRect l="4633" t="3580" r="4633" b="10739"/>
          <a:stretch>
            <a:fillRect/>
          </a:stretch>
        </p:blipFill>
        <p:spPr bwMode="auto">
          <a:xfrm>
            <a:off x="3657600" y="381000"/>
            <a:ext cx="5002213" cy="6113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kumimoji="1" lang="en-GB" smtClean="0"/>
              <a:t>Packet Switching</a:t>
            </a:r>
            <a:endParaRPr kumimoji="1" lang="en-US" smtClean="0"/>
          </a:p>
        </p:txBody>
      </p:sp>
      <p:sp>
        <p:nvSpPr>
          <p:cNvPr id="16387" name="Rectangle 3"/>
          <p:cNvSpPr>
            <a:spLocks noGrp="1" noChangeArrowheads="1"/>
          </p:cNvSpPr>
          <p:nvPr>
            <p:ph sz="quarter" idx="1"/>
          </p:nvPr>
        </p:nvSpPr>
        <p:spPr>
          <a:xfrm>
            <a:off x="457200" y="1219200"/>
            <a:ext cx="8229600" cy="4937125"/>
          </a:xfrm>
        </p:spPr>
        <p:txBody>
          <a:bodyPr/>
          <a:lstStyle/>
          <a:p>
            <a:pPr eaLnBrk="1" hangingPunct="1"/>
            <a:r>
              <a:rPr kumimoji="1" lang="en-US" sz="2800" smtClean="0"/>
              <a:t>circuit switching was designed for voice</a:t>
            </a:r>
          </a:p>
          <a:p>
            <a:pPr eaLnBrk="1" hangingPunct="1"/>
            <a:r>
              <a:rPr kumimoji="1" lang="en-US" sz="2800" smtClean="0"/>
              <a:t>packet switching was designed for data</a:t>
            </a:r>
          </a:p>
          <a:p>
            <a:pPr eaLnBrk="1" hangingPunct="1"/>
            <a:r>
              <a:rPr kumimoji="1" lang="en-US" sz="2800" smtClean="0"/>
              <a:t>transmitted in small packets</a:t>
            </a:r>
          </a:p>
          <a:p>
            <a:pPr eaLnBrk="1" hangingPunct="1"/>
            <a:r>
              <a:rPr kumimoji="1" lang="en-US" sz="2800" smtClean="0"/>
              <a:t>packets contains user data and control info</a:t>
            </a:r>
          </a:p>
          <a:p>
            <a:pPr lvl="1" eaLnBrk="1" hangingPunct="1"/>
            <a:r>
              <a:rPr kumimoji="1" lang="en-US" sz="2400" smtClean="0"/>
              <a:t>user data may be part of a larger message</a:t>
            </a:r>
          </a:p>
          <a:p>
            <a:pPr lvl="1" eaLnBrk="1" hangingPunct="1"/>
            <a:r>
              <a:rPr kumimoji="1" lang="en-US" sz="2400" smtClean="0"/>
              <a:t>control info includes routing (addressing) info</a:t>
            </a:r>
          </a:p>
          <a:p>
            <a:pPr algn="just" eaLnBrk="1" hangingPunct="1"/>
            <a:r>
              <a:rPr kumimoji="1" lang="en-US" sz="2800" smtClean="0"/>
              <a:t>packets are received, stored briefly (buffered) and past on to the next node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kumimoji="1" lang="en-GB" smtClean="0"/>
              <a:t>Packet Switching</a:t>
            </a:r>
            <a:endParaRPr kumimoji="1" lang="en-US" smtClean="0"/>
          </a:p>
        </p:txBody>
      </p:sp>
      <p:pic>
        <p:nvPicPr>
          <p:cNvPr id="17411" name="Picture 5" descr="Use of Packets                                                 0028288F  Mnementh                      BEAE7A2F:"/>
          <p:cNvPicPr>
            <a:picLocks noChangeAspect="1" noChangeArrowheads="1"/>
          </p:cNvPicPr>
          <p:nvPr/>
        </p:nvPicPr>
        <p:blipFill>
          <a:blip r:embed="rId3"/>
          <a:srcRect l="3580" t="9265" r="10739" b="41692"/>
          <a:stretch>
            <a:fillRect/>
          </a:stretch>
        </p:blipFill>
        <p:spPr bwMode="auto">
          <a:xfrm>
            <a:off x="228600" y="1981200"/>
            <a:ext cx="8618538" cy="3811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kumimoji="1" lang="en-US" smtClean="0"/>
              <a:t>Advantages</a:t>
            </a:r>
          </a:p>
        </p:txBody>
      </p:sp>
      <p:sp>
        <p:nvSpPr>
          <p:cNvPr id="18435" name="Rectangle 3"/>
          <p:cNvSpPr>
            <a:spLocks noGrp="1" noChangeArrowheads="1"/>
          </p:cNvSpPr>
          <p:nvPr>
            <p:ph sz="quarter" idx="1"/>
          </p:nvPr>
        </p:nvSpPr>
        <p:spPr>
          <a:xfrm>
            <a:off x="457200" y="1676400"/>
            <a:ext cx="8229600" cy="4724400"/>
          </a:xfrm>
        </p:spPr>
        <p:txBody>
          <a:bodyPr/>
          <a:lstStyle/>
          <a:p>
            <a:pPr eaLnBrk="1" hangingPunct="1"/>
            <a:r>
              <a:rPr kumimoji="1" lang="en-US" sz="2800" dirty="0" smtClean="0"/>
              <a:t>line efficiency</a:t>
            </a:r>
          </a:p>
          <a:p>
            <a:pPr lvl="1" eaLnBrk="1" hangingPunct="1"/>
            <a:r>
              <a:rPr kumimoji="1" lang="en-US" sz="2400" dirty="0" smtClean="0"/>
              <a:t>single link shared by many packets over time</a:t>
            </a:r>
          </a:p>
          <a:p>
            <a:pPr lvl="1" eaLnBrk="1" hangingPunct="1"/>
            <a:r>
              <a:rPr kumimoji="1" lang="en-US" sz="2400" dirty="0" smtClean="0"/>
              <a:t>packets queued and transmitted as fast as possible</a:t>
            </a:r>
          </a:p>
          <a:p>
            <a:pPr eaLnBrk="1" hangingPunct="1"/>
            <a:r>
              <a:rPr kumimoji="1" lang="en-US" sz="2800" dirty="0" smtClean="0"/>
              <a:t>data rate conversion</a:t>
            </a:r>
          </a:p>
          <a:p>
            <a:pPr lvl="1" eaLnBrk="1" hangingPunct="1"/>
            <a:r>
              <a:rPr kumimoji="1" lang="en-US" sz="2400" dirty="0" smtClean="0"/>
              <a:t>stations connect to local node at own speed</a:t>
            </a:r>
          </a:p>
          <a:p>
            <a:pPr lvl="1" eaLnBrk="1" hangingPunct="1"/>
            <a:r>
              <a:rPr kumimoji="1" lang="en-US" sz="2400" dirty="0" smtClean="0"/>
              <a:t>nodes buffer data if required to equalize rates</a:t>
            </a:r>
          </a:p>
          <a:p>
            <a:pPr eaLnBrk="1" hangingPunct="1"/>
            <a:r>
              <a:rPr kumimoji="1" lang="en-US" sz="2800" dirty="0" smtClean="0"/>
              <a:t>packets accepted even when network is busy</a:t>
            </a:r>
          </a:p>
          <a:p>
            <a:pPr eaLnBrk="1" hangingPunct="1"/>
            <a:r>
              <a:rPr kumimoji="1" lang="en-US" sz="2800" dirty="0" smtClean="0"/>
              <a:t>priorities can be used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kumimoji="1" lang="en-US" smtClean="0"/>
              <a:t>Switching Techniques</a:t>
            </a:r>
          </a:p>
        </p:txBody>
      </p:sp>
      <p:sp>
        <p:nvSpPr>
          <p:cNvPr id="19459" name="Rectangle 3"/>
          <p:cNvSpPr>
            <a:spLocks noGrp="1" noChangeArrowheads="1"/>
          </p:cNvSpPr>
          <p:nvPr>
            <p:ph sz="quarter" idx="1"/>
          </p:nvPr>
        </p:nvSpPr>
        <p:spPr>
          <a:xfrm>
            <a:off x="457200" y="1219200"/>
            <a:ext cx="8229600" cy="4937125"/>
          </a:xfrm>
        </p:spPr>
        <p:txBody>
          <a:bodyPr/>
          <a:lstStyle/>
          <a:p>
            <a:pPr eaLnBrk="1" hangingPunct="1"/>
            <a:r>
              <a:rPr kumimoji="1" lang="en-US" smtClean="0"/>
              <a:t>station breaks long message into packets</a:t>
            </a:r>
          </a:p>
          <a:p>
            <a:pPr eaLnBrk="1" hangingPunct="1"/>
            <a:r>
              <a:rPr kumimoji="1" lang="en-US" smtClean="0"/>
              <a:t>packets sent one at a time to the network</a:t>
            </a:r>
          </a:p>
          <a:p>
            <a:pPr eaLnBrk="1" hangingPunct="1"/>
            <a:r>
              <a:rPr kumimoji="1" lang="en-US" smtClean="0"/>
              <a:t>packets can be handled in two ways</a:t>
            </a:r>
          </a:p>
          <a:p>
            <a:pPr lvl="1" eaLnBrk="1" hangingPunct="1"/>
            <a:r>
              <a:rPr kumimoji="1" lang="en-US" smtClean="0"/>
              <a:t>datagram</a:t>
            </a:r>
          </a:p>
          <a:p>
            <a:pPr lvl="1" eaLnBrk="1" hangingPunct="1"/>
            <a:r>
              <a:rPr kumimoji="1" lang="en-US" smtClean="0"/>
              <a:t>virtual circuit</a:t>
            </a:r>
          </a:p>
          <a:p>
            <a:pPr lvl="1" eaLnBrk="1" hangingPunct="1"/>
            <a:endParaRPr kumimoji="1"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7813"/>
            <a:ext cx="2971800" cy="5056187"/>
          </a:xfrm>
        </p:spPr>
        <p:txBody>
          <a:bodyPr/>
          <a:lstStyle/>
          <a:p>
            <a:pPr eaLnBrk="1" hangingPunct="1"/>
            <a:r>
              <a:rPr kumimoji="1" lang="en-GB" smtClean="0"/>
              <a:t>Datagram</a:t>
            </a:r>
            <a:br>
              <a:rPr kumimoji="1" lang="en-GB" smtClean="0"/>
            </a:br>
            <a:r>
              <a:rPr kumimoji="1" lang="en-GB" smtClean="0"/>
              <a:t>Diagram</a:t>
            </a:r>
            <a:endParaRPr kumimoji="1" lang="en-US" smtClean="0"/>
          </a:p>
        </p:txBody>
      </p:sp>
      <p:pic>
        <p:nvPicPr>
          <p:cNvPr id="20483" name="Picture 5" descr="Datagram                                                       0028288F  Mnementh                      BEAE7A2F:"/>
          <p:cNvPicPr>
            <a:picLocks noChangeAspect="1" noChangeArrowheads="1"/>
          </p:cNvPicPr>
          <p:nvPr/>
        </p:nvPicPr>
        <p:blipFill>
          <a:blip r:embed="rId3"/>
          <a:srcRect l="4633" t="3580" r="4633" b="3580"/>
          <a:stretch>
            <a:fillRect/>
          </a:stretch>
        </p:blipFill>
        <p:spPr bwMode="auto">
          <a:xfrm>
            <a:off x="3886200" y="234950"/>
            <a:ext cx="5002213" cy="6623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kumimoji="1" lang="en-US" dirty="0" smtClean="0"/>
              <a:t>Switched Network</a:t>
            </a:r>
          </a:p>
        </p:txBody>
      </p:sp>
      <p:pic>
        <p:nvPicPr>
          <p:cNvPr id="10243" name="Picture 6" descr="Simple Network                                                 0028288F  Mnementh                      BEAE7A2F:"/>
          <p:cNvPicPr>
            <a:picLocks noChangeAspect="1" noChangeArrowheads="1"/>
          </p:cNvPicPr>
          <p:nvPr/>
        </p:nvPicPr>
        <p:blipFill>
          <a:blip r:embed="rId3"/>
          <a:srcRect l="3580" t="4633" r="3580" b="13898"/>
          <a:stretch>
            <a:fillRect/>
          </a:stretch>
        </p:blipFill>
        <p:spPr bwMode="auto">
          <a:xfrm>
            <a:off x="914400" y="1600200"/>
            <a:ext cx="7469188" cy="5065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06400" y="762000"/>
            <a:ext cx="2946400" cy="4343400"/>
          </a:xfrm>
        </p:spPr>
        <p:txBody>
          <a:bodyPr/>
          <a:lstStyle/>
          <a:p>
            <a:pPr eaLnBrk="1" hangingPunct="1"/>
            <a:r>
              <a:rPr kumimoji="1" lang="en-GB" smtClean="0"/>
              <a:t>Virtual</a:t>
            </a:r>
            <a:br>
              <a:rPr kumimoji="1" lang="en-GB" smtClean="0"/>
            </a:br>
            <a:r>
              <a:rPr kumimoji="1" lang="en-GB" smtClean="0"/>
              <a:t>Circuit</a:t>
            </a:r>
            <a:br>
              <a:rPr kumimoji="1" lang="en-GB" smtClean="0"/>
            </a:br>
            <a:r>
              <a:rPr kumimoji="1" lang="en-GB" smtClean="0"/>
              <a:t>Diagram</a:t>
            </a:r>
            <a:endParaRPr kumimoji="1" lang="en-US" smtClean="0"/>
          </a:p>
        </p:txBody>
      </p:sp>
      <p:pic>
        <p:nvPicPr>
          <p:cNvPr id="21507" name="Picture 5" descr="Virtual Circuit                                                0028288F  Mnementh                      BEAE7A2F:"/>
          <p:cNvPicPr>
            <a:picLocks noChangeAspect="1" noChangeArrowheads="1"/>
          </p:cNvPicPr>
          <p:nvPr/>
        </p:nvPicPr>
        <p:blipFill>
          <a:blip r:embed="rId3"/>
          <a:srcRect l="4633" t="3580" r="4633" b="3580"/>
          <a:stretch>
            <a:fillRect/>
          </a:stretch>
        </p:blipFill>
        <p:spPr bwMode="auto">
          <a:xfrm>
            <a:off x="3886200" y="103188"/>
            <a:ext cx="5002213" cy="6624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kumimoji="1" lang="en-US" smtClean="0"/>
              <a:t>Virtual Circuits v Datagram</a:t>
            </a:r>
          </a:p>
        </p:txBody>
      </p:sp>
      <p:sp>
        <p:nvSpPr>
          <p:cNvPr id="22531" name="Rectangle 3"/>
          <p:cNvSpPr>
            <a:spLocks noGrp="1" noChangeArrowheads="1"/>
          </p:cNvSpPr>
          <p:nvPr>
            <p:ph sz="quarter" idx="1"/>
          </p:nvPr>
        </p:nvSpPr>
        <p:spPr>
          <a:xfrm>
            <a:off x="457200" y="1676400"/>
            <a:ext cx="8229600" cy="4876800"/>
          </a:xfrm>
        </p:spPr>
        <p:txBody>
          <a:bodyPr/>
          <a:lstStyle/>
          <a:p>
            <a:pPr eaLnBrk="1" hangingPunct="1"/>
            <a:r>
              <a:rPr kumimoji="1" lang="en-US" smtClean="0"/>
              <a:t>virtual circuits</a:t>
            </a:r>
          </a:p>
          <a:p>
            <a:pPr lvl="1" eaLnBrk="1" hangingPunct="1"/>
            <a:r>
              <a:rPr kumimoji="1" lang="en-US" smtClean="0"/>
              <a:t>network can provide sequencing and error control</a:t>
            </a:r>
          </a:p>
          <a:p>
            <a:pPr lvl="1" eaLnBrk="1" hangingPunct="1"/>
            <a:r>
              <a:rPr kumimoji="1" lang="en-US" smtClean="0"/>
              <a:t>packets are forwarded more quickly</a:t>
            </a:r>
          </a:p>
          <a:p>
            <a:pPr lvl="1" eaLnBrk="1" hangingPunct="1"/>
            <a:r>
              <a:rPr kumimoji="1" lang="en-US" smtClean="0"/>
              <a:t>less reliable</a:t>
            </a:r>
          </a:p>
          <a:p>
            <a:pPr eaLnBrk="1" hangingPunct="1"/>
            <a:r>
              <a:rPr kumimoji="1" lang="en-US" smtClean="0"/>
              <a:t>datagram</a:t>
            </a:r>
          </a:p>
          <a:p>
            <a:pPr lvl="1" eaLnBrk="1" hangingPunct="1"/>
            <a:r>
              <a:rPr kumimoji="1" lang="en-US" smtClean="0"/>
              <a:t>no call setup phase</a:t>
            </a:r>
          </a:p>
          <a:p>
            <a:pPr lvl="1" eaLnBrk="1" hangingPunct="1"/>
            <a:r>
              <a:rPr kumimoji="1" lang="en-US" smtClean="0"/>
              <a:t>more flexible</a:t>
            </a:r>
          </a:p>
          <a:p>
            <a:pPr lvl="1" eaLnBrk="1" hangingPunct="1"/>
            <a:r>
              <a:rPr kumimoji="1" lang="en-US" smtClean="0"/>
              <a:t>more reliable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kumimoji="1" lang="en-US" smtClean="0"/>
              <a:t>Circuit v Packet Switching</a:t>
            </a:r>
          </a:p>
        </p:txBody>
      </p:sp>
      <p:sp>
        <p:nvSpPr>
          <p:cNvPr id="23555" name="Rectangle 3"/>
          <p:cNvSpPr>
            <a:spLocks noGrp="1" noChangeArrowheads="1"/>
          </p:cNvSpPr>
          <p:nvPr>
            <p:ph sz="quarter" idx="1"/>
          </p:nvPr>
        </p:nvSpPr>
        <p:spPr>
          <a:xfrm>
            <a:off x="457200" y="1219200"/>
            <a:ext cx="8229600" cy="4937125"/>
          </a:xfrm>
        </p:spPr>
        <p:txBody>
          <a:bodyPr/>
          <a:lstStyle/>
          <a:p>
            <a:pPr eaLnBrk="1" hangingPunct="1"/>
            <a:r>
              <a:rPr kumimoji="1" lang="en-US" dirty="0"/>
              <a:t>P</a:t>
            </a:r>
            <a:r>
              <a:rPr kumimoji="1" lang="en-US" dirty="0" smtClean="0"/>
              <a:t>erformance </a:t>
            </a:r>
            <a:r>
              <a:rPr kumimoji="1" lang="en-US" dirty="0" smtClean="0"/>
              <a:t>depends on various </a:t>
            </a:r>
            <a:r>
              <a:rPr kumimoji="1" lang="en-US" dirty="0" smtClean="0"/>
              <a:t>delays</a:t>
            </a:r>
          </a:p>
          <a:p>
            <a:pPr eaLnBrk="1" hangingPunct="1"/>
            <a:r>
              <a:rPr kumimoji="1" lang="en-US" sz="2400" dirty="0" smtClean="0"/>
              <a:t>P</a:t>
            </a:r>
            <a:r>
              <a:rPr kumimoji="1" lang="en-US" sz="2400" dirty="0" smtClean="0"/>
              <a:t>ropagation delay</a:t>
            </a:r>
          </a:p>
          <a:p>
            <a:pPr marL="0" indent="0" algn="just" eaLnBrk="1" hangingPunct="1">
              <a:buNone/>
            </a:pPr>
            <a:r>
              <a:rPr lang="en-US" dirty="0" smtClean="0">
                <a:solidFill>
                  <a:schemeClr val="tx2"/>
                </a:solidFill>
              </a:rPr>
              <a:t>The </a:t>
            </a:r>
            <a:r>
              <a:rPr lang="en-US" dirty="0">
                <a:solidFill>
                  <a:schemeClr val="tx2"/>
                </a:solidFill>
              </a:rPr>
              <a:t>time it takes a signal to propagate from one node to the next. This time is generally negligible. The speed of electromagnetic signals through a wire medium, for example, is typically 2 </a:t>
            </a:r>
            <a:r>
              <a:rPr lang="en-US" dirty="0">
                <a:solidFill>
                  <a:schemeClr val="tx2"/>
                </a:solidFill>
                <a:sym typeface="Symbol" pitchFamily="18" charset="2"/>
              </a:rPr>
              <a:t></a:t>
            </a:r>
            <a:r>
              <a:rPr lang="en-US" dirty="0">
                <a:solidFill>
                  <a:schemeClr val="tx2"/>
                </a:solidFill>
              </a:rPr>
              <a:t> 10</a:t>
            </a:r>
            <a:r>
              <a:rPr lang="en-US" baseline="30000" dirty="0">
                <a:solidFill>
                  <a:schemeClr val="tx2"/>
                </a:solidFill>
              </a:rPr>
              <a:t>8</a:t>
            </a:r>
            <a:r>
              <a:rPr lang="en-US" dirty="0">
                <a:solidFill>
                  <a:schemeClr val="tx2"/>
                </a:solidFill>
              </a:rPr>
              <a:t> m/s</a:t>
            </a:r>
            <a:r>
              <a:rPr lang="en-US" dirty="0" smtClean="0">
                <a:solidFill>
                  <a:schemeClr val="tx2"/>
                </a:solidFill>
              </a:rPr>
              <a:t>.</a:t>
            </a:r>
            <a:endParaRPr kumimoji="1" lang="en-US" dirty="0" smtClean="0">
              <a:solidFill>
                <a:schemeClr val="tx2"/>
              </a:solidFill>
            </a:endParaRPr>
          </a:p>
          <a:p>
            <a:pPr marL="273050" lvl="1">
              <a:spcBef>
                <a:spcPts val="600"/>
              </a:spcBef>
              <a:buClr>
                <a:schemeClr val="accent1"/>
              </a:buClr>
            </a:pPr>
            <a:r>
              <a:rPr kumimoji="1" lang="en-US" sz="2400" dirty="0" smtClean="0">
                <a:solidFill>
                  <a:schemeClr val="tx1"/>
                </a:solidFill>
              </a:rPr>
              <a:t>Transmission time</a:t>
            </a:r>
          </a:p>
          <a:p>
            <a:pPr marL="0" lvl="1" indent="0">
              <a:spcBef>
                <a:spcPts val="600"/>
              </a:spcBef>
              <a:buClr>
                <a:schemeClr val="accent1"/>
              </a:buClr>
              <a:buNone/>
            </a:pPr>
            <a:r>
              <a:rPr lang="en-US" dirty="0" smtClean="0"/>
              <a:t>The </a:t>
            </a:r>
            <a:r>
              <a:rPr lang="en-US" dirty="0"/>
              <a:t>time it takes for a transmitter to send out a block of data. For example, it takes 1 s to transmit a 10,000-bit  block of data onto a 10-kbps line.</a:t>
            </a:r>
          </a:p>
          <a:p>
            <a:pPr eaLnBrk="1" hangingPunct="1"/>
            <a:endParaRPr kumimoji="1"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kumimoji="1" lang="en-US" smtClean="0"/>
              <a:t>Circuit v Packet Switching</a:t>
            </a:r>
          </a:p>
        </p:txBody>
      </p:sp>
      <p:sp>
        <p:nvSpPr>
          <p:cNvPr id="23555" name="Rectangle 3"/>
          <p:cNvSpPr>
            <a:spLocks noGrp="1" noChangeArrowheads="1"/>
          </p:cNvSpPr>
          <p:nvPr>
            <p:ph sz="quarter" idx="1"/>
          </p:nvPr>
        </p:nvSpPr>
        <p:spPr>
          <a:xfrm>
            <a:off x="457200" y="1219200"/>
            <a:ext cx="8229600" cy="4937125"/>
          </a:xfrm>
        </p:spPr>
        <p:txBody>
          <a:bodyPr/>
          <a:lstStyle/>
          <a:p>
            <a:r>
              <a:rPr lang="en-US" dirty="0" smtClean="0"/>
              <a:t>Node delay</a:t>
            </a:r>
          </a:p>
          <a:p>
            <a:r>
              <a:rPr lang="en-US" dirty="0" smtClean="0">
                <a:solidFill>
                  <a:schemeClr val="tx2"/>
                </a:solidFill>
              </a:rPr>
              <a:t>The time it takes for a node to perform the necessary processing as it switches data.</a:t>
            </a:r>
          </a:p>
          <a:p>
            <a:r>
              <a:rPr kumimoji="1" lang="en-US" dirty="0"/>
              <a:t>range of other characteristics, including:</a:t>
            </a:r>
          </a:p>
          <a:p>
            <a:pPr lvl="1"/>
            <a:r>
              <a:rPr kumimoji="1" lang="en-US" dirty="0"/>
              <a:t>transparency</a:t>
            </a:r>
          </a:p>
          <a:p>
            <a:pPr lvl="1"/>
            <a:r>
              <a:rPr kumimoji="1" lang="en-US" dirty="0"/>
              <a:t>amount of overhead</a:t>
            </a:r>
          </a:p>
          <a:p>
            <a:endParaRPr lang="en-US" dirty="0" smtClean="0">
              <a:solidFill>
                <a:schemeClr val="tx2"/>
              </a:solidFill>
            </a:endParaRPr>
          </a:p>
          <a:p>
            <a:endParaRPr lang="en-US" b="1" dirty="0" smtClean="0">
              <a:latin typeface="Times" charset="0"/>
            </a:endParaRPr>
          </a:p>
          <a:p>
            <a:endParaRPr kumimoji="1" lang="en-US" dirty="0" smtClean="0"/>
          </a:p>
        </p:txBody>
      </p:sp>
    </p:spTree>
    <p:extLst>
      <p:ext uri="{BB962C8B-B14F-4D97-AF65-F5344CB8AC3E}">
        <p14:creationId xmlns:p14="http://schemas.microsoft.com/office/powerpoint/2010/main" val="37153939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Connection Oriented Networks</a:t>
            </a:r>
          </a:p>
        </p:txBody>
      </p:sp>
      <p:sp>
        <p:nvSpPr>
          <p:cNvPr id="24579" name="Content Placeholder 2"/>
          <p:cNvSpPr>
            <a:spLocks noGrp="1"/>
          </p:cNvSpPr>
          <p:nvPr>
            <p:ph sz="quarter" idx="1"/>
          </p:nvPr>
        </p:nvSpPr>
        <p:spPr>
          <a:xfrm>
            <a:off x="457200" y="1219200"/>
            <a:ext cx="8229600" cy="4937125"/>
          </a:xfrm>
        </p:spPr>
        <p:txBody>
          <a:bodyPr/>
          <a:lstStyle/>
          <a:p>
            <a:r>
              <a:rPr lang="en-US" smtClean="0"/>
              <a:t>X.25</a:t>
            </a:r>
          </a:p>
          <a:p>
            <a:r>
              <a:rPr lang="en-US" smtClean="0"/>
              <a:t>Frame Relay</a:t>
            </a:r>
          </a:p>
          <a:p>
            <a:r>
              <a:rPr lang="en-US" smtClean="0"/>
              <a:t>ATM</a:t>
            </a:r>
          </a:p>
        </p:txBody>
      </p:sp>
      <p:sp>
        <p:nvSpPr>
          <p:cNvPr id="24580" name="Footer Placeholder 3"/>
          <p:cNvSpPr>
            <a:spLocks noGrp="1"/>
          </p:cNvSpPr>
          <p:nvPr>
            <p:ph type="ftr" sz="quarter" idx="11"/>
          </p:nvPr>
        </p:nvSpPr>
        <p:spPr bwMode="auto">
          <a:xfrm>
            <a:off x="5565775" y="6356350"/>
            <a:ext cx="3578225" cy="501650"/>
          </a:xfrm>
          <a:noFill/>
          <a:ln>
            <a:miter lim="800000"/>
            <a:headEnd/>
            <a:tailEnd/>
          </a:ln>
        </p:spPr>
        <p:txBody>
          <a:bodyPr wrap="square" lIns="91440" tIns="45720" rIns="91440" bIns="45720" numCol="1" anchor="t" anchorCtr="0" compatLnSpc="1">
            <a:prstTxWarp prst="textNoShape">
              <a:avLst/>
            </a:prstTxWarp>
          </a:bodyPr>
          <a:lstStyle/>
          <a:p>
            <a:r>
              <a:rPr lang="en-US" smtClean="0"/>
              <a:t>Computer Networks by Andrew S. Tanenbaum, page: 59-61</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Connection Oriented Networks</a:t>
            </a:r>
          </a:p>
        </p:txBody>
      </p:sp>
      <p:sp>
        <p:nvSpPr>
          <p:cNvPr id="25603" name="Content Placeholder 2"/>
          <p:cNvSpPr>
            <a:spLocks noGrp="1"/>
          </p:cNvSpPr>
          <p:nvPr>
            <p:ph sz="quarter" idx="1"/>
          </p:nvPr>
        </p:nvSpPr>
        <p:spPr>
          <a:xfrm>
            <a:off x="457200" y="1219200"/>
            <a:ext cx="8229600" cy="4937125"/>
          </a:xfrm>
        </p:spPr>
        <p:txBody>
          <a:bodyPr/>
          <a:lstStyle/>
          <a:p>
            <a:r>
              <a:rPr lang="en-US" smtClean="0"/>
              <a:t>DoD’s main issue was fault tolerance, not customer billing</a:t>
            </a:r>
          </a:p>
          <a:p>
            <a:pPr lvl="1"/>
            <a:r>
              <a:rPr lang="en-US" smtClean="0"/>
              <a:t>So, followed a </a:t>
            </a:r>
            <a:r>
              <a:rPr lang="en-US" b="1" smtClean="0"/>
              <a:t>connectionless</a:t>
            </a:r>
            <a:r>
              <a:rPr lang="en-US" smtClean="0"/>
              <a:t> approach</a:t>
            </a:r>
          </a:p>
          <a:p>
            <a:r>
              <a:rPr lang="en-US" smtClean="0"/>
              <a:t>But when billing is an issue</a:t>
            </a:r>
          </a:p>
          <a:p>
            <a:pPr lvl="1"/>
            <a:r>
              <a:rPr lang="en-US" smtClean="0"/>
              <a:t>A connection oriented approach is followed</a:t>
            </a:r>
          </a:p>
          <a:p>
            <a:r>
              <a:rPr lang="en-US" smtClean="0"/>
              <a:t>Connection Oriented approach: </a:t>
            </a:r>
          </a:p>
          <a:p>
            <a:pPr lvl="1"/>
            <a:r>
              <a:rPr lang="en-US" smtClean="0"/>
              <a:t>Caller must dial the calling parties number</a:t>
            </a:r>
          </a:p>
          <a:p>
            <a:pPr lvl="1"/>
            <a:r>
              <a:rPr lang="en-US" smtClean="0"/>
              <a:t>Wait for a connection before talking or sending data</a:t>
            </a:r>
          </a:p>
          <a:p>
            <a:pPr lvl="1"/>
            <a:r>
              <a:rPr lang="en-US" smtClean="0"/>
              <a:t>All packets follow the same route</a:t>
            </a:r>
          </a:p>
          <a:p>
            <a:pPr lvl="1"/>
            <a:r>
              <a:rPr lang="en-US" smtClean="0"/>
              <a:t>If a line or switch in the path goes down, the connection is aborted</a:t>
            </a:r>
          </a:p>
          <a:p>
            <a:pPr lvl="1"/>
            <a:r>
              <a:rPr lang="en-US" smtClean="0"/>
              <a:t>DoD didn’t like this … </a:t>
            </a:r>
          </a:p>
        </p:txBody>
      </p:sp>
      <p:sp>
        <p:nvSpPr>
          <p:cNvPr id="25604" name="Footer Placeholder 3"/>
          <p:cNvSpPr>
            <a:spLocks noGrp="1"/>
          </p:cNvSpPr>
          <p:nvPr>
            <p:ph type="ftr" sz="quarter" idx="11"/>
          </p:nvPr>
        </p:nvSpPr>
        <p:spPr bwMode="auto">
          <a:xfrm>
            <a:off x="5565775" y="6356350"/>
            <a:ext cx="3578225" cy="501650"/>
          </a:xfrm>
          <a:noFill/>
          <a:ln>
            <a:miter lim="800000"/>
            <a:headEnd/>
            <a:tailEnd/>
          </a:ln>
        </p:spPr>
        <p:txBody>
          <a:bodyPr wrap="square" lIns="91440" tIns="45720" rIns="91440" bIns="45720" numCol="1" anchor="t" anchorCtr="0" compatLnSpc="1">
            <a:prstTxWarp prst="textNoShape">
              <a:avLst/>
            </a:prstTxWarp>
          </a:bodyPr>
          <a:lstStyle/>
          <a:p>
            <a:r>
              <a:rPr lang="en-US" smtClean="0"/>
              <a:t>Computer Networks by Andrew S. Tanenbaum, page: 59-61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Connection Oriented Networks</a:t>
            </a:r>
          </a:p>
        </p:txBody>
      </p:sp>
      <p:sp>
        <p:nvSpPr>
          <p:cNvPr id="26627" name="Content Placeholder 2"/>
          <p:cNvSpPr>
            <a:spLocks noGrp="1"/>
          </p:cNvSpPr>
          <p:nvPr>
            <p:ph sz="quarter" idx="1"/>
          </p:nvPr>
        </p:nvSpPr>
        <p:spPr>
          <a:xfrm>
            <a:off x="457200" y="1219200"/>
            <a:ext cx="8229600" cy="4937125"/>
          </a:xfrm>
        </p:spPr>
        <p:txBody>
          <a:bodyPr/>
          <a:lstStyle/>
          <a:p>
            <a:r>
              <a:rPr lang="en-US" smtClean="0"/>
              <a:t>But telephone companies prefer this. Why?</a:t>
            </a:r>
          </a:p>
          <a:p>
            <a:r>
              <a:rPr lang="en-US" smtClean="0"/>
              <a:t>QoS</a:t>
            </a:r>
          </a:p>
          <a:p>
            <a:pPr lvl="1"/>
            <a:r>
              <a:rPr lang="en-US" smtClean="0"/>
              <a:t>By setting up connections, resources like buffer space and CPU capacity are reserved</a:t>
            </a:r>
          </a:p>
          <a:p>
            <a:pPr lvl="1"/>
            <a:r>
              <a:rPr lang="en-US" smtClean="0"/>
              <a:t>Can provide a better QoS  </a:t>
            </a:r>
          </a:p>
          <a:p>
            <a:r>
              <a:rPr lang="en-US" smtClean="0"/>
              <a:t>Billing</a:t>
            </a:r>
          </a:p>
          <a:p>
            <a:pPr lvl="1" algn="just"/>
            <a:r>
              <a:rPr lang="en-US" smtClean="0"/>
              <a:t>Telephone companies are accustomed to charging for connect time</a:t>
            </a:r>
          </a:p>
          <a:p>
            <a:pPr lvl="1">
              <a:buFont typeface="Wingdings 3" pitchFamily="18" charset="2"/>
              <a:buNone/>
            </a:pPr>
            <a:endParaRPr lang="en-US" smtClean="0"/>
          </a:p>
          <a:p>
            <a:pPr lvl="1">
              <a:buFont typeface="Wingdings 3" pitchFamily="18" charset="2"/>
              <a:buNone/>
            </a:pPr>
            <a:r>
              <a:rPr lang="en-US" smtClean="0"/>
              <a:t> </a:t>
            </a:r>
          </a:p>
        </p:txBody>
      </p:sp>
      <p:sp>
        <p:nvSpPr>
          <p:cNvPr id="26628" name="Footer Placeholder 3"/>
          <p:cNvSpPr>
            <a:spLocks noGrp="1"/>
          </p:cNvSpPr>
          <p:nvPr>
            <p:ph type="ftr" sz="quarter" idx="11"/>
          </p:nvPr>
        </p:nvSpPr>
        <p:spPr bwMode="auto">
          <a:xfrm>
            <a:off x="5565775" y="6356350"/>
            <a:ext cx="3578225" cy="501650"/>
          </a:xfrm>
          <a:noFill/>
          <a:ln>
            <a:miter lim="800000"/>
            <a:headEnd/>
            <a:tailEnd/>
          </a:ln>
        </p:spPr>
        <p:txBody>
          <a:bodyPr wrap="square" lIns="91440" tIns="45720" rIns="91440" bIns="45720" numCol="1" anchor="t" anchorCtr="0" compatLnSpc="1">
            <a:prstTxWarp prst="textNoShape">
              <a:avLst/>
            </a:prstTxWarp>
          </a:bodyPr>
          <a:lstStyle/>
          <a:p>
            <a:r>
              <a:rPr lang="en-US" smtClean="0"/>
              <a:t>Computer Networks by Andrew S. Tanenbaum, page: 59-61</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kumimoji="1" lang="en-US" smtClean="0"/>
              <a:t>X.25</a:t>
            </a:r>
          </a:p>
        </p:txBody>
      </p:sp>
      <p:sp>
        <p:nvSpPr>
          <p:cNvPr id="27651" name="Rectangle 3"/>
          <p:cNvSpPr>
            <a:spLocks noGrp="1" noChangeArrowheads="1"/>
          </p:cNvSpPr>
          <p:nvPr>
            <p:ph sz="quarter" idx="1"/>
          </p:nvPr>
        </p:nvSpPr>
        <p:spPr>
          <a:xfrm>
            <a:off x="457200" y="1219200"/>
            <a:ext cx="8229600" cy="5181600"/>
          </a:xfrm>
        </p:spPr>
        <p:txBody>
          <a:bodyPr/>
          <a:lstStyle/>
          <a:p>
            <a:pPr eaLnBrk="1" hangingPunct="1"/>
            <a:r>
              <a:rPr kumimoji="1" lang="en-US" smtClean="0"/>
              <a:t>ITU-T standard for interface between host and packet switched network</a:t>
            </a:r>
          </a:p>
          <a:p>
            <a:pPr eaLnBrk="1" hangingPunct="1"/>
            <a:r>
              <a:rPr kumimoji="1" lang="en-US" smtClean="0"/>
              <a:t>defines three levels</a:t>
            </a:r>
          </a:p>
          <a:p>
            <a:pPr lvl="1" eaLnBrk="1" hangingPunct="1"/>
            <a:r>
              <a:rPr kumimoji="1" lang="en-US" smtClean="0"/>
              <a:t>Physical </a:t>
            </a:r>
          </a:p>
          <a:p>
            <a:pPr lvl="2"/>
            <a:r>
              <a:rPr lang="en-US" sz="2200" smtClean="0"/>
              <a:t>deals with the physical interface between an attached station (computer, terminal) and the link that attaches that station to the packet-switching node</a:t>
            </a:r>
            <a:endParaRPr kumimoji="1" lang="en-US" smtClean="0"/>
          </a:p>
          <a:p>
            <a:pPr lvl="1"/>
            <a:r>
              <a:rPr kumimoji="1" lang="en-US" smtClean="0"/>
              <a:t>Link </a:t>
            </a:r>
          </a:p>
          <a:p>
            <a:pPr lvl="2"/>
            <a:r>
              <a:rPr lang="en-US" sz="2200" smtClean="0"/>
              <a:t>Provides for the reliable transfer of data across the physical link</a:t>
            </a:r>
          </a:p>
          <a:p>
            <a:pPr lvl="2" algn="just"/>
            <a:r>
              <a:rPr lang="en-US" sz="2200" smtClean="0"/>
              <a:t>The link level standard is referred to as LAPB (Link  Access Protocol–Balanced) – Subset of HDLC</a:t>
            </a:r>
            <a:endParaRPr kumimoji="1" lang="en-US" smtClean="0"/>
          </a:p>
          <a:p>
            <a:pPr lvl="1" eaLnBrk="1" hangingPunct="1"/>
            <a:r>
              <a:rPr kumimoji="1" lang="en-US" smtClean="0"/>
              <a:t>Packet</a:t>
            </a:r>
          </a:p>
          <a:p>
            <a:pPr lvl="2" eaLnBrk="1" hangingPunct="1"/>
            <a:r>
              <a:rPr lang="en-US" sz="2200" smtClean="0"/>
              <a:t>provides a virtual circuit service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Virtual Circuit </a:t>
            </a:r>
          </a:p>
        </p:txBody>
      </p:sp>
      <p:sp>
        <p:nvSpPr>
          <p:cNvPr id="28675" name="Content Placeholder 2"/>
          <p:cNvSpPr>
            <a:spLocks noGrp="1"/>
          </p:cNvSpPr>
          <p:nvPr>
            <p:ph sz="quarter" idx="1"/>
          </p:nvPr>
        </p:nvSpPr>
        <p:spPr>
          <a:xfrm>
            <a:off x="457200" y="1219200"/>
            <a:ext cx="8229600" cy="4937125"/>
          </a:xfrm>
        </p:spPr>
        <p:txBody>
          <a:bodyPr/>
          <a:lstStyle/>
          <a:p>
            <a:pPr marL="273050" lvl="1" algn="just">
              <a:spcBef>
                <a:spcPts val="600"/>
              </a:spcBef>
              <a:buClr>
                <a:schemeClr val="accent1"/>
              </a:buClr>
              <a:defRPr/>
            </a:pPr>
            <a:r>
              <a:rPr lang="en-US" sz="2600" dirty="0" smtClean="0">
                <a:solidFill>
                  <a:schemeClr val="tx1"/>
                </a:solidFill>
              </a:rPr>
              <a:t>External virtual circuit</a:t>
            </a:r>
            <a:endParaRPr lang="en-US" dirty="0" smtClean="0"/>
          </a:p>
          <a:p>
            <a:pPr lvl="1" algn="just">
              <a:defRPr/>
            </a:pPr>
            <a:r>
              <a:rPr lang="en-US" dirty="0" smtClean="0"/>
              <a:t>Logical connection between two stations through the network</a:t>
            </a:r>
          </a:p>
          <a:p>
            <a:pPr lvl="1" algn="just">
              <a:defRPr/>
            </a:pPr>
            <a:r>
              <a:rPr lang="en-US" dirty="0" smtClean="0"/>
              <a:t>Formed by X.25</a:t>
            </a:r>
          </a:p>
          <a:p>
            <a:pPr algn="just">
              <a:defRPr/>
            </a:pPr>
            <a:r>
              <a:rPr lang="en-US" dirty="0" smtClean="0"/>
              <a:t>Internal virtual circuit</a:t>
            </a:r>
          </a:p>
          <a:p>
            <a:pPr lvl="1" algn="just">
              <a:defRPr/>
            </a:pPr>
            <a:r>
              <a:rPr lang="en-US" dirty="0" smtClean="0"/>
              <a:t>This virtual circuit has already been discussed before to refer to a specific preplanned route through the network between two stations</a:t>
            </a:r>
          </a:p>
          <a:p>
            <a:pPr>
              <a:defRPr/>
            </a:pPr>
            <a:r>
              <a:rPr lang="en-US" dirty="0" smtClean="0"/>
              <a:t>possible to employ X.25 with a datagram-style network</a:t>
            </a:r>
          </a:p>
          <a:p>
            <a:pPr>
              <a:defRPr/>
            </a:pP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kumimoji="1" lang="en-US" smtClean="0"/>
              <a:t>X.25 Use of Virtual Circuits</a:t>
            </a:r>
          </a:p>
        </p:txBody>
      </p:sp>
      <p:pic>
        <p:nvPicPr>
          <p:cNvPr id="29699" name="Picture 5" descr="&#10;Use of VCs                                                     0028288F  Mnementh                      BEAE7A2F:"/>
          <p:cNvPicPr>
            <a:picLocks noChangeAspect="1" noChangeArrowheads="1"/>
          </p:cNvPicPr>
          <p:nvPr/>
        </p:nvPicPr>
        <p:blipFill>
          <a:blip r:embed="rId3"/>
          <a:srcRect l="3580" t="4633" r="3580" b="16214"/>
          <a:stretch>
            <a:fillRect/>
          </a:stretch>
        </p:blipFill>
        <p:spPr bwMode="auto">
          <a:xfrm>
            <a:off x="820738" y="1658938"/>
            <a:ext cx="7469187" cy="4921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kumimoji="1" lang="en-US" smtClean="0"/>
              <a:t>Nodes</a:t>
            </a:r>
          </a:p>
        </p:txBody>
      </p:sp>
      <p:sp>
        <p:nvSpPr>
          <p:cNvPr id="11267" name="Rectangle 3"/>
          <p:cNvSpPr>
            <a:spLocks noGrp="1" noChangeArrowheads="1"/>
          </p:cNvSpPr>
          <p:nvPr>
            <p:ph sz="quarter" idx="1"/>
          </p:nvPr>
        </p:nvSpPr>
        <p:spPr>
          <a:xfrm>
            <a:off x="457200" y="1219200"/>
            <a:ext cx="8229600" cy="4937125"/>
          </a:xfrm>
        </p:spPr>
        <p:txBody>
          <a:bodyPr/>
          <a:lstStyle/>
          <a:p>
            <a:pPr algn="just" eaLnBrk="1" hangingPunct="1">
              <a:lnSpc>
                <a:spcPct val="90000"/>
              </a:lnSpc>
            </a:pPr>
            <a:r>
              <a:rPr kumimoji="1" lang="en-US" sz="2800" smtClean="0"/>
              <a:t>a collection of nodes and connections is a communications network </a:t>
            </a:r>
          </a:p>
          <a:p>
            <a:pPr algn="just" eaLnBrk="1" hangingPunct="1">
              <a:lnSpc>
                <a:spcPct val="90000"/>
              </a:lnSpc>
            </a:pPr>
            <a:r>
              <a:rPr kumimoji="1" lang="en-US" sz="2800" smtClean="0"/>
              <a:t>nodes may connect to other nodes only, or to stations and other nodes</a:t>
            </a:r>
          </a:p>
          <a:p>
            <a:pPr eaLnBrk="1" hangingPunct="1">
              <a:lnSpc>
                <a:spcPct val="90000"/>
              </a:lnSpc>
            </a:pPr>
            <a:r>
              <a:rPr kumimoji="1" lang="en-US" sz="2800" smtClean="0"/>
              <a:t>network is usually partially connected</a:t>
            </a:r>
          </a:p>
          <a:p>
            <a:pPr lvl="1" eaLnBrk="1" hangingPunct="1">
              <a:lnSpc>
                <a:spcPct val="90000"/>
              </a:lnSpc>
            </a:pPr>
            <a:r>
              <a:rPr kumimoji="1" lang="en-US" sz="2400" smtClean="0"/>
              <a:t>some redundant connections are desirable </a:t>
            </a:r>
          </a:p>
          <a:p>
            <a:pPr eaLnBrk="1" hangingPunct="1">
              <a:lnSpc>
                <a:spcPct val="90000"/>
              </a:lnSpc>
            </a:pPr>
            <a:r>
              <a:rPr kumimoji="1" lang="en-US" sz="2400" smtClean="0"/>
              <a:t>have two different switching technologies</a:t>
            </a:r>
          </a:p>
          <a:p>
            <a:pPr lvl="1" eaLnBrk="1" hangingPunct="1">
              <a:lnSpc>
                <a:spcPct val="90000"/>
              </a:lnSpc>
            </a:pPr>
            <a:r>
              <a:rPr kumimoji="1" lang="en-US" sz="2400" smtClean="0"/>
              <a:t>circuit switching</a:t>
            </a:r>
          </a:p>
          <a:p>
            <a:pPr lvl="1" eaLnBrk="1" hangingPunct="1">
              <a:lnSpc>
                <a:spcPct val="90000"/>
              </a:lnSpc>
            </a:pPr>
            <a:r>
              <a:rPr kumimoji="1" lang="en-US" sz="2400" smtClean="0"/>
              <a:t>packet switching</a:t>
            </a:r>
          </a:p>
          <a:p>
            <a:pPr lvl="1" eaLnBrk="1" hangingPunct="1">
              <a:lnSpc>
                <a:spcPct val="90000"/>
              </a:lnSpc>
            </a:pPr>
            <a:endParaRPr kumimoji="1" lang="en-US" sz="24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normAutofit fontScale="90000"/>
          </a:bodyPr>
          <a:lstStyle/>
          <a:p>
            <a:pPr eaLnBrk="1" fontAlgn="auto" hangingPunct="1">
              <a:spcAft>
                <a:spcPts val="0"/>
              </a:spcAft>
              <a:defRPr/>
            </a:pPr>
            <a:r>
              <a:rPr kumimoji="1" lang="en-GB" dirty="0"/>
              <a:t>User Data and X.25 Protocol Control Information</a:t>
            </a:r>
            <a:endParaRPr kumimoji="1" lang="en-US" dirty="0"/>
          </a:p>
        </p:txBody>
      </p:sp>
      <p:pic>
        <p:nvPicPr>
          <p:cNvPr id="30723" name="Picture 5" descr="X.25 PCI                                                       0028288F  Mnementh                      BEAE7A2F:"/>
          <p:cNvPicPr>
            <a:picLocks noChangeAspect="1" noChangeArrowheads="1"/>
          </p:cNvPicPr>
          <p:nvPr/>
        </p:nvPicPr>
        <p:blipFill>
          <a:blip r:embed="rId3"/>
          <a:srcRect l="7159" t="9265" r="7159" b="32426"/>
          <a:stretch>
            <a:fillRect/>
          </a:stretch>
        </p:blipFill>
        <p:spPr bwMode="auto">
          <a:xfrm>
            <a:off x="304800" y="1828800"/>
            <a:ext cx="8616950" cy="453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X.25 Protocol Control Information</a:t>
            </a:r>
          </a:p>
        </p:txBody>
      </p:sp>
      <p:sp>
        <p:nvSpPr>
          <p:cNvPr id="31747" name="Content Placeholder 2"/>
          <p:cNvSpPr>
            <a:spLocks noGrp="1"/>
          </p:cNvSpPr>
          <p:nvPr>
            <p:ph sz="quarter" idx="1"/>
          </p:nvPr>
        </p:nvSpPr>
        <p:spPr>
          <a:xfrm>
            <a:off x="457200" y="1219200"/>
            <a:ext cx="8229600" cy="4937125"/>
          </a:xfrm>
        </p:spPr>
        <p:txBody>
          <a:bodyPr/>
          <a:lstStyle/>
          <a:p>
            <a:r>
              <a:rPr lang="en-US" smtClean="0"/>
              <a:t>User data are passed down to X.25 level 3</a:t>
            </a:r>
          </a:p>
          <a:p>
            <a:pPr lvl="1"/>
            <a:r>
              <a:rPr lang="en-US" smtClean="0"/>
              <a:t>appends control information as a header</a:t>
            </a:r>
          </a:p>
          <a:p>
            <a:r>
              <a:rPr lang="en-US" smtClean="0"/>
              <a:t>control information serves several purposes including:</a:t>
            </a:r>
          </a:p>
          <a:p>
            <a:pPr lvl="1"/>
            <a:r>
              <a:rPr lang="en-US" sz="2500" smtClean="0"/>
              <a:t>Identifying by number a particular virtual circuit with which this data is to be associated</a:t>
            </a:r>
          </a:p>
          <a:p>
            <a:pPr lvl="1"/>
            <a:r>
              <a:rPr lang="en-US" smtClean="0"/>
              <a:t>Providing sequence numbers that can be used for flow and error control on a virtual circuit basis</a:t>
            </a:r>
          </a:p>
          <a:p>
            <a:pPr algn="just"/>
            <a:r>
              <a:rPr lang="en-US" smtClean="0"/>
              <a:t>entire X.25 packet is then passed down to the LAPB entity</a:t>
            </a:r>
          </a:p>
          <a:p>
            <a:pPr lvl="1" algn="just"/>
            <a:r>
              <a:rPr lang="en-US" smtClean="0"/>
              <a:t>appends control information at the front and back of the packet</a:t>
            </a:r>
          </a:p>
          <a:p>
            <a:pPr lvl="1" algn="just"/>
            <a:r>
              <a:rPr lang="en-US" smtClean="0"/>
              <a:t>Operation of LAPB is similar to HDLC</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kumimoji="1" lang="en-US" smtClean="0"/>
              <a:t>Issues with X.25</a:t>
            </a:r>
          </a:p>
        </p:txBody>
      </p:sp>
      <p:sp>
        <p:nvSpPr>
          <p:cNvPr id="32771" name="Rectangle 3"/>
          <p:cNvSpPr>
            <a:spLocks noGrp="1" noChangeArrowheads="1"/>
          </p:cNvSpPr>
          <p:nvPr>
            <p:ph sz="quarter" idx="1"/>
          </p:nvPr>
        </p:nvSpPr>
        <p:spPr>
          <a:xfrm>
            <a:off x="457200" y="1219200"/>
            <a:ext cx="8229600" cy="4937125"/>
          </a:xfrm>
        </p:spPr>
        <p:txBody>
          <a:bodyPr/>
          <a:lstStyle/>
          <a:p>
            <a:pPr eaLnBrk="1" hangingPunct="1"/>
            <a:r>
              <a:rPr kumimoji="1" lang="en-US" smtClean="0"/>
              <a:t>key features include:</a:t>
            </a:r>
          </a:p>
          <a:p>
            <a:pPr lvl="1" eaLnBrk="1" hangingPunct="1"/>
            <a:r>
              <a:rPr kumimoji="1" lang="en-US" smtClean="0"/>
              <a:t>call control packets, in band signaling</a:t>
            </a:r>
          </a:p>
          <a:p>
            <a:pPr lvl="1" eaLnBrk="1" hangingPunct="1"/>
            <a:r>
              <a:rPr kumimoji="1" lang="en-US" smtClean="0"/>
              <a:t>multiplexing of virtual circuits at layer 3</a:t>
            </a:r>
          </a:p>
          <a:p>
            <a:pPr lvl="1" eaLnBrk="1" hangingPunct="1"/>
            <a:r>
              <a:rPr kumimoji="1" lang="en-US" smtClean="0"/>
              <a:t>layers 2 and 3 include flow and error control</a:t>
            </a:r>
          </a:p>
          <a:p>
            <a:pPr eaLnBrk="1" hangingPunct="1"/>
            <a:r>
              <a:rPr kumimoji="1" lang="en-US" smtClean="0"/>
              <a:t>hence have considerable overhead</a:t>
            </a:r>
          </a:p>
          <a:p>
            <a:pPr eaLnBrk="1" hangingPunct="1"/>
            <a:r>
              <a:rPr kumimoji="1" lang="en-US" smtClean="0"/>
              <a:t>not appropriate for modern digital systems with high reliability</a:t>
            </a:r>
          </a:p>
          <a:p>
            <a:pPr lvl="1" eaLnBrk="1" hangingPunct="1"/>
            <a:endParaRPr kumimoji="1"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kumimoji="1" lang="en-US" smtClean="0"/>
              <a:t>Frame Relay</a:t>
            </a:r>
          </a:p>
        </p:txBody>
      </p:sp>
      <p:sp>
        <p:nvSpPr>
          <p:cNvPr id="33795" name="Rectangle 3"/>
          <p:cNvSpPr>
            <a:spLocks noGrp="1" noChangeArrowheads="1"/>
          </p:cNvSpPr>
          <p:nvPr>
            <p:ph sz="quarter" idx="1"/>
          </p:nvPr>
        </p:nvSpPr>
        <p:spPr>
          <a:xfrm>
            <a:off x="457200" y="1524000"/>
            <a:ext cx="8229600" cy="4911725"/>
          </a:xfrm>
        </p:spPr>
        <p:txBody>
          <a:bodyPr/>
          <a:lstStyle/>
          <a:p>
            <a:pPr eaLnBrk="1" hangingPunct="1"/>
            <a:r>
              <a:rPr kumimoji="1" lang="en-US" sz="2800" smtClean="0"/>
              <a:t>designed to eliminate most X.25 overhead</a:t>
            </a:r>
          </a:p>
          <a:p>
            <a:pPr eaLnBrk="1" hangingPunct="1"/>
            <a:r>
              <a:rPr kumimoji="1" lang="en-US" sz="2800" smtClean="0"/>
              <a:t>key differences:</a:t>
            </a:r>
          </a:p>
          <a:p>
            <a:pPr lvl="1" eaLnBrk="1" hangingPunct="1"/>
            <a:r>
              <a:rPr kumimoji="1" lang="en-US" sz="2400" smtClean="0"/>
              <a:t>call control carried in separate logical connection</a:t>
            </a:r>
          </a:p>
          <a:p>
            <a:pPr lvl="1" eaLnBrk="1" hangingPunct="1"/>
            <a:r>
              <a:rPr kumimoji="1" lang="en-US" sz="2400" smtClean="0"/>
              <a:t>multiplexing and switching at layer 2</a:t>
            </a:r>
          </a:p>
          <a:p>
            <a:pPr lvl="1" eaLnBrk="1" hangingPunct="1"/>
            <a:r>
              <a:rPr kumimoji="1" lang="en-US" sz="2400" smtClean="0"/>
              <a:t>no hop by hop error or flow control</a:t>
            </a:r>
          </a:p>
          <a:p>
            <a:pPr lvl="1" eaLnBrk="1" hangingPunct="1"/>
            <a:r>
              <a:rPr kumimoji="1" lang="en-US" sz="2400" smtClean="0"/>
              <a:t>hence end to end flow and error control (if used) are done by higher layer</a:t>
            </a:r>
          </a:p>
          <a:p>
            <a:pPr eaLnBrk="1" hangingPunct="1"/>
            <a:r>
              <a:rPr kumimoji="1" lang="en-US" sz="2800" smtClean="0"/>
              <a:t>a single user data frame is sent from source to destination and higher layer ACK sent back</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A basic Frame Relay network </a:t>
            </a:r>
          </a:p>
        </p:txBody>
      </p:sp>
      <p:pic>
        <p:nvPicPr>
          <p:cNvPr id="34819" name="Picture 2"/>
          <p:cNvPicPr>
            <a:picLocks noGrp="1" noChangeAspect="1" noChangeArrowheads="1"/>
          </p:cNvPicPr>
          <p:nvPr>
            <p:ph sz="quarter" idx="1"/>
          </p:nvPr>
        </p:nvPicPr>
        <p:blipFill>
          <a:blip r:embed="rId2"/>
          <a:srcRect/>
          <a:stretch>
            <a:fillRect/>
          </a:stretch>
        </p:blipFill>
        <p:spPr>
          <a:xfrm>
            <a:off x="1447800" y="1371600"/>
            <a:ext cx="6400800" cy="4876800"/>
          </a:xfrm>
          <a:noFill/>
        </p:spPr>
      </p:pic>
      <p:sp>
        <p:nvSpPr>
          <p:cNvPr id="34820" name="Footer Placeholder 3"/>
          <p:cNvSpPr>
            <a:spLocks noGrp="1"/>
          </p:cNvSpPr>
          <p:nvPr>
            <p:ph type="ftr" sz="quarter" idx="11"/>
          </p:nvPr>
        </p:nvSpPr>
        <p:spPr bwMode="auto">
          <a:xfrm>
            <a:off x="5638800" y="6492875"/>
            <a:ext cx="3505200" cy="365125"/>
          </a:xfrm>
          <a:noFill/>
          <a:ln>
            <a:miter lim="800000"/>
            <a:headEnd/>
            <a:tailEnd/>
          </a:ln>
        </p:spPr>
        <p:txBody>
          <a:bodyPr wrap="square" lIns="91440" tIns="45720" rIns="91440" bIns="45720" numCol="1" anchor="t" anchorCtr="0" compatLnSpc="1">
            <a:prstTxWarp prst="textNoShape">
              <a:avLst/>
            </a:prstTxWarp>
          </a:bodyPr>
          <a:lstStyle/>
          <a:p>
            <a:r>
              <a:rPr lang="en-US" smtClean="0"/>
              <a:t>www.wikipedia.org</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kumimoji="1" lang="en-US" smtClean="0"/>
              <a:t>Advantages and Disadvantages</a:t>
            </a:r>
          </a:p>
        </p:txBody>
      </p:sp>
      <p:sp>
        <p:nvSpPr>
          <p:cNvPr id="35843" name="Rectangle 3"/>
          <p:cNvSpPr>
            <a:spLocks noGrp="1" noChangeArrowheads="1"/>
          </p:cNvSpPr>
          <p:nvPr>
            <p:ph sz="quarter" idx="1"/>
          </p:nvPr>
        </p:nvSpPr>
        <p:spPr>
          <a:xfrm>
            <a:off x="457200" y="1219200"/>
            <a:ext cx="8229600" cy="4937125"/>
          </a:xfrm>
        </p:spPr>
        <p:txBody>
          <a:bodyPr/>
          <a:lstStyle/>
          <a:p>
            <a:pPr eaLnBrk="1" hangingPunct="1"/>
            <a:r>
              <a:rPr kumimoji="1" lang="en-US" smtClean="0"/>
              <a:t>lost link by link error and flow control</a:t>
            </a:r>
          </a:p>
          <a:p>
            <a:pPr lvl="1" eaLnBrk="1" hangingPunct="1"/>
            <a:r>
              <a:rPr kumimoji="1" lang="en-US" smtClean="0"/>
              <a:t>increased reliability means less an issue</a:t>
            </a:r>
          </a:p>
          <a:p>
            <a:pPr eaLnBrk="1" hangingPunct="1"/>
            <a:r>
              <a:rPr kumimoji="1" lang="en-US" smtClean="0"/>
              <a:t>streamlined communications process</a:t>
            </a:r>
          </a:p>
          <a:p>
            <a:pPr lvl="1" eaLnBrk="1" hangingPunct="1"/>
            <a:r>
              <a:rPr kumimoji="1" lang="en-US" smtClean="0"/>
              <a:t>lower delay</a:t>
            </a:r>
          </a:p>
          <a:p>
            <a:pPr lvl="1" eaLnBrk="1" hangingPunct="1"/>
            <a:r>
              <a:rPr kumimoji="1" lang="en-US" smtClean="0"/>
              <a:t>higher throughput</a:t>
            </a:r>
          </a:p>
          <a:p>
            <a:pPr eaLnBrk="1" hangingPunct="1"/>
            <a:r>
              <a:rPr kumimoji="1" lang="en-US" smtClean="0"/>
              <a:t>frame relay can be used for access speeds up to and over 2Mbps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kumimoji="1" lang="en-US" smtClean="0"/>
              <a:t>Frame Relay Protocol Architecture</a:t>
            </a:r>
          </a:p>
        </p:txBody>
      </p:sp>
      <p:pic>
        <p:nvPicPr>
          <p:cNvPr id="36867" name="Picture 4" descr="FR Protocol Arch                                               0028288F  Mnementh                      BEAE7A2F:"/>
          <p:cNvPicPr>
            <a:picLocks noChangeAspect="1" noChangeArrowheads="1"/>
          </p:cNvPicPr>
          <p:nvPr/>
        </p:nvPicPr>
        <p:blipFill>
          <a:blip r:embed="rId3"/>
          <a:srcRect l="3580" t="4633" r="3580" b="23161"/>
          <a:stretch>
            <a:fillRect/>
          </a:stretch>
        </p:blipFill>
        <p:spPr bwMode="auto">
          <a:xfrm>
            <a:off x="838200" y="1524000"/>
            <a:ext cx="7469188" cy="4489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Frame Relay Protocol Architecture</a:t>
            </a:r>
          </a:p>
        </p:txBody>
      </p:sp>
      <p:sp>
        <p:nvSpPr>
          <p:cNvPr id="37891" name="Content Placeholder 2"/>
          <p:cNvSpPr>
            <a:spLocks noGrp="1"/>
          </p:cNvSpPr>
          <p:nvPr>
            <p:ph sz="quarter" idx="1"/>
          </p:nvPr>
        </p:nvSpPr>
        <p:spPr>
          <a:xfrm>
            <a:off x="457200" y="1219200"/>
            <a:ext cx="8229600" cy="5181600"/>
          </a:xfrm>
        </p:spPr>
        <p:txBody>
          <a:bodyPr/>
          <a:lstStyle/>
          <a:p>
            <a:r>
              <a:rPr lang="en-US" smtClean="0"/>
              <a:t>Two separate planes of operation:</a:t>
            </a:r>
          </a:p>
          <a:p>
            <a:pPr lvl="1"/>
            <a:r>
              <a:rPr lang="en-US" sz="2500" smtClean="0"/>
              <a:t>Control (C) plane:</a:t>
            </a:r>
          </a:p>
          <a:p>
            <a:pPr lvl="1"/>
            <a:r>
              <a:rPr lang="en-US" sz="2500" smtClean="0"/>
              <a:t>User (U) plane</a:t>
            </a:r>
          </a:p>
          <a:p>
            <a:pPr lvl="2">
              <a:buFont typeface="Wingdings 3" pitchFamily="18" charset="2"/>
              <a:buNone/>
            </a:pPr>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Control Plane</a:t>
            </a:r>
          </a:p>
        </p:txBody>
      </p:sp>
      <p:sp>
        <p:nvSpPr>
          <p:cNvPr id="38915" name="Content Placeholder 2"/>
          <p:cNvSpPr>
            <a:spLocks noGrp="1"/>
          </p:cNvSpPr>
          <p:nvPr>
            <p:ph sz="quarter" idx="1"/>
          </p:nvPr>
        </p:nvSpPr>
        <p:spPr>
          <a:xfrm>
            <a:off x="457200" y="1219200"/>
            <a:ext cx="8229600" cy="5105400"/>
          </a:xfrm>
        </p:spPr>
        <p:txBody>
          <a:bodyPr/>
          <a:lstStyle/>
          <a:p>
            <a:pPr algn="just"/>
            <a:r>
              <a:rPr lang="en-US" sz="2800" smtClean="0"/>
              <a:t>Involved in the establishment and termination of logical connections</a:t>
            </a:r>
          </a:p>
          <a:p>
            <a:pPr algn="just"/>
            <a:r>
              <a:rPr lang="en-US" sz="2800" smtClean="0"/>
              <a:t>C-plane protocols are between a subscriber and the network</a:t>
            </a:r>
          </a:p>
          <a:p>
            <a:pPr algn="just"/>
            <a:r>
              <a:rPr lang="en-US" sz="2800" smtClean="0"/>
              <a:t>Similar to common channel signaling for circuit-switching services</a:t>
            </a:r>
          </a:p>
          <a:p>
            <a:pPr algn="just"/>
            <a:r>
              <a:rPr lang="en-US" sz="2800" smtClean="0"/>
              <a:t>LAPD (Q.921) is used to provide a reliable data link control service, with error control and flow control, between user (TE) and network (NT)</a:t>
            </a:r>
          </a:p>
          <a:p>
            <a:pPr algn="just"/>
            <a:r>
              <a:rPr lang="en-US" sz="2800" smtClean="0"/>
              <a:t>Data link service is used for the exchange of Q.933 control signaling messages</a:t>
            </a:r>
          </a:p>
          <a:p>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User Plane</a:t>
            </a:r>
          </a:p>
        </p:txBody>
      </p:sp>
      <p:sp>
        <p:nvSpPr>
          <p:cNvPr id="39939" name="Content Placeholder 2"/>
          <p:cNvSpPr>
            <a:spLocks noGrp="1"/>
          </p:cNvSpPr>
          <p:nvPr>
            <p:ph sz="quarter" idx="1"/>
          </p:nvPr>
        </p:nvSpPr>
        <p:spPr>
          <a:xfrm>
            <a:off x="457200" y="1219200"/>
            <a:ext cx="8229600" cy="4937125"/>
          </a:xfrm>
        </p:spPr>
        <p:txBody>
          <a:bodyPr/>
          <a:lstStyle/>
          <a:p>
            <a:r>
              <a:rPr lang="en-US" sz="2800" smtClean="0"/>
              <a:t>Responsible for the transfer of user data between subscribers</a:t>
            </a:r>
          </a:p>
          <a:p>
            <a:r>
              <a:rPr lang="en-US" sz="2800" smtClean="0"/>
              <a:t>U-plane protocols </a:t>
            </a:r>
          </a:p>
          <a:p>
            <a:pPr lvl="1"/>
            <a:r>
              <a:rPr lang="en-US" sz="2500" smtClean="0"/>
              <a:t>provide end-to-end functionality</a:t>
            </a:r>
          </a:p>
          <a:p>
            <a:pPr lvl="1"/>
            <a:r>
              <a:rPr lang="en-US" sz="2500" smtClean="0"/>
              <a:t>U-plane protocol is LAPF</a:t>
            </a:r>
          </a:p>
          <a:p>
            <a:pPr>
              <a:buFont typeface="Wingdings 3" pitchFamily="18" charset="2"/>
              <a:buNone/>
            </a:pPr>
            <a:endParaRPr lang="en-US" sz="6900" smtClean="0"/>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kumimoji="1" lang="en-US" smtClean="0"/>
              <a:t>Circuit Switching</a:t>
            </a:r>
          </a:p>
        </p:txBody>
      </p:sp>
      <p:sp>
        <p:nvSpPr>
          <p:cNvPr id="12291" name="Rectangle 3"/>
          <p:cNvSpPr>
            <a:spLocks noGrp="1" noChangeArrowheads="1"/>
          </p:cNvSpPr>
          <p:nvPr>
            <p:ph sz="quarter" idx="1"/>
          </p:nvPr>
        </p:nvSpPr>
        <p:spPr>
          <a:xfrm>
            <a:off x="457200" y="1447800"/>
            <a:ext cx="8229600" cy="5029200"/>
          </a:xfrm>
        </p:spPr>
        <p:txBody>
          <a:bodyPr/>
          <a:lstStyle/>
          <a:p>
            <a:pPr eaLnBrk="1" hangingPunct="1"/>
            <a:r>
              <a:rPr kumimoji="1" lang="en-US" sz="2800" dirty="0" smtClean="0"/>
              <a:t>uses a dedicated path between two stations</a:t>
            </a:r>
          </a:p>
          <a:p>
            <a:pPr eaLnBrk="1" hangingPunct="1"/>
            <a:r>
              <a:rPr kumimoji="1" lang="en-US" sz="2800" dirty="0" smtClean="0"/>
              <a:t>has three phases</a:t>
            </a:r>
          </a:p>
          <a:p>
            <a:pPr lvl="1" eaLnBrk="1" hangingPunct="1"/>
            <a:r>
              <a:rPr kumimoji="1" lang="en-US" sz="2400" dirty="0" smtClean="0"/>
              <a:t>establish</a:t>
            </a:r>
          </a:p>
          <a:p>
            <a:pPr lvl="1" eaLnBrk="1" hangingPunct="1"/>
            <a:r>
              <a:rPr kumimoji="1" lang="en-US" sz="2400" dirty="0" smtClean="0"/>
              <a:t>transfer</a:t>
            </a:r>
          </a:p>
          <a:p>
            <a:pPr lvl="1" eaLnBrk="1" hangingPunct="1"/>
            <a:r>
              <a:rPr kumimoji="1" lang="en-US" sz="2400" dirty="0" smtClean="0"/>
              <a:t>disconnect</a:t>
            </a:r>
          </a:p>
          <a:p>
            <a:pPr eaLnBrk="1" hangingPunct="1"/>
            <a:r>
              <a:rPr kumimoji="1" lang="en-US" sz="2800" dirty="0" smtClean="0"/>
              <a:t>inefficient</a:t>
            </a:r>
          </a:p>
          <a:p>
            <a:pPr lvl="1" eaLnBrk="1" hangingPunct="1"/>
            <a:r>
              <a:rPr kumimoji="1" lang="en-US" sz="2400" dirty="0" smtClean="0"/>
              <a:t>channel capacity dedicated for duration of connection</a:t>
            </a:r>
          </a:p>
          <a:p>
            <a:pPr lvl="1" eaLnBrk="1" hangingPunct="1"/>
            <a:r>
              <a:rPr kumimoji="1" lang="en-US" sz="2400" dirty="0" smtClean="0"/>
              <a:t>if no data, capacity wasted</a:t>
            </a:r>
          </a:p>
          <a:p>
            <a:pPr eaLnBrk="1" hangingPunct="1"/>
            <a:r>
              <a:rPr kumimoji="1" lang="en-US" sz="2800" dirty="0" smtClean="0"/>
              <a:t>set up (connection) takes time</a:t>
            </a:r>
          </a:p>
          <a:p>
            <a:pPr eaLnBrk="1" hangingPunct="1"/>
            <a:r>
              <a:rPr kumimoji="1" lang="en-US" sz="2800" dirty="0" smtClean="0"/>
              <a:t>once connected, transfer is transparent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kumimoji="1" lang="en-US" smtClean="0"/>
              <a:t>LAPF Functionality</a:t>
            </a:r>
          </a:p>
        </p:txBody>
      </p:sp>
      <p:sp>
        <p:nvSpPr>
          <p:cNvPr id="40963" name="Rectangle 3"/>
          <p:cNvSpPr>
            <a:spLocks noGrp="1" noChangeArrowheads="1"/>
          </p:cNvSpPr>
          <p:nvPr>
            <p:ph sz="quarter" idx="1"/>
          </p:nvPr>
        </p:nvSpPr>
        <p:spPr>
          <a:xfrm>
            <a:off x="457200" y="1219200"/>
            <a:ext cx="8229600" cy="5105400"/>
          </a:xfrm>
        </p:spPr>
        <p:txBody>
          <a:bodyPr/>
          <a:lstStyle/>
          <a:p>
            <a:pPr eaLnBrk="1" hangingPunct="1"/>
            <a:r>
              <a:rPr kumimoji="1" lang="en-US" sz="2800" smtClean="0"/>
              <a:t>LAPF (Link Access Procedure for Frame Mode Bearer Services) defined in Q.922</a:t>
            </a:r>
          </a:p>
          <a:p>
            <a:pPr eaLnBrk="1" hangingPunct="1"/>
            <a:r>
              <a:rPr kumimoji="1" lang="en-US" sz="2800" smtClean="0"/>
              <a:t>only core functionality used:</a:t>
            </a:r>
          </a:p>
          <a:p>
            <a:pPr lvl="1" eaLnBrk="1" hangingPunct="1"/>
            <a:r>
              <a:rPr kumimoji="1" lang="en-US" sz="2400" smtClean="0"/>
              <a:t>frame delimiting, alignment and transparency</a:t>
            </a:r>
          </a:p>
          <a:p>
            <a:pPr lvl="1" eaLnBrk="1" hangingPunct="1"/>
            <a:r>
              <a:rPr kumimoji="1" lang="en-US" sz="2400" smtClean="0"/>
              <a:t>frame mux and demux using addressing field</a:t>
            </a:r>
          </a:p>
          <a:p>
            <a:pPr lvl="1" eaLnBrk="1" hangingPunct="1"/>
            <a:r>
              <a:rPr kumimoji="1" lang="en-US" sz="2400" smtClean="0"/>
              <a:t>ensure frame is integral number of octets </a:t>
            </a:r>
          </a:p>
          <a:p>
            <a:pPr lvl="1" eaLnBrk="1" hangingPunct="1"/>
            <a:r>
              <a:rPr kumimoji="1" lang="en-US" sz="2400" smtClean="0"/>
              <a:t>ensure frame is neither too long nor short</a:t>
            </a:r>
          </a:p>
          <a:p>
            <a:pPr lvl="1" eaLnBrk="1" hangingPunct="1"/>
            <a:r>
              <a:rPr kumimoji="1" lang="en-US" sz="2400" smtClean="0"/>
              <a:t>detection of transmission errors</a:t>
            </a:r>
          </a:p>
          <a:p>
            <a:pPr lvl="1" eaLnBrk="1" hangingPunct="1"/>
            <a:r>
              <a:rPr kumimoji="1" lang="en-US" sz="2400" smtClean="0"/>
              <a:t>congestion control functions (only in LAPF)</a:t>
            </a:r>
          </a:p>
          <a:p>
            <a:pPr eaLnBrk="1" hangingPunct="1"/>
            <a:r>
              <a:rPr kumimoji="1" lang="en-US" sz="2800" smtClean="0"/>
              <a:t>forms sub-layer of data link layer</a:t>
            </a:r>
          </a:p>
          <a:p>
            <a:pPr lvl="1" eaLnBrk="1" hangingPunct="1"/>
            <a:r>
              <a:rPr kumimoji="1" lang="en-US" sz="2400" smtClean="0"/>
              <a:t>data transfer between subscribers only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Frame Relay Data Link Connections</a:t>
            </a:r>
          </a:p>
        </p:txBody>
      </p:sp>
      <p:sp>
        <p:nvSpPr>
          <p:cNvPr id="41987" name="Rectangle 3"/>
          <p:cNvSpPr>
            <a:spLocks noGrp="1" noChangeArrowheads="1"/>
          </p:cNvSpPr>
          <p:nvPr>
            <p:ph sz="quarter" idx="1"/>
          </p:nvPr>
        </p:nvSpPr>
        <p:spPr>
          <a:xfrm>
            <a:off x="457200" y="1219200"/>
            <a:ext cx="8229600" cy="4937125"/>
          </a:xfrm>
        </p:spPr>
        <p:txBody>
          <a:bodyPr/>
          <a:lstStyle/>
          <a:p>
            <a:pPr eaLnBrk="1" hangingPunct="1"/>
            <a:r>
              <a:rPr lang="en-US" smtClean="0"/>
              <a:t>logical connection between subscribers</a:t>
            </a:r>
          </a:p>
          <a:p>
            <a:pPr eaLnBrk="1" hangingPunct="1"/>
            <a:r>
              <a:rPr lang="en-US" smtClean="0"/>
              <a:t>data transferred over them</a:t>
            </a:r>
          </a:p>
          <a:p>
            <a:pPr eaLnBrk="1" hangingPunct="1"/>
            <a:r>
              <a:rPr lang="en-US" smtClean="0"/>
              <a:t>not protected by flow or error control</a:t>
            </a:r>
          </a:p>
          <a:p>
            <a:pPr eaLnBrk="1" hangingPunct="1"/>
            <a:r>
              <a:rPr lang="en-US" smtClean="0"/>
              <a:t>uses separate connection for call control</a:t>
            </a:r>
          </a:p>
          <a:p>
            <a:pPr eaLnBrk="1" hangingPunct="1"/>
            <a:r>
              <a:rPr lang="en-US" smtClean="0"/>
              <a:t>overall results in significantly less work in network</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kumimoji="1" lang="en-US" smtClean="0"/>
              <a:t>User Data Transfer</a:t>
            </a:r>
          </a:p>
        </p:txBody>
      </p:sp>
      <p:sp>
        <p:nvSpPr>
          <p:cNvPr id="43011" name="Rectangle 3"/>
          <p:cNvSpPr>
            <a:spLocks noGrp="1" noChangeArrowheads="1"/>
          </p:cNvSpPr>
          <p:nvPr>
            <p:ph sz="quarter" idx="1"/>
          </p:nvPr>
        </p:nvSpPr>
        <p:spPr>
          <a:xfrm>
            <a:off x="457200" y="1219200"/>
            <a:ext cx="8229600" cy="4800600"/>
          </a:xfrm>
        </p:spPr>
        <p:txBody>
          <a:bodyPr/>
          <a:lstStyle/>
          <a:p>
            <a:pPr eaLnBrk="1" hangingPunct="1">
              <a:lnSpc>
                <a:spcPct val="90000"/>
              </a:lnSpc>
            </a:pPr>
            <a:r>
              <a:rPr kumimoji="1" lang="en-US" smtClean="0"/>
              <a:t>only have one frame type which</a:t>
            </a:r>
          </a:p>
          <a:p>
            <a:pPr lvl="1" eaLnBrk="1" hangingPunct="1">
              <a:lnSpc>
                <a:spcPct val="90000"/>
              </a:lnSpc>
            </a:pPr>
            <a:r>
              <a:rPr kumimoji="1" lang="en-US" smtClean="0"/>
              <a:t>carries user data</a:t>
            </a:r>
          </a:p>
          <a:p>
            <a:pPr eaLnBrk="1" hangingPunct="1">
              <a:lnSpc>
                <a:spcPct val="90000"/>
              </a:lnSpc>
            </a:pPr>
            <a:r>
              <a:rPr kumimoji="1" lang="en-US" smtClean="0"/>
              <a:t>no control frames means</a:t>
            </a:r>
          </a:p>
          <a:p>
            <a:pPr lvl="1" eaLnBrk="1" hangingPunct="1">
              <a:lnSpc>
                <a:spcPct val="90000"/>
              </a:lnSpc>
            </a:pPr>
            <a:r>
              <a:rPr kumimoji="1" lang="en-US" smtClean="0"/>
              <a:t>no inband signaling</a:t>
            </a:r>
          </a:p>
          <a:p>
            <a:pPr lvl="1" eaLnBrk="1" hangingPunct="1">
              <a:lnSpc>
                <a:spcPct val="90000"/>
              </a:lnSpc>
            </a:pPr>
            <a:r>
              <a:rPr kumimoji="1" lang="en-US" smtClean="0"/>
              <a:t>no sequence numbers</a:t>
            </a:r>
          </a:p>
          <a:p>
            <a:pPr eaLnBrk="1" hangingPunct="1">
              <a:lnSpc>
                <a:spcPct val="90000"/>
              </a:lnSpc>
            </a:pPr>
            <a:r>
              <a:rPr kumimoji="1" lang="en-US" smtClean="0"/>
              <a:t>flag and FCS function as in HDLC</a:t>
            </a:r>
          </a:p>
          <a:p>
            <a:pPr eaLnBrk="1" hangingPunct="1">
              <a:lnSpc>
                <a:spcPct val="90000"/>
              </a:lnSpc>
            </a:pPr>
            <a:r>
              <a:rPr kumimoji="1" lang="en-US" smtClean="0"/>
              <a:t>address field carries DLCI</a:t>
            </a:r>
          </a:p>
          <a:p>
            <a:pPr algn="just" eaLnBrk="1" hangingPunct="1">
              <a:lnSpc>
                <a:spcPct val="90000"/>
              </a:lnSpc>
            </a:pPr>
            <a:r>
              <a:rPr kumimoji="1" lang="en-US" smtClean="0"/>
              <a:t>DLCI (Data Link Connection Identifier) has local significance only </a:t>
            </a:r>
          </a:p>
          <a:p>
            <a:pPr lvl="1" eaLnBrk="1" hangingPunct="1">
              <a:lnSpc>
                <a:spcPct val="90000"/>
              </a:lnSpc>
            </a:pPr>
            <a:r>
              <a:rPr kumimoji="1" lang="en-US" smtClean="0"/>
              <a:t>Same function as VC number in X.25</a:t>
            </a:r>
          </a:p>
          <a:p>
            <a:pPr lvl="1" algn="just"/>
            <a:r>
              <a:rPr kumimoji="1" lang="en-US" smtClean="0"/>
              <a:t>Allows multiple logical frame relay connections to be multiplexed over a single channel</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LAPF – Core Formats</a:t>
            </a:r>
          </a:p>
        </p:txBody>
      </p:sp>
      <p:pic>
        <p:nvPicPr>
          <p:cNvPr id="44035" name="Picture 2"/>
          <p:cNvPicPr>
            <a:picLocks noChangeAspect="1" noChangeArrowheads="1"/>
          </p:cNvPicPr>
          <p:nvPr/>
        </p:nvPicPr>
        <p:blipFill>
          <a:blip r:embed="rId2"/>
          <a:srcRect/>
          <a:stretch>
            <a:fillRect/>
          </a:stretch>
        </p:blipFill>
        <p:spPr bwMode="auto">
          <a:xfrm>
            <a:off x="1066800" y="4114800"/>
            <a:ext cx="7239000" cy="1295400"/>
          </a:xfrm>
          <a:prstGeom prst="rect">
            <a:avLst/>
          </a:prstGeom>
          <a:noFill/>
          <a:ln w="9525">
            <a:noFill/>
            <a:miter lim="800000"/>
            <a:headEnd/>
            <a:tailEnd/>
          </a:ln>
        </p:spPr>
      </p:pic>
      <p:pic>
        <p:nvPicPr>
          <p:cNvPr id="44036" name="Picture 4"/>
          <p:cNvPicPr>
            <a:picLocks noChangeAspect="1" noChangeArrowheads="1"/>
          </p:cNvPicPr>
          <p:nvPr/>
        </p:nvPicPr>
        <p:blipFill>
          <a:blip r:embed="rId3"/>
          <a:srcRect/>
          <a:stretch>
            <a:fillRect/>
          </a:stretch>
        </p:blipFill>
        <p:spPr bwMode="auto">
          <a:xfrm>
            <a:off x="990600" y="2057400"/>
            <a:ext cx="73152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Summary</a:t>
            </a:r>
            <a:endParaRPr lang="en-AU" smtClean="0"/>
          </a:p>
        </p:txBody>
      </p:sp>
      <p:sp>
        <p:nvSpPr>
          <p:cNvPr id="45059" name="Rectangle 3"/>
          <p:cNvSpPr>
            <a:spLocks noGrp="1" noChangeArrowheads="1"/>
          </p:cNvSpPr>
          <p:nvPr>
            <p:ph sz="quarter" idx="1"/>
          </p:nvPr>
        </p:nvSpPr>
        <p:spPr>
          <a:xfrm>
            <a:off x="457200" y="1219200"/>
            <a:ext cx="8229600" cy="4937125"/>
          </a:xfrm>
        </p:spPr>
        <p:txBody>
          <a:bodyPr/>
          <a:lstStyle/>
          <a:p>
            <a:pPr eaLnBrk="1" hangingPunct="1"/>
            <a:r>
              <a:rPr lang="en-US" smtClean="0"/>
              <a:t>circuit verses packet switching network approaches</a:t>
            </a:r>
          </a:p>
          <a:p>
            <a:pPr eaLnBrk="1" hangingPunct="1"/>
            <a:r>
              <a:rPr lang="en-US" smtClean="0"/>
              <a:t>X.25</a:t>
            </a:r>
          </a:p>
          <a:p>
            <a:pPr eaLnBrk="1" hangingPunct="1"/>
            <a:r>
              <a:rPr lang="en-US" smtClean="0"/>
              <a:t>frame relay</a:t>
            </a:r>
            <a:endParaRPr lang="en-AU"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t>Chapter Preparation</a:t>
            </a:r>
          </a:p>
        </p:txBody>
      </p:sp>
      <p:sp>
        <p:nvSpPr>
          <p:cNvPr id="46083" name="Content Placeholder 2"/>
          <p:cNvSpPr>
            <a:spLocks noGrp="1"/>
          </p:cNvSpPr>
          <p:nvPr>
            <p:ph sz="quarter" idx="1"/>
          </p:nvPr>
        </p:nvSpPr>
        <p:spPr>
          <a:xfrm>
            <a:off x="457200" y="1219200"/>
            <a:ext cx="8229600" cy="4937125"/>
          </a:xfrm>
        </p:spPr>
        <p:txBody>
          <a:bodyPr/>
          <a:lstStyle/>
          <a:p>
            <a:r>
              <a:rPr lang="en-US" smtClean="0"/>
              <a:t>Before X.25 (not including X.25)</a:t>
            </a:r>
          </a:p>
          <a:p>
            <a:pPr lvl="1"/>
            <a:r>
              <a:rPr lang="en-US" smtClean="0"/>
              <a:t>Thorough reading of slide related material from the book</a:t>
            </a:r>
          </a:p>
          <a:p>
            <a:r>
              <a:rPr lang="en-US" smtClean="0"/>
              <a:t>After X.25</a:t>
            </a:r>
          </a:p>
          <a:p>
            <a:pPr lvl="1"/>
            <a:r>
              <a:rPr lang="en-US" smtClean="0"/>
              <a:t>Stick to slide related material </a:t>
            </a:r>
          </a:p>
          <a:p>
            <a:pPr lvl="1"/>
            <a:r>
              <a:rPr lang="en-US" smtClean="0"/>
              <a:t>Reading of the book still required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kumimoji="1" lang="en-US" dirty="0" smtClean="0"/>
              <a:t>Public Circuit Switched Network</a:t>
            </a:r>
          </a:p>
        </p:txBody>
      </p:sp>
      <p:sp>
        <p:nvSpPr>
          <p:cNvPr id="5" name="Rectangle 3"/>
          <p:cNvSpPr>
            <a:spLocks noGrp="1" noChangeArrowheads="1"/>
          </p:cNvSpPr>
          <p:nvPr>
            <p:ph sz="quarter" idx="1"/>
          </p:nvPr>
        </p:nvSpPr>
        <p:spPr>
          <a:xfrm>
            <a:off x="457200" y="1447800"/>
            <a:ext cx="8229600" cy="5029200"/>
          </a:xfrm>
        </p:spPr>
        <p:txBody>
          <a:bodyPr/>
          <a:lstStyle/>
          <a:p>
            <a:r>
              <a:rPr lang="en-US" sz="2800" dirty="0">
                <a:solidFill>
                  <a:schemeClr val="tx2"/>
                </a:solidFill>
              </a:rPr>
              <a:t>A public telecommunications network can be described using four generic architectural components:</a:t>
            </a:r>
          </a:p>
          <a:p>
            <a:r>
              <a:rPr lang="en-US" sz="2800" b="1" dirty="0" smtClean="0">
                <a:solidFill>
                  <a:schemeClr val="tx2"/>
                </a:solidFill>
              </a:rPr>
              <a:t>Subscribers</a:t>
            </a:r>
            <a:endParaRPr lang="en-US" sz="2800" dirty="0" smtClean="0">
              <a:solidFill>
                <a:schemeClr val="tx2"/>
              </a:solidFill>
            </a:endParaRPr>
          </a:p>
          <a:p>
            <a:pPr marL="0" indent="0" algn="just">
              <a:buNone/>
            </a:pPr>
            <a:r>
              <a:rPr lang="en-US" sz="2800" dirty="0" smtClean="0">
                <a:solidFill>
                  <a:schemeClr val="tx2"/>
                </a:solidFill>
              </a:rPr>
              <a:t>The </a:t>
            </a:r>
            <a:r>
              <a:rPr lang="en-US" sz="2800" dirty="0">
                <a:solidFill>
                  <a:schemeClr val="tx2"/>
                </a:solidFill>
              </a:rPr>
              <a:t>devices that attach to the network, typically telephones, but the percentage of data traffic increases year by year.</a:t>
            </a:r>
          </a:p>
          <a:p>
            <a:r>
              <a:rPr lang="en-US" sz="2800" b="1" dirty="0" smtClean="0">
                <a:solidFill>
                  <a:schemeClr val="tx2"/>
                </a:solidFill>
              </a:rPr>
              <a:t>Subscriber line</a:t>
            </a:r>
            <a:endParaRPr lang="en-US" sz="2800" dirty="0" smtClean="0">
              <a:solidFill>
                <a:schemeClr val="tx2"/>
              </a:solidFill>
            </a:endParaRPr>
          </a:p>
          <a:p>
            <a:pPr marL="0" indent="0" algn="just">
              <a:buNone/>
            </a:pPr>
            <a:r>
              <a:rPr lang="en-US" sz="2800" dirty="0" smtClean="0">
                <a:solidFill>
                  <a:schemeClr val="tx2"/>
                </a:solidFill>
              </a:rPr>
              <a:t>The </a:t>
            </a:r>
            <a:r>
              <a:rPr lang="en-US" sz="2800" dirty="0">
                <a:solidFill>
                  <a:schemeClr val="tx2"/>
                </a:solidFill>
              </a:rPr>
              <a:t>link between the subscriber and the network, also referred to as the </a:t>
            </a:r>
            <a:r>
              <a:rPr lang="en-US" sz="2800" i="1" dirty="0">
                <a:solidFill>
                  <a:schemeClr val="tx2"/>
                </a:solidFill>
              </a:rPr>
              <a:t>subscriber loop</a:t>
            </a:r>
            <a:r>
              <a:rPr lang="en-US" sz="2800" dirty="0">
                <a:solidFill>
                  <a:schemeClr val="tx2"/>
                </a:solidFill>
              </a:rPr>
              <a:t> or </a:t>
            </a:r>
            <a:r>
              <a:rPr lang="en-US" sz="2800" i="1" dirty="0">
                <a:solidFill>
                  <a:schemeClr val="tx2"/>
                </a:solidFill>
              </a:rPr>
              <a:t>local loop</a:t>
            </a:r>
            <a:r>
              <a:rPr lang="en-US" sz="2800" dirty="0">
                <a:solidFill>
                  <a:schemeClr val="tx2"/>
                </a:solidFill>
              </a:rPr>
              <a:t>, mostly using twisted-pair wire. </a:t>
            </a:r>
          </a:p>
          <a:p>
            <a:endParaRPr lang="en-US" sz="2800" dirty="0">
              <a:solidFill>
                <a:schemeClr val="tx2"/>
              </a:solidFill>
              <a:latin typeface="Times" charset="0"/>
            </a:endParaRPr>
          </a:p>
        </p:txBody>
      </p:sp>
    </p:spTree>
    <p:extLst>
      <p:ext uri="{BB962C8B-B14F-4D97-AF65-F5344CB8AC3E}">
        <p14:creationId xmlns:p14="http://schemas.microsoft.com/office/powerpoint/2010/main" val="3790014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kumimoji="1" lang="en-US" dirty="0" smtClean="0"/>
              <a:t>Public Circuit Switched Network</a:t>
            </a:r>
          </a:p>
        </p:txBody>
      </p:sp>
      <p:sp>
        <p:nvSpPr>
          <p:cNvPr id="5" name="Rectangle 3"/>
          <p:cNvSpPr>
            <a:spLocks noGrp="1" noChangeArrowheads="1"/>
          </p:cNvSpPr>
          <p:nvPr>
            <p:ph sz="quarter" idx="1"/>
          </p:nvPr>
        </p:nvSpPr>
        <p:spPr>
          <a:xfrm>
            <a:off x="457200" y="1447800"/>
            <a:ext cx="8229600" cy="5029200"/>
          </a:xfrm>
        </p:spPr>
        <p:txBody>
          <a:bodyPr/>
          <a:lstStyle/>
          <a:p>
            <a:r>
              <a:rPr lang="en-US" sz="2800" b="1" dirty="0" smtClean="0">
                <a:solidFill>
                  <a:schemeClr val="tx2"/>
                </a:solidFill>
              </a:rPr>
              <a:t>Exchanges</a:t>
            </a:r>
          </a:p>
          <a:p>
            <a:pPr marL="0" indent="0" algn="just">
              <a:buNone/>
            </a:pPr>
            <a:r>
              <a:rPr lang="en-US" sz="2800" dirty="0" smtClean="0">
                <a:solidFill>
                  <a:schemeClr val="tx2"/>
                </a:solidFill>
              </a:rPr>
              <a:t>The </a:t>
            </a:r>
            <a:r>
              <a:rPr lang="en-US" sz="2800" dirty="0">
                <a:solidFill>
                  <a:schemeClr val="tx2"/>
                </a:solidFill>
              </a:rPr>
              <a:t>switching centers in the network. A switching center that directly supports subscribers is known as an end office. </a:t>
            </a:r>
            <a:endParaRPr lang="en-US" sz="2800" dirty="0" smtClean="0">
              <a:solidFill>
                <a:schemeClr val="tx2"/>
              </a:solidFill>
            </a:endParaRPr>
          </a:p>
          <a:p>
            <a:r>
              <a:rPr lang="en-US" sz="2800" b="1" dirty="0" smtClean="0">
                <a:solidFill>
                  <a:schemeClr val="tx2"/>
                </a:solidFill>
              </a:rPr>
              <a:t>Trunks</a:t>
            </a:r>
          </a:p>
          <a:p>
            <a:pPr marL="0" indent="0" algn="just">
              <a:buNone/>
            </a:pPr>
            <a:r>
              <a:rPr lang="en-US" sz="2800" dirty="0" smtClean="0">
                <a:solidFill>
                  <a:schemeClr val="tx2"/>
                </a:solidFill>
              </a:rPr>
              <a:t>The </a:t>
            </a:r>
            <a:r>
              <a:rPr lang="en-US" sz="2800" dirty="0">
                <a:solidFill>
                  <a:schemeClr val="tx2"/>
                </a:solidFill>
              </a:rPr>
              <a:t>branches between exchanges. Trunks carry multiple voice-frequency circuits using either FDM </a:t>
            </a:r>
            <a:r>
              <a:rPr lang="en-US" sz="2800" dirty="0" smtClean="0">
                <a:solidFill>
                  <a:schemeClr val="tx2"/>
                </a:solidFill>
              </a:rPr>
              <a:t>or synchronous </a:t>
            </a:r>
            <a:r>
              <a:rPr lang="en-US" sz="2800" dirty="0">
                <a:solidFill>
                  <a:schemeClr val="tx2"/>
                </a:solidFill>
              </a:rPr>
              <a:t>TDM</a:t>
            </a:r>
          </a:p>
        </p:txBody>
      </p:sp>
    </p:spTree>
    <p:extLst>
      <p:ext uri="{BB962C8B-B14F-4D97-AF65-F5344CB8AC3E}">
        <p14:creationId xmlns:p14="http://schemas.microsoft.com/office/powerpoint/2010/main" val="3469077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kumimoji="1" lang="en-US" smtClean="0"/>
              <a:t>Public Circuit Switched Network</a:t>
            </a:r>
          </a:p>
        </p:txBody>
      </p:sp>
      <p:pic>
        <p:nvPicPr>
          <p:cNvPr id="13315" name="Picture 6" descr="Circuit-Sw Network                                             0028288F  Mnementh                      BEAE7A2F:"/>
          <p:cNvPicPr>
            <a:picLocks noChangeAspect="1" noChangeArrowheads="1"/>
          </p:cNvPicPr>
          <p:nvPr/>
        </p:nvPicPr>
        <p:blipFill>
          <a:blip r:embed="rId3"/>
          <a:srcRect l="3580" t="4633" r="3580" b="27794"/>
          <a:stretch>
            <a:fillRect/>
          </a:stretch>
        </p:blipFill>
        <p:spPr bwMode="auto">
          <a:xfrm>
            <a:off x="896938" y="1887538"/>
            <a:ext cx="7469187" cy="4202112"/>
          </a:xfrm>
          <a:prstGeom prst="rect">
            <a:avLst/>
          </a:prstGeom>
          <a:noFill/>
          <a:ln w="9525">
            <a:noFill/>
            <a:miter lim="800000"/>
            <a:headEnd/>
            <a:tailEnd/>
          </a:ln>
        </p:spPr>
      </p:pic>
    </p:spTree>
    <p:extLst>
      <p:ext uri="{BB962C8B-B14F-4D97-AF65-F5344CB8AC3E}">
        <p14:creationId xmlns:p14="http://schemas.microsoft.com/office/powerpoint/2010/main" val="1774371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kumimoji="1" lang="en-GB" smtClean="0"/>
              <a:t>Circuit Establishment</a:t>
            </a:r>
            <a:endParaRPr kumimoji="1" lang="en-US" smtClean="0"/>
          </a:p>
        </p:txBody>
      </p:sp>
      <p:pic>
        <p:nvPicPr>
          <p:cNvPr id="14339" name="Picture 5" descr="Circuit Establishment                                          0028288F  Mnementh                      BEAE7A2F:"/>
          <p:cNvPicPr>
            <a:picLocks noChangeAspect="1" noChangeArrowheads="1"/>
          </p:cNvPicPr>
          <p:nvPr/>
        </p:nvPicPr>
        <p:blipFill>
          <a:blip r:embed="rId3"/>
          <a:srcRect l="7159" t="9265" r="7159" b="20845"/>
          <a:stretch>
            <a:fillRect/>
          </a:stretch>
        </p:blipFill>
        <p:spPr bwMode="auto">
          <a:xfrm>
            <a:off x="1185863" y="1719263"/>
            <a:ext cx="6891337" cy="4344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kumimoji="1" lang="en-US" dirty="0" smtClean="0"/>
              <a:t>Public Circuit Switched Network</a:t>
            </a:r>
          </a:p>
        </p:txBody>
      </p:sp>
      <p:sp>
        <p:nvSpPr>
          <p:cNvPr id="5" name="Rectangle 3"/>
          <p:cNvSpPr>
            <a:spLocks noGrp="1" noChangeArrowheads="1"/>
          </p:cNvSpPr>
          <p:nvPr>
            <p:ph sz="quarter" idx="1"/>
          </p:nvPr>
        </p:nvSpPr>
        <p:spPr>
          <a:xfrm>
            <a:off x="457200" y="1447800"/>
            <a:ext cx="8229600" cy="5029200"/>
          </a:xfrm>
        </p:spPr>
        <p:txBody>
          <a:bodyPr/>
          <a:lstStyle/>
          <a:p>
            <a:pPr algn="just"/>
            <a:r>
              <a:rPr lang="en-US" sz="2800" dirty="0">
                <a:solidFill>
                  <a:schemeClr val="tx2"/>
                </a:solidFill>
              </a:rPr>
              <a:t>Circuit-switching technology has been driven by those applications that handle voice traffic. </a:t>
            </a:r>
            <a:endParaRPr lang="en-US" sz="2800" dirty="0" smtClean="0">
              <a:solidFill>
                <a:schemeClr val="tx2"/>
              </a:solidFill>
            </a:endParaRPr>
          </a:p>
          <a:p>
            <a:pPr algn="just"/>
            <a:r>
              <a:rPr lang="en-US" sz="2800" dirty="0" smtClean="0">
                <a:solidFill>
                  <a:schemeClr val="tx2"/>
                </a:solidFill>
              </a:rPr>
              <a:t>One </a:t>
            </a:r>
            <a:r>
              <a:rPr lang="en-US" sz="2800" dirty="0">
                <a:solidFill>
                  <a:schemeClr val="tx2"/>
                </a:solidFill>
              </a:rPr>
              <a:t>of the key requirements for voice traffic is that there must be virtually no transmission delay and certainly no variation in delay. </a:t>
            </a:r>
            <a:endParaRPr lang="en-US" sz="2800" dirty="0" smtClean="0">
              <a:solidFill>
                <a:schemeClr val="tx2"/>
              </a:solidFill>
            </a:endParaRPr>
          </a:p>
          <a:p>
            <a:pPr algn="just"/>
            <a:r>
              <a:rPr lang="en-US" sz="2800" dirty="0" smtClean="0">
                <a:solidFill>
                  <a:schemeClr val="tx2"/>
                </a:solidFill>
              </a:rPr>
              <a:t>A </a:t>
            </a:r>
            <a:r>
              <a:rPr lang="en-US" sz="2800" dirty="0">
                <a:solidFill>
                  <a:schemeClr val="tx2"/>
                </a:solidFill>
              </a:rPr>
              <a:t>constant signal transmission rate must be maintained, because transmission and reception occur at the same signal rate. </a:t>
            </a:r>
            <a:endParaRPr lang="en-US" sz="2800" dirty="0" smtClean="0">
              <a:solidFill>
                <a:schemeClr val="tx2"/>
              </a:solidFill>
            </a:endParaRPr>
          </a:p>
          <a:p>
            <a:pPr algn="just"/>
            <a:r>
              <a:rPr lang="en-US" sz="2800" dirty="0" smtClean="0">
                <a:solidFill>
                  <a:schemeClr val="tx2"/>
                </a:solidFill>
              </a:rPr>
              <a:t>These </a:t>
            </a:r>
            <a:r>
              <a:rPr lang="en-US" sz="2800" dirty="0">
                <a:solidFill>
                  <a:schemeClr val="tx2"/>
                </a:solidFill>
              </a:rPr>
              <a:t>requirements are necessary to allow normal human conversation. </a:t>
            </a:r>
          </a:p>
        </p:txBody>
      </p:sp>
    </p:spTree>
    <p:extLst>
      <p:ext uri="{BB962C8B-B14F-4D97-AF65-F5344CB8AC3E}">
        <p14:creationId xmlns:p14="http://schemas.microsoft.com/office/powerpoint/2010/main" val="27531606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 (Ch. 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Lecture (Ch. 10)</Template>
  <TotalTime>49</TotalTime>
  <Words>3452</Words>
  <Application>Microsoft Office PowerPoint</Application>
  <PresentationFormat>On-screen Show (4:3)</PresentationFormat>
  <Paragraphs>335</Paragraphs>
  <Slides>45</Slides>
  <Notes>35</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Lecture (Ch. 10)</vt:lpstr>
      <vt:lpstr>Data and Computer Communications</vt:lpstr>
      <vt:lpstr>Switched Network</vt:lpstr>
      <vt:lpstr>Nodes</vt:lpstr>
      <vt:lpstr>Circuit Switching</vt:lpstr>
      <vt:lpstr>Public Circuit Switched Network</vt:lpstr>
      <vt:lpstr>Public Circuit Switched Network</vt:lpstr>
      <vt:lpstr>Public Circuit Switched Network</vt:lpstr>
      <vt:lpstr>Circuit Establishment</vt:lpstr>
      <vt:lpstr>Public Circuit Switched Network</vt:lpstr>
      <vt:lpstr>Public Circuit Switched Network</vt:lpstr>
      <vt:lpstr>Circuit Switch Elements</vt:lpstr>
      <vt:lpstr>Circuit Switch Elements</vt:lpstr>
      <vt:lpstr>Circuit Switch Elements</vt:lpstr>
      <vt:lpstr>Circuit Switch Elements</vt:lpstr>
      <vt:lpstr>Packet Switching</vt:lpstr>
      <vt:lpstr>Packet Switching</vt:lpstr>
      <vt:lpstr>Advantages</vt:lpstr>
      <vt:lpstr>Switching Techniques</vt:lpstr>
      <vt:lpstr>Datagram Diagram</vt:lpstr>
      <vt:lpstr>Virtual Circuit Diagram</vt:lpstr>
      <vt:lpstr>Virtual Circuits v Datagram</vt:lpstr>
      <vt:lpstr>Circuit v Packet Switching</vt:lpstr>
      <vt:lpstr>Circuit v Packet Switching</vt:lpstr>
      <vt:lpstr>Connection Oriented Networks</vt:lpstr>
      <vt:lpstr>Connection Oriented Networks</vt:lpstr>
      <vt:lpstr>Connection Oriented Networks</vt:lpstr>
      <vt:lpstr>X.25</vt:lpstr>
      <vt:lpstr>Virtual Circuit </vt:lpstr>
      <vt:lpstr>X.25 Use of Virtual Circuits</vt:lpstr>
      <vt:lpstr>User Data and X.25 Protocol Control Information</vt:lpstr>
      <vt:lpstr>X.25 Protocol Control Information</vt:lpstr>
      <vt:lpstr>Issues with X.25</vt:lpstr>
      <vt:lpstr>Frame Relay</vt:lpstr>
      <vt:lpstr>A basic Frame Relay network </vt:lpstr>
      <vt:lpstr>Advantages and Disadvantages</vt:lpstr>
      <vt:lpstr>Frame Relay Protocol Architecture</vt:lpstr>
      <vt:lpstr>Frame Relay Protocol Architecture</vt:lpstr>
      <vt:lpstr>Control Plane</vt:lpstr>
      <vt:lpstr>User Plane</vt:lpstr>
      <vt:lpstr>LAPF Functionality</vt:lpstr>
      <vt:lpstr>Frame Relay Data Link Connections</vt:lpstr>
      <vt:lpstr>User Data Transfer</vt:lpstr>
      <vt:lpstr>LAPF – Core Formats</vt:lpstr>
      <vt:lpstr>Summary</vt:lpstr>
      <vt:lpstr>Chapter Preparation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and Computer Communications</dc:title>
  <dc:subject>Lecture Slides</dc:subject>
  <dc:creator>Yasir Salam</dc:creator>
  <cp:lastModifiedBy>Yasir Salam</cp:lastModifiedBy>
  <cp:revision>7</cp:revision>
  <cp:lastPrinted>2006-07-11T08:20:33Z</cp:lastPrinted>
  <dcterms:created xsi:type="dcterms:W3CDTF">2016-12-21T15:35:59Z</dcterms:created>
  <dcterms:modified xsi:type="dcterms:W3CDTF">2017-01-02T15:13:03Z</dcterms:modified>
</cp:coreProperties>
</file>