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8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1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83863" y="461899"/>
            <a:ext cx="217627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03-Nov-20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03-Nov-20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03-Nov-20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03-Nov-20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03-Nov-20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93467" y="461899"/>
            <a:ext cx="3957065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509941"/>
            <a:ext cx="8072119" cy="3636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03-Nov-20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6489" y="2534792"/>
            <a:ext cx="58902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latin typeface="Arial"/>
                <a:cs typeface="Arial"/>
              </a:rPr>
              <a:t>COMPUTER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KEYBOARD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83816" y="4811344"/>
            <a:ext cx="5975985" cy="13304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spc="-15" dirty="0" smtClean="0">
                <a:solidFill>
                  <a:srgbClr val="888888"/>
                </a:solidFill>
                <a:latin typeface="Calibri"/>
                <a:cs typeface="Calibri"/>
              </a:rPr>
              <a:t>Mr. Tariq Saleem Ghayyur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spc="-15" dirty="0" smtClean="0">
                <a:solidFill>
                  <a:srgbClr val="888888"/>
                </a:solidFill>
                <a:latin typeface="Calibri"/>
                <a:cs typeface="Calibri"/>
              </a:rPr>
              <a:t>Lecturer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spc="-15" dirty="0" smtClean="0">
                <a:solidFill>
                  <a:srgbClr val="888888"/>
                </a:solidFill>
                <a:latin typeface="Calibri"/>
                <a:cs typeface="Calibri"/>
              </a:rPr>
              <a:t>Department of Education, SU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5732" y="461899"/>
            <a:ext cx="42729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Gaming</a:t>
            </a:r>
            <a:r>
              <a:rPr spc="-60" dirty="0"/>
              <a:t> </a:t>
            </a:r>
            <a:r>
              <a:rPr spc="-20" dirty="0"/>
              <a:t>Keyboards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4213"/>
            <a:ext cx="8073390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15" dirty="0">
                <a:latin typeface="Calibri"/>
                <a:cs typeface="Calibri"/>
              </a:rPr>
              <a:t>are </a:t>
            </a:r>
            <a:r>
              <a:rPr sz="3600" spc="-5" dirty="0">
                <a:latin typeface="Calibri"/>
                <a:cs typeface="Calibri"/>
              </a:rPr>
              <a:t>similar </a:t>
            </a:r>
            <a:r>
              <a:rPr sz="3600" spc="-25" dirty="0">
                <a:latin typeface="Calibri"/>
                <a:cs typeface="Calibri"/>
              </a:rPr>
              <a:t>to </a:t>
            </a:r>
            <a:r>
              <a:rPr sz="3600" spc="-5" dirty="0">
                <a:latin typeface="Calibri"/>
                <a:cs typeface="Calibri"/>
              </a:rPr>
              <a:t>normal </a:t>
            </a:r>
            <a:r>
              <a:rPr sz="3600" spc="-25" dirty="0">
                <a:latin typeface="Calibri"/>
                <a:cs typeface="Calibri"/>
              </a:rPr>
              <a:t>keyboards </a:t>
            </a:r>
            <a:r>
              <a:rPr sz="3600" spc="-30" dirty="0">
                <a:latin typeface="Calibri"/>
                <a:cs typeface="Calibri"/>
              </a:rPr>
              <a:t>except  </a:t>
            </a:r>
            <a:r>
              <a:rPr sz="3600" spc="-10" dirty="0">
                <a:latin typeface="Calibri"/>
                <a:cs typeface="Calibri"/>
              </a:rPr>
              <a:t>they </a:t>
            </a:r>
            <a:r>
              <a:rPr sz="3600" spc="-15" dirty="0">
                <a:latin typeface="Calibri"/>
                <a:cs typeface="Calibri"/>
              </a:rPr>
              <a:t>generally  </a:t>
            </a:r>
            <a:r>
              <a:rPr sz="3600" spc="-20" dirty="0">
                <a:latin typeface="Calibri"/>
                <a:cs typeface="Calibri"/>
              </a:rPr>
              <a:t>contain </a:t>
            </a:r>
            <a:r>
              <a:rPr sz="3600" spc="-30" dirty="0">
                <a:latin typeface="Calibri"/>
                <a:cs typeface="Calibri"/>
              </a:rPr>
              <a:t>extra </a:t>
            </a:r>
            <a:r>
              <a:rPr sz="3600" spc="-25" dirty="0">
                <a:latin typeface="Calibri"/>
                <a:cs typeface="Calibri"/>
              </a:rPr>
              <a:t>features  </a:t>
            </a:r>
            <a:r>
              <a:rPr sz="3600" spc="-5" dirty="0">
                <a:latin typeface="Calibri"/>
                <a:cs typeface="Calibri"/>
              </a:rPr>
              <a:t>such as </a:t>
            </a:r>
            <a:r>
              <a:rPr sz="3600" spc="-10" dirty="0">
                <a:latin typeface="Calibri"/>
                <a:cs typeface="Calibri"/>
              </a:rPr>
              <a:t>illuminated </a:t>
            </a:r>
            <a:r>
              <a:rPr sz="3600" spc="-40" dirty="0">
                <a:latin typeface="Calibri"/>
                <a:cs typeface="Calibri"/>
              </a:rPr>
              <a:t>keys, </a:t>
            </a:r>
            <a:r>
              <a:rPr sz="3600" spc="-5" dirty="0">
                <a:latin typeface="Calibri"/>
                <a:cs typeface="Calibri"/>
              </a:rPr>
              <a:t>multimedia  </a:t>
            </a:r>
            <a:r>
              <a:rPr sz="3600" spc="-40" dirty="0">
                <a:latin typeface="Calibri"/>
                <a:cs typeface="Calibri"/>
              </a:rPr>
              <a:t>keys, </a:t>
            </a:r>
            <a:r>
              <a:rPr sz="3600" dirty="0">
                <a:latin typeface="Calibri"/>
                <a:cs typeface="Calibri"/>
              </a:rPr>
              <a:t>an </a:t>
            </a:r>
            <a:r>
              <a:rPr sz="3600" spc="-5" dirty="0">
                <a:latin typeface="Calibri"/>
                <a:cs typeface="Calibri"/>
              </a:rPr>
              <a:t>additional </a:t>
            </a:r>
            <a:r>
              <a:rPr sz="3600" spc="-15" dirty="0">
                <a:latin typeface="Calibri"/>
                <a:cs typeface="Calibri"/>
              </a:rPr>
              <a:t>LCD screen, </a:t>
            </a:r>
            <a:r>
              <a:rPr sz="3600" spc="-5" dirty="0">
                <a:latin typeface="Calibri"/>
                <a:cs typeface="Calibri"/>
              </a:rPr>
              <a:t>palm </a:t>
            </a:r>
            <a:r>
              <a:rPr sz="3600" spc="-30" dirty="0">
                <a:latin typeface="Calibri"/>
                <a:cs typeface="Calibri"/>
              </a:rPr>
              <a:t>rest  </a:t>
            </a:r>
            <a:r>
              <a:rPr sz="3600" dirty="0">
                <a:latin typeface="Calibri"/>
                <a:cs typeface="Calibri"/>
              </a:rPr>
              <a:t>and </a:t>
            </a:r>
            <a:r>
              <a:rPr sz="3600" spc="-5" dirty="0">
                <a:latin typeface="Calibri"/>
                <a:cs typeface="Calibri"/>
              </a:rPr>
              <a:t>other</a:t>
            </a:r>
            <a:r>
              <a:rPr sz="3600" spc="-35" dirty="0">
                <a:latin typeface="Calibri"/>
                <a:cs typeface="Calibri"/>
              </a:rPr>
              <a:t> </a:t>
            </a:r>
            <a:r>
              <a:rPr sz="3600" spc="-20" dirty="0">
                <a:latin typeface="Calibri"/>
                <a:cs typeface="Calibri"/>
              </a:rPr>
              <a:t>features.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3400"/>
            <a:ext cx="6099175" cy="5035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35732" y="461899"/>
            <a:ext cx="42729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Gaming</a:t>
            </a:r>
            <a:r>
              <a:rPr spc="-60" dirty="0"/>
              <a:t> </a:t>
            </a:r>
            <a:r>
              <a:rPr spc="-20" dirty="0"/>
              <a:t>Keyboards</a:t>
            </a:r>
          </a:p>
        </p:txBody>
      </p:sp>
      <p:sp>
        <p:nvSpPr>
          <p:cNvPr id="4" name="object 4"/>
          <p:cNvSpPr/>
          <p:nvPr/>
        </p:nvSpPr>
        <p:spPr>
          <a:xfrm>
            <a:off x="4267200" y="1740992"/>
            <a:ext cx="4876799" cy="4665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3501" y="461899"/>
            <a:ext cx="49364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Ergonomic</a:t>
            </a:r>
            <a:r>
              <a:rPr spc="-65" dirty="0"/>
              <a:t> </a:t>
            </a:r>
            <a:r>
              <a:rPr spc="-20" dirty="0"/>
              <a:t>Keyboards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4213"/>
            <a:ext cx="7444105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dirty="0">
                <a:latin typeface="Calibri"/>
                <a:cs typeface="Calibri"/>
              </a:rPr>
              <a:t>is a </a:t>
            </a:r>
            <a:r>
              <a:rPr sz="3600" spc="-10" dirty="0">
                <a:latin typeface="Calibri"/>
                <a:cs typeface="Calibri"/>
              </a:rPr>
              <a:t>computer </a:t>
            </a:r>
            <a:r>
              <a:rPr sz="3600" spc="-25" dirty="0">
                <a:latin typeface="Calibri"/>
                <a:cs typeface="Calibri"/>
              </a:rPr>
              <a:t>keyboard </a:t>
            </a:r>
            <a:r>
              <a:rPr sz="3600" spc="-5" dirty="0">
                <a:latin typeface="Calibri"/>
                <a:cs typeface="Calibri"/>
              </a:rPr>
              <a:t>designed with  </a:t>
            </a:r>
            <a:r>
              <a:rPr sz="3600" spc="-10" dirty="0">
                <a:latin typeface="Calibri"/>
                <a:cs typeface="Calibri"/>
              </a:rPr>
              <a:t>ergonomic considerations </a:t>
            </a:r>
            <a:r>
              <a:rPr sz="3600" spc="-20" dirty="0">
                <a:latin typeface="Calibri"/>
                <a:cs typeface="Calibri"/>
              </a:rPr>
              <a:t>to </a:t>
            </a:r>
            <a:r>
              <a:rPr sz="3600" spc="-10" dirty="0">
                <a:latin typeface="Calibri"/>
                <a:cs typeface="Calibri"/>
              </a:rPr>
              <a:t>minimize  </a:t>
            </a:r>
            <a:r>
              <a:rPr sz="3600" dirty="0">
                <a:latin typeface="Calibri"/>
                <a:cs typeface="Calibri"/>
              </a:rPr>
              <a:t>the chance </a:t>
            </a:r>
            <a:r>
              <a:rPr sz="3600" spc="-5" dirty="0">
                <a:latin typeface="Calibri"/>
                <a:cs typeface="Calibri"/>
              </a:rPr>
              <a:t>of </a:t>
            </a:r>
            <a:r>
              <a:rPr sz="3600" spc="-10" dirty="0">
                <a:latin typeface="Calibri"/>
                <a:cs typeface="Calibri"/>
              </a:rPr>
              <a:t>wrist </a:t>
            </a:r>
            <a:r>
              <a:rPr sz="3600" dirty="0">
                <a:latin typeface="Calibri"/>
                <a:cs typeface="Calibri"/>
              </a:rPr>
              <a:t>and </a:t>
            </a:r>
            <a:r>
              <a:rPr sz="3600" spc="-5" dirty="0">
                <a:latin typeface="Calibri"/>
                <a:cs typeface="Calibri"/>
              </a:rPr>
              <a:t>hand</a:t>
            </a:r>
            <a:r>
              <a:rPr sz="3600" spc="-7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injuries.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3501" y="461899"/>
            <a:ext cx="49364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Ergonomic</a:t>
            </a:r>
            <a:r>
              <a:rPr spc="-65" dirty="0"/>
              <a:t> </a:t>
            </a:r>
            <a:r>
              <a:rPr spc="-20" dirty="0"/>
              <a:t>Keyboards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457200"/>
            <a:ext cx="9144000" cy="6400800"/>
            <a:chOff x="0" y="457200"/>
            <a:chExt cx="9144000" cy="6400800"/>
          </a:xfrm>
        </p:grpSpPr>
        <p:sp>
          <p:nvSpPr>
            <p:cNvPr id="4" name="object 4"/>
            <p:cNvSpPr/>
            <p:nvPr/>
          </p:nvSpPr>
          <p:spPr>
            <a:xfrm>
              <a:off x="3200349" y="457200"/>
              <a:ext cx="5943650" cy="4965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150236"/>
              <a:ext cx="4734026" cy="47077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4464" y="461899"/>
            <a:ext cx="62718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Laser </a:t>
            </a:r>
            <a:r>
              <a:rPr spc="5" dirty="0"/>
              <a:t>or </a:t>
            </a:r>
            <a:r>
              <a:rPr spc="-25" dirty="0"/>
              <a:t>Infrared</a:t>
            </a:r>
            <a:r>
              <a:rPr spc="-35" dirty="0"/>
              <a:t> </a:t>
            </a:r>
            <a:r>
              <a:rPr spc="-20" dirty="0"/>
              <a:t>Keyboards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4213"/>
            <a:ext cx="789178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dirty="0">
                <a:latin typeface="Calibri"/>
                <a:cs typeface="Calibri"/>
              </a:rPr>
              <a:t>this </a:t>
            </a:r>
            <a:r>
              <a:rPr sz="3600" spc="-5" dirty="0">
                <a:latin typeface="Calibri"/>
                <a:cs typeface="Calibri"/>
              </a:rPr>
              <a:t>device </a:t>
            </a:r>
            <a:r>
              <a:rPr sz="3600" spc="-10" dirty="0">
                <a:latin typeface="Calibri"/>
                <a:cs typeface="Calibri"/>
              </a:rPr>
              <a:t>projects the </a:t>
            </a:r>
            <a:r>
              <a:rPr sz="3600" spc="-25" dirty="0">
                <a:latin typeface="Calibri"/>
                <a:cs typeface="Calibri"/>
              </a:rPr>
              <a:t>keyboard </a:t>
            </a:r>
            <a:r>
              <a:rPr sz="3600" spc="-5" dirty="0">
                <a:latin typeface="Calibri"/>
                <a:cs typeface="Calibri"/>
              </a:rPr>
              <a:t>on </a:t>
            </a:r>
            <a:r>
              <a:rPr sz="3600" spc="-20" dirty="0">
                <a:latin typeface="Calibri"/>
                <a:cs typeface="Calibri"/>
              </a:rPr>
              <a:t>to </a:t>
            </a:r>
            <a:r>
              <a:rPr sz="3600" dirty="0">
                <a:latin typeface="Calibri"/>
                <a:cs typeface="Calibri"/>
              </a:rPr>
              <a:t>a  </a:t>
            </a:r>
            <a:r>
              <a:rPr sz="3600" spc="-10" dirty="0">
                <a:latin typeface="Calibri"/>
                <a:cs typeface="Calibri"/>
              </a:rPr>
              <a:t>flat surface, </a:t>
            </a:r>
            <a:r>
              <a:rPr sz="3600" dirty="0">
                <a:latin typeface="Calibri"/>
                <a:cs typeface="Calibri"/>
              </a:rPr>
              <a:t>such as a </a:t>
            </a:r>
            <a:r>
              <a:rPr sz="3600" spc="-10" dirty="0">
                <a:latin typeface="Calibri"/>
                <a:cs typeface="Calibri"/>
              </a:rPr>
              <a:t>table </a:t>
            </a:r>
            <a:r>
              <a:rPr sz="3600" spc="-5" dirty="0">
                <a:latin typeface="Calibri"/>
                <a:cs typeface="Calibri"/>
              </a:rPr>
              <a:t>or</a:t>
            </a:r>
            <a:r>
              <a:rPr sz="3600" spc="-3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desk.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4464" y="461899"/>
            <a:ext cx="62718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Laser </a:t>
            </a:r>
            <a:r>
              <a:rPr spc="5" dirty="0"/>
              <a:t>or </a:t>
            </a:r>
            <a:r>
              <a:rPr spc="-25" dirty="0"/>
              <a:t>Infrared</a:t>
            </a:r>
            <a:r>
              <a:rPr spc="-35" dirty="0"/>
              <a:t> </a:t>
            </a:r>
            <a:r>
              <a:rPr spc="-20" dirty="0"/>
              <a:t>Keyboards</a:t>
            </a:r>
          </a:p>
        </p:txBody>
      </p:sp>
      <p:sp>
        <p:nvSpPr>
          <p:cNvPr id="3" name="object 3"/>
          <p:cNvSpPr/>
          <p:nvPr/>
        </p:nvSpPr>
        <p:spPr>
          <a:xfrm>
            <a:off x="1524000" y="1600200"/>
            <a:ext cx="6096000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Rollup</a:t>
            </a:r>
            <a:r>
              <a:rPr spc="-55" dirty="0"/>
              <a:t> </a:t>
            </a:r>
            <a:r>
              <a:rPr spc="-15" dirty="0"/>
              <a:t>Keyboards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4213"/>
            <a:ext cx="793115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15" dirty="0">
                <a:latin typeface="Calibri"/>
                <a:cs typeface="Calibri"/>
              </a:rPr>
              <a:t>are </a:t>
            </a:r>
            <a:r>
              <a:rPr sz="3600" dirty="0">
                <a:latin typeface="Calibri"/>
                <a:cs typeface="Calibri"/>
              </a:rPr>
              <a:t>made </a:t>
            </a:r>
            <a:r>
              <a:rPr sz="3600" spc="-5" dirty="0">
                <a:latin typeface="Calibri"/>
                <a:cs typeface="Calibri"/>
              </a:rPr>
              <a:t>of soft plastic or silicone </a:t>
            </a:r>
            <a:r>
              <a:rPr sz="3600" dirty="0">
                <a:latin typeface="Calibri"/>
                <a:cs typeface="Calibri"/>
              </a:rPr>
              <a:t>which  </a:t>
            </a:r>
            <a:r>
              <a:rPr sz="3600" spc="-10" dirty="0">
                <a:latin typeface="Calibri"/>
                <a:cs typeface="Calibri"/>
              </a:rPr>
              <a:t>can </a:t>
            </a:r>
            <a:r>
              <a:rPr sz="3600" spc="-5" dirty="0">
                <a:latin typeface="Calibri"/>
                <a:cs typeface="Calibri"/>
              </a:rPr>
              <a:t>be </a:t>
            </a:r>
            <a:r>
              <a:rPr sz="3600" spc="-15" dirty="0">
                <a:latin typeface="Calibri"/>
                <a:cs typeface="Calibri"/>
              </a:rPr>
              <a:t>rolled </a:t>
            </a:r>
            <a:r>
              <a:rPr sz="3600" spc="-5" dirty="0">
                <a:latin typeface="Calibri"/>
                <a:cs typeface="Calibri"/>
              </a:rPr>
              <a:t>on </a:t>
            </a:r>
            <a:r>
              <a:rPr sz="3600" dirty="0">
                <a:latin typeface="Calibri"/>
                <a:cs typeface="Calibri"/>
              </a:rPr>
              <a:t>itself </a:t>
            </a:r>
            <a:r>
              <a:rPr sz="3600" spc="-25" dirty="0">
                <a:latin typeface="Calibri"/>
                <a:cs typeface="Calibri"/>
              </a:rPr>
              <a:t>for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spc="-25" dirty="0">
                <a:latin typeface="Calibri"/>
                <a:cs typeface="Calibri"/>
              </a:rPr>
              <a:t>travel.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Rollup</a:t>
            </a:r>
            <a:r>
              <a:rPr spc="-55" dirty="0"/>
              <a:t> </a:t>
            </a:r>
            <a:r>
              <a:rPr spc="-15" dirty="0"/>
              <a:t>Keyboards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57200" y="1600200"/>
            <a:ext cx="8077200" cy="4953000"/>
            <a:chOff x="457200" y="1600200"/>
            <a:chExt cx="8077200" cy="4953000"/>
          </a:xfrm>
        </p:grpSpPr>
        <p:sp>
          <p:nvSpPr>
            <p:cNvPr id="4" name="object 4"/>
            <p:cNvSpPr/>
            <p:nvPr/>
          </p:nvSpPr>
          <p:spPr>
            <a:xfrm>
              <a:off x="457200" y="1600200"/>
              <a:ext cx="4511040" cy="33832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60291" y="3429000"/>
              <a:ext cx="4674108" cy="3124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1660" y="2625979"/>
            <a:ext cx="39033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Connection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35" dirty="0">
                <a:latin typeface="Calibri"/>
                <a:cs typeface="Calibri"/>
              </a:rPr>
              <a:t>Type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1432" y="461899"/>
            <a:ext cx="45002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A. </a:t>
            </a:r>
            <a:r>
              <a:rPr spc="-15" dirty="0"/>
              <a:t>Wired</a:t>
            </a:r>
            <a:r>
              <a:rPr spc="-55" dirty="0"/>
              <a:t> </a:t>
            </a:r>
            <a:r>
              <a:rPr spc="-20" dirty="0"/>
              <a:t>Keyboards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09941"/>
            <a:ext cx="1130300" cy="119697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PS/2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USB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0600" y="2895600"/>
            <a:ext cx="7239000" cy="297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5"/>
              </a:spcBef>
            </a:pPr>
            <a:r>
              <a:rPr spc="-85" dirty="0"/>
              <a:t>K</a:t>
            </a:r>
            <a:r>
              <a:rPr spc="-25" dirty="0"/>
              <a:t>e</a:t>
            </a:r>
            <a:r>
              <a:rPr dirty="0"/>
              <a:t>yboa</a:t>
            </a:r>
            <a:r>
              <a:rPr spc="-50" dirty="0"/>
              <a:t>r</a:t>
            </a:r>
            <a:r>
              <a:rPr dirty="0"/>
              <a:t>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1165"/>
            <a:ext cx="8073390" cy="1854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alibri"/>
                <a:cs typeface="Calibri"/>
              </a:rPr>
              <a:t>A </a:t>
            </a:r>
            <a:r>
              <a:rPr sz="4000" b="1" spc="-30" dirty="0">
                <a:solidFill>
                  <a:srgbClr val="005F85"/>
                </a:solidFill>
                <a:latin typeface="Calibri"/>
                <a:cs typeface="Calibri"/>
              </a:rPr>
              <a:t>keyboard </a:t>
            </a:r>
            <a:r>
              <a:rPr sz="4000" spc="-10" dirty="0">
                <a:latin typeface="Calibri"/>
                <a:cs typeface="Calibri"/>
              </a:rPr>
              <a:t>is </a:t>
            </a:r>
            <a:r>
              <a:rPr sz="4000" spc="-5" dirty="0">
                <a:latin typeface="Calibri"/>
                <a:cs typeface="Calibri"/>
              </a:rPr>
              <a:t>an input </a:t>
            </a:r>
            <a:r>
              <a:rPr sz="4000" spc="-15" dirty="0">
                <a:latin typeface="Calibri"/>
                <a:cs typeface="Calibri"/>
              </a:rPr>
              <a:t>device that  </a:t>
            </a:r>
            <a:r>
              <a:rPr sz="4000" spc="-20" dirty="0">
                <a:latin typeface="Calibri"/>
                <a:cs typeface="Calibri"/>
              </a:rPr>
              <a:t>contains </a:t>
            </a:r>
            <a:r>
              <a:rPr sz="4000" spc="-55" dirty="0">
                <a:latin typeface="Calibri"/>
                <a:cs typeface="Calibri"/>
              </a:rPr>
              <a:t>keys </a:t>
            </a:r>
            <a:r>
              <a:rPr sz="4000" spc="-20" dirty="0">
                <a:latin typeface="Calibri"/>
                <a:cs typeface="Calibri"/>
              </a:rPr>
              <a:t>users </a:t>
            </a:r>
            <a:r>
              <a:rPr sz="4000" spc="-15" dirty="0">
                <a:latin typeface="Calibri"/>
                <a:cs typeface="Calibri"/>
              </a:rPr>
              <a:t>press </a:t>
            </a:r>
            <a:r>
              <a:rPr sz="4000" spc="-20" dirty="0">
                <a:latin typeface="Calibri"/>
                <a:cs typeface="Calibri"/>
              </a:rPr>
              <a:t>to enter </a:t>
            </a:r>
            <a:r>
              <a:rPr sz="4000" spc="-30" dirty="0">
                <a:latin typeface="Calibri"/>
                <a:cs typeface="Calibri"/>
              </a:rPr>
              <a:t>data  </a:t>
            </a:r>
            <a:r>
              <a:rPr sz="4000" spc="-5" dirty="0">
                <a:latin typeface="Calibri"/>
                <a:cs typeface="Calibri"/>
              </a:rPr>
              <a:t>and </a:t>
            </a:r>
            <a:r>
              <a:rPr sz="4000" spc="-10" dirty="0">
                <a:latin typeface="Calibri"/>
                <a:cs typeface="Calibri"/>
              </a:rPr>
              <a:t>instructions </a:t>
            </a:r>
            <a:r>
              <a:rPr sz="4000" spc="-25" dirty="0">
                <a:latin typeface="Calibri"/>
                <a:cs typeface="Calibri"/>
              </a:rPr>
              <a:t>into </a:t>
            </a:r>
            <a:r>
              <a:rPr sz="4000" spc="-5" dirty="0">
                <a:latin typeface="Calibri"/>
                <a:cs typeface="Calibri"/>
              </a:rPr>
              <a:t>a</a:t>
            </a:r>
            <a:r>
              <a:rPr sz="4000" dirty="0">
                <a:latin typeface="Calibri"/>
                <a:cs typeface="Calibri"/>
              </a:rPr>
              <a:t> </a:t>
            </a:r>
            <a:r>
              <a:rPr sz="4000" spc="-15" dirty="0">
                <a:latin typeface="Calibri"/>
                <a:cs typeface="Calibri"/>
              </a:rPr>
              <a:t>computer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6800" y="3886200"/>
            <a:ext cx="7086600" cy="236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780" y="461899"/>
            <a:ext cx="50311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B. </a:t>
            </a:r>
            <a:r>
              <a:rPr spc="-10" dirty="0"/>
              <a:t>Wireless</a:t>
            </a:r>
            <a:r>
              <a:rPr spc="-35" dirty="0"/>
              <a:t> </a:t>
            </a:r>
            <a:r>
              <a:rPr spc="-20" dirty="0"/>
              <a:t>Keyboards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09941"/>
            <a:ext cx="3129280" cy="178244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Bluetooth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0" dirty="0">
                <a:latin typeface="Calibri"/>
                <a:cs typeface="Calibri"/>
              </a:rPr>
              <a:t>Infrared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(IR)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Radio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Frequency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6755" y="1048511"/>
            <a:ext cx="6190488" cy="476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27426" y="6028131"/>
            <a:ext cx="33191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latin typeface="Calibri"/>
                <a:cs typeface="Calibri"/>
              </a:rPr>
              <a:t>Bluetooth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Keyboard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4500" y="571500"/>
            <a:ext cx="5715000" cy="400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8804" y="4884496"/>
            <a:ext cx="563626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02360" marR="5080" indent="-1090295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Virtual </a:t>
            </a:r>
            <a:r>
              <a:rPr sz="3200" spc="-15" dirty="0">
                <a:latin typeface="Calibri"/>
                <a:cs typeface="Calibri"/>
              </a:rPr>
              <a:t>Keyboard </a:t>
            </a:r>
            <a:r>
              <a:rPr sz="3200" spc="-5" dirty="0">
                <a:latin typeface="Calibri"/>
                <a:cs typeface="Calibri"/>
              </a:rPr>
              <a:t>(uses </a:t>
            </a:r>
            <a:r>
              <a:rPr sz="3200" dirty="0">
                <a:latin typeface="Calibri"/>
                <a:cs typeface="Calibri"/>
              </a:rPr>
              <a:t>an </a:t>
            </a:r>
            <a:r>
              <a:rPr sz="3200" spc="-20" dirty="0">
                <a:latin typeface="Calibri"/>
                <a:cs typeface="Calibri"/>
              </a:rPr>
              <a:t>infrared  </a:t>
            </a:r>
            <a:r>
              <a:rPr sz="3200" dirty="0">
                <a:latin typeface="Calibri"/>
                <a:cs typeface="Calibri"/>
              </a:rPr>
              <a:t>and laser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technology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609600"/>
            <a:ext cx="6934200" cy="381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42057" y="4808296"/>
            <a:ext cx="359282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RF </a:t>
            </a:r>
            <a:r>
              <a:rPr sz="3200" spc="-5" dirty="0">
                <a:latin typeface="Calibri"/>
                <a:cs typeface="Calibri"/>
              </a:rPr>
              <a:t>Wireless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Keyboard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4138" y="461899"/>
            <a:ext cx="7334884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Parts </a:t>
            </a:r>
            <a:r>
              <a:rPr spc="5" dirty="0"/>
              <a:t>of </a:t>
            </a:r>
            <a:r>
              <a:rPr dirty="0"/>
              <a:t>the </a:t>
            </a:r>
            <a:r>
              <a:rPr spc="-10" dirty="0"/>
              <a:t>Computer</a:t>
            </a:r>
            <a:r>
              <a:rPr spc="-40" dirty="0"/>
              <a:t> </a:t>
            </a:r>
            <a:r>
              <a:rPr spc="-20" dirty="0"/>
              <a:t>Keyboard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09941"/>
            <a:ext cx="7880350" cy="363601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Function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Keys</a:t>
            </a:r>
            <a:endParaRPr sz="3200">
              <a:latin typeface="Calibri"/>
              <a:cs typeface="Calibri"/>
            </a:endParaRPr>
          </a:p>
          <a:p>
            <a:pPr marL="12700" marR="5080" indent="914400">
              <a:lnSpc>
                <a:spcPct val="100000"/>
              </a:lnSpc>
              <a:spcBef>
                <a:spcPts val="770"/>
              </a:spcBef>
            </a:pPr>
            <a:r>
              <a:rPr sz="3200" spc="-10" dirty="0">
                <a:latin typeface="Calibri"/>
                <a:cs typeface="Calibri"/>
              </a:rPr>
              <a:t>Across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top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25" dirty="0">
                <a:latin typeface="Calibri"/>
                <a:cs typeface="Calibri"/>
              </a:rPr>
              <a:t>keyboard </a:t>
            </a:r>
            <a:r>
              <a:rPr sz="3200" spc="-10" dirty="0">
                <a:latin typeface="Calibri"/>
                <a:cs typeface="Calibri"/>
              </a:rPr>
              <a:t>are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5" dirty="0">
                <a:latin typeface="Calibri"/>
                <a:cs typeface="Calibri"/>
              </a:rPr>
              <a:t>row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spc="-40" dirty="0">
                <a:latin typeface="Calibri"/>
                <a:cs typeface="Calibri"/>
              </a:rPr>
              <a:t>keys </a:t>
            </a:r>
            <a:r>
              <a:rPr sz="3200" spc="-5" dirty="0">
                <a:latin typeface="Calibri"/>
                <a:cs typeface="Calibri"/>
              </a:rPr>
              <a:t>called the Function </a:t>
            </a:r>
            <a:r>
              <a:rPr sz="3200" spc="-25" dirty="0">
                <a:latin typeface="Calibri"/>
                <a:cs typeface="Calibri"/>
              </a:rPr>
              <a:t>Keys. </a:t>
            </a:r>
            <a:r>
              <a:rPr sz="3200" spc="-15" dirty="0">
                <a:latin typeface="Calibri"/>
                <a:cs typeface="Calibri"/>
              </a:rPr>
              <a:t>Each </a:t>
            </a:r>
            <a:r>
              <a:rPr sz="3200" spc="-50" dirty="0">
                <a:latin typeface="Calibri"/>
                <a:cs typeface="Calibri"/>
              </a:rPr>
              <a:t>key </a:t>
            </a:r>
            <a:r>
              <a:rPr sz="3200" dirty="0">
                <a:latin typeface="Calibri"/>
                <a:cs typeface="Calibri"/>
              </a:rPr>
              <a:t>is  </a:t>
            </a:r>
            <a:r>
              <a:rPr sz="3200" spc="-5" dirty="0">
                <a:latin typeface="Calibri"/>
                <a:cs typeface="Calibri"/>
              </a:rPr>
              <a:t>composed </a:t>
            </a:r>
            <a:r>
              <a:rPr sz="3200" dirty="0">
                <a:latin typeface="Calibri"/>
                <a:cs typeface="Calibri"/>
              </a:rPr>
              <a:t>of the </a:t>
            </a:r>
            <a:r>
              <a:rPr sz="3200" spc="-20" dirty="0">
                <a:latin typeface="Calibri"/>
                <a:cs typeface="Calibri"/>
              </a:rPr>
              <a:t>letter </a:t>
            </a:r>
            <a:r>
              <a:rPr sz="3200" dirty="0">
                <a:latin typeface="Calibri"/>
                <a:cs typeface="Calibri"/>
              </a:rPr>
              <a:t>F and a </a:t>
            </a:r>
            <a:r>
              <a:rPr sz="3200" spc="-45" dirty="0">
                <a:latin typeface="Calibri"/>
                <a:cs typeface="Calibri"/>
              </a:rPr>
              <a:t>number, </a:t>
            </a:r>
            <a:r>
              <a:rPr sz="3200" spc="-10" dirty="0">
                <a:latin typeface="Calibri"/>
                <a:cs typeface="Calibri"/>
              </a:rPr>
              <a:t>ranging  </a:t>
            </a:r>
            <a:r>
              <a:rPr sz="3200" spc="-15" dirty="0">
                <a:latin typeface="Calibri"/>
                <a:cs typeface="Calibri"/>
              </a:rPr>
              <a:t>from </a:t>
            </a:r>
            <a:r>
              <a:rPr sz="3200" spc="-5" dirty="0">
                <a:latin typeface="Calibri"/>
                <a:cs typeface="Calibri"/>
              </a:rPr>
              <a:t>F1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F12. </a:t>
            </a:r>
            <a:r>
              <a:rPr sz="3200" spc="-15" dirty="0">
                <a:latin typeface="Calibri"/>
                <a:cs typeface="Calibri"/>
              </a:rPr>
              <a:t>Each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Function </a:t>
            </a:r>
            <a:r>
              <a:rPr sz="3200" spc="-30" dirty="0">
                <a:latin typeface="Calibri"/>
                <a:cs typeface="Calibri"/>
              </a:rPr>
              <a:t>Keys  </a:t>
            </a:r>
            <a:r>
              <a:rPr sz="3200" spc="-15" dirty="0">
                <a:latin typeface="Calibri"/>
                <a:cs typeface="Calibri"/>
              </a:rPr>
              <a:t>performs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0" dirty="0">
                <a:latin typeface="Calibri"/>
                <a:cs typeface="Calibri"/>
              </a:rPr>
              <a:t>specific </a:t>
            </a:r>
            <a:r>
              <a:rPr sz="3200" spc="-15" dirty="0">
                <a:latin typeface="Calibri"/>
                <a:cs typeface="Calibri"/>
              </a:rPr>
              <a:t>operation </a:t>
            </a:r>
            <a:r>
              <a:rPr sz="3200" spc="-5" dirty="0">
                <a:latin typeface="Calibri"/>
                <a:cs typeface="Calibri"/>
              </a:rPr>
              <a:t>based upon what  </a:t>
            </a:r>
            <a:r>
              <a:rPr sz="3200" spc="-15" dirty="0">
                <a:latin typeface="Calibri"/>
                <a:cs typeface="Calibri"/>
              </a:rPr>
              <a:t>software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being used.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09941"/>
            <a:ext cx="7825105" cy="412369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Numeric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Keypad</a:t>
            </a:r>
            <a:endParaRPr sz="3200">
              <a:latin typeface="Calibri"/>
              <a:cs typeface="Calibri"/>
            </a:endParaRPr>
          </a:p>
          <a:p>
            <a:pPr marL="12700" marR="5080" indent="914400">
              <a:lnSpc>
                <a:spcPct val="100000"/>
              </a:lnSpc>
              <a:spcBef>
                <a:spcPts val="770"/>
              </a:spcBef>
            </a:pPr>
            <a:r>
              <a:rPr sz="3200" spc="-15" dirty="0">
                <a:latin typeface="Calibri"/>
                <a:cs typeface="Calibri"/>
              </a:rPr>
              <a:t>Many larger </a:t>
            </a:r>
            <a:r>
              <a:rPr sz="3200" spc="-25" dirty="0">
                <a:latin typeface="Calibri"/>
                <a:cs typeface="Calibri"/>
              </a:rPr>
              <a:t>keyboards have </a:t>
            </a:r>
            <a:r>
              <a:rPr sz="3200" dirty="0">
                <a:latin typeface="Calibri"/>
                <a:cs typeface="Calibri"/>
              </a:rPr>
              <a:t>an </a:t>
            </a:r>
            <a:r>
              <a:rPr sz="3200" spc="-25" dirty="0">
                <a:latin typeface="Calibri"/>
                <a:cs typeface="Calibri"/>
              </a:rPr>
              <a:t>extra  </a:t>
            </a:r>
            <a:r>
              <a:rPr sz="3200" spc="-5" dirty="0">
                <a:latin typeface="Calibri"/>
                <a:cs typeface="Calibri"/>
              </a:rPr>
              <a:t>section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right </a:t>
            </a:r>
            <a:r>
              <a:rPr sz="3200" spc="-10" dirty="0">
                <a:latin typeface="Calibri"/>
                <a:cs typeface="Calibri"/>
              </a:rPr>
              <a:t>that </a:t>
            </a:r>
            <a:r>
              <a:rPr sz="3200" spc="-15" dirty="0">
                <a:latin typeface="Calibri"/>
                <a:cs typeface="Calibri"/>
              </a:rPr>
              <a:t>contains </a:t>
            </a:r>
            <a:r>
              <a:rPr sz="3200" dirty="0">
                <a:latin typeface="Calibri"/>
                <a:cs typeface="Calibri"/>
              </a:rPr>
              <a:t>the Numeric  </a:t>
            </a:r>
            <a:r>
              <a:rPr sz="3200" spc="-10" dirty="0">
                <a:latin typeface="Calibri"/>
                <a:cs typeface="Calibri"/>
              </a:rPr>
              <a:t>Keypad. </a:t>
            </a:r>
            <a:r>
              <a:rPr sz="3200" spc="-5" dirty="0">
                <a:latin typeface="Calibri"/>
                <a:cs typeface="Calibri"/>
              </a:rPr>
              <a:t>This </a:t>
            </a:r>
            <a:r>
              <a:rPr sz="3200" spc="-15" dirty="0">
                <a:latin typeface="Calibri"/>
                <a:cs typeface="Calibri"/>
              </a:rPr>
              <a:t>consists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numbers </a:t>
            </a:r>
            <a:r>
              <a:rPr sz="3200" dirty="0">
                <a:latin typeface="Calibri"/>
                <a:cs typeface="Calibri"/>
              </a:rPr>
              <a:t>1 </a:t>
            </a:r>
            <a:r>
              <a:rPr sz="3200" spc="-10" dirty="0">
                <a:latin typeface="Calibri"/>
                <a:cs typeface="Calibri"/>
              </a:rPr>
              <a:t>through  </a:t>
            </a:r>
            <a:r>
              <a:rPr sz="3200" dirty="0">
                <a:latin typeface="Calibri"/>
                <a:cs typeface="Calibri"/>
              </a:rPr>
              <a:t>9, an </a:t>
            </a:r>
            <a:r>
              <a:rPr sz="3200" spc="-10" dirty="0">
                <a:latin typeface="Calibri"/>
                <a:cs typeface="Calibri"/>
              </a:rPr>
              <a:t>asterisk,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5" dirty="0">
                <a:latin typeface="Calibri"/>
                <a:cs typeface="Calibri"/>
              </a:rPr>
              <a:t>slash,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5" dirty="0">
                <a:latin typeface="Calibri"/>
                <a:cs typeface="Calibri"/>
              </a:rPr>
              <a:t>dash,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5" dirty="0">
                <a:latin typeface="Calibri"/>
                <a:cs typeface="Calibri"/>
              </a:rPr>
              <a:t>plus sign, </a:t>
            </a:r>
            <a:r>
              <a:rPr sz="3200" dirty="0">
                <a:latin typeface="Calibri"/>
                <a:cs typeface="Calibri"/>
              </a:rPr>
              <a:t>an  </a:t>
            </a:r>
            <a:r>
              <a:rPr sz="3200" spc="-15" dirty="0">
                <a:latin typeface="Calibri"/>
                <a:cs typeface="Calibri"/>
              </a:rPr>
              <a:t>enter </a:t>
            </a:r>
            <a:r>
              <a:rPr sz="3200" spc="-50" dirty="0">
                <a:latin typeface="Calibri"/>
                <a:cs typeface="Calibri"/>
              </a:rPr>
              <a:t>key </a:t>
            </a:r>
            <a:r>
              <a:rPr sz="3200" dirty="0">
                <a:latin typeface="Calibri"/>
                <a:cs typeface="Calibri"/>
              </a:rPr>
              <a:t>and a </a:t>
            </a:r>
            <a:r>
              <a:rPr sz="3200" spc="-5" dirty="0">
                <a:latin typeface="Calibri"/>
                <a:cs typeface="Calibri"/>
              </a:rPr>
              <a:t>period. </a:t>
            </a:r>
            <a:r>
              <a:rPr sz="3200" spc="-10" dirty="0">
                <a:latin typeface="Calibri"/>
                <a:cs typeface="Calibri"/>
              </a:rPr>
              <a:t>There </a:t>
            </a:r>
            <a:r>
              <a:rPr sz="3200" dirty="0">
                <a:latin typeface="Calibri"/>
                <a:cs typeface="Calibri"/>
              </a:rPr>
              <a:t>is also is a "Num  </a:t>
            </a:r>
            <a:r>
              <a:rPr sz="3200" spc="-5" dirty="0">
                <a:latin typeface="Calibri"/>
                <a:cs typeface="Calibri"/>
              </a:rPr>
              <a:t>Lock" </a:t>
            </a:r>
            <a:r>
              <a:rPr sz="3200" spc="-90" dirty="0">
                <a:latin typeface="Calibri"/>
                <a:cs typeface="Calibri"/>
              </a:rPr>
              <a:t>key, </a:t>
            </a:r>
            <a:r>
              <a:rPr sz="3200" dirty="0">
                <a:latin typeface="Calibri"/>
                <a:cs typeface="Calibri"/>
              </a:rPr>
              <a:t>which is </a:t>
            </a:r>
            <a:r>
              <a:rPr sz="3200" spc="-5" dirty="0">
                <a:latin typeface="Calibri"/>
                <a:cs typeface="Calibri"/>
              </a:rPr>
              <a:t>used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turn on and </a:t>
            </a:r>
            <a:r>
              <a:rPr sz="3200" spc="-15" dirty="0">
                <a:latin typeface="Calibri"/>
                <a:cs typeface="Calibri"/>
              </a:rPr>
              <a:t>off </a:t>
            </a:r>
            <a:r>
              <a:rPr sz="3200" dirty="0">
                <a:latin typeface="Calibri"/>
                <a:cs typeface="Calibri"/>
              </a:rPr>
              <a:t>the  </a:t>
            </a:r>
            <a:r>
              <a:rPr sz="3200" spc="-5" dirty="0">
                <a:latin typeface="Calibri"/>
                <a:cs typeface="Calibri"/>
              </a:rPr>
              <a:t>Numeric</a:t>
            </a:r>
            <a:r>
              <a:rPr sz="3200" spc="-15" dirty="0">
                <a:latin typeface="Calibri"/>
                <a:cs typeface="Calibri"/>
              </a:rPr>
              <a:t> Keypad.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09941"/>
            <a:ext cx="7865109" cy="314833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libri"/>
                <a:cs typeface="Calibri"/>
              </a:rPr>
              <a:t>Navigation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Keys</a:t>
            </a:r>
            <a:endParaRPr sz="3200">
              <a:latin typeface="Calibri"/>
              <a:cs typeface="Calibri"/>
            </a:endParaRPr>
          </a:p>
          <a:p>
            <a:pPr marL="12700" marR="5080" indent="914400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Navigation </a:t>
            </a:r>
            <a:r>
              <a:rPr sz="3200" spc="-20" dirty="0">
                <a:latin typeface="Calibri"/>
                <a:cs typeface="Calibri"/>
              </a:rPr>
              <a:t>Keys, </a:t>
            </a:r>
            <a:r>
              <a:rPr sz="3200" dirty="0">
                <a:latin typeface="Calibri"/>
                <a:cs typeface="Calibri"/>
              </a:rPr>
              <a:t>also </a:t>
            </a:r>
            <a:r>
              <a:rPr sz="3200" spc="-5" dirty="0">
                <a:latin typeface="Calibri"/>
                <a:cs typeface="Calibri"/>
              </a:rPr>
              <a:t>called the  Direction </a:t>
            </a:r>
            <a:r>
              <a:rPr sz="3200" spc="-25" dirty="0">
                <a:latin typeface="Calibri"/>
                <a:cs typeface="Calibri"/>
              </a:rPr>
              <a:t>Keys,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5" dirty="0">
                <a:latin typeface="Calibri"/>
                <a:cs typeface="Calibri"/>
              </a:rPr>
              <a:t>used </a:t>
            </a:r>
            <a:r>
              <a:rPr sz="3200" spc="-25" dirty="0">
                <a:latin typeface="Calibri"/>
                <a:cs typeface="Calibri"/>
              </a:rPr>
              <a:t>to navigate </a:t>
            </a:r>
            <a:r>
              <a:rPr sz="3200" spc="-10" dirty="0">
                <a:latin typeface="Calibri"/>
                <a:cs typeface="Calibri"/>
              </a:rPr>
              <a:t>through  </a:t>
            </a:r>
            <a:r>
              <a:rPr sz="3200" spc="-5" dirty="0">
                <a:latin typeface="Calibri"/>
                <a:cs typeface="Calibri"/>
              </a:rPr>
              <a:t>documents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websites. Examples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spc="-15" dirty="0">
                <a:latin typeface="Calibri"/>
                <a:cs typeface="Calibri"/>
              </a:rPr>
              <a:t>Navigation </a:t>
            </a:r>
            <a:r>
              <a:rPr sz="3200" spc="-25" dirty="0">
                <a:latin typeface="Calibri"/>
                <a:cs typeface="Calibri"/>
              </a:rPr>
              <a:t>Keys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up, down, </a:t>
            </a:r>
            <a:r>
              <a:rPr sz="3200" spc="-10" dirty="0">
                <a:latin typeface="Calibri"/>
                <a:cs typeface="Calibri"/>
              </a:rPr>
              <a:t>left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right  </a:t>
            </a:r>
            <a:r>
              <a:rPr sz="3200" spc="-15" dirty="0">
                <a:latin typeface="Calibri"/>
                <a:cs typeface="Calibri"/>
              </a:rPr>
              <a:t>arrows.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09941"/>
            <a:ext cx="8054975" cy="217233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0" dirty="0">
                <a:latin typeface="Calibri"/>
                <a:cs typeface="Calibri"/>
              </a:rPr>
              <a:t>Typewriter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Keys</a:t>
            </a:r>
            <a:endParaRPr sz="3200">
              <a:latin typeface="Calibri"/>
              <a:cs typeface="Calibri"/>
            </a:endParaRPr>
          </a:p>
          <a:p>
            <a:pPr marL="12700" marR="5080" indent="914400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center </a:t>
            </a:r>
            <a:r>
              <a:rPr sz="3200" spc="-5" dirty="0">
                <a:latin typeface="Calibri"/>
                <a:cs typeface="Calibri"/>
              </a:rPr>
              <a:t>of the </a:t>
            </a:r>
            <a:r>
              <a:rPr sz="3200" spc="-20" dirty="0">
                <a:latin typeface="Calibri"/>
                <a:cs typeface="Calibri"/>
              </a:rPr>
              <a:t>keyboard, </a:t>
            </a:r>
            <a:r>
              <a:rPr sz="3200" spc="-5" dirty="0">
                <a:latin typeface="Calibri"/>
                <a:cs typeface="Calibri"/>
              </a:rPr>
              <a:t>which </a:t>
            </a:r>
            <a:r>
              <a:rPr sz="3200" spc="-15" dirty="0">
                <a:latin typeface="Calibri"/>
                <a:cs typeface="Calibri"/>
              </a:rPr>
              <a:t>contains 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20" dirty="0">
                <a:latin typeface="Calibri"/>
                <a:cs typeface="Calibri"/>
              </a:rPr>
              <a:t>largest </a:t>
            </a:r>
            <a:r>
              <a:rPr sz="3200" spc="-5" dirty="0">
                <a:latin typeface="Calibri"/>
                <a:cs typeface="Calibri"/>
              </a:rPr>
              <a:t>amount of </a:t>
            </a:r>
            <a:r>
              <a:rPr sz="3200" spc="-35" dirty="0">
                <a:latin typeface="Calibri"/>
                <a:cs typeface="Calibri"/>
              </a:rPr>
              <a:t>keys, </a:t>
            </a:r>
            <a:r>
              <a:rPr sz="3200" spc="-5" dirty="0">
                <a:latin typeface="Calibri"/>
                <a:cs typeface="Calibri"/>
              </a:rPr>
              <a:t>includes </a:t>
            </a:r>
            <a:r>
              <a:rPr sz="3200" spc="-25" dirty="0">
                <a:latin typeface="Calibri"/>
                <a:cs typeface="Calibri"/>
              </a:rPr>
              <a:t>letters </a:t>
            </a:r>
            <a:r>
              <a:rPr sz="3200" dirty="0">
                <a:latin typeface="Calibri"/>
                <a:cs typeface="Calibri"/>
              </a:rPr>
              <a:t>and  </a:t>
            </a:r>
            <a:r>
              <a:rPr sz="3200" spc="-15" dirty="0">
                <a:latin typeface="Calibri"/>
                <a:cs typeface="Calibri"/>
              </a:rPr>
              <a:t>numbers. </a:t>
            </a:r>
            <a:r>
              <a:rPr sz="3200" spc="-10" dirty="0">
                <a:latin typeface="Calibri"/>
                <a:cs typeface="Calibri"/>
              </a:rPr>
              <a:t>Most </a:t>
            </a:r>
            <a:r>
              <a:rPr sz="3200" spc="-5" dirty="0">
                <a:latin typeface="Calibri"/>
                <a:cs typeface="Calibri"/>
              </a:rPr>
              <a:t>typing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done with these</a:t>
            </a:r>
            <a:r>
              <a:rPr sz="3200" spc="90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keys.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09941"/>
            <a:ext cx="7832090" cy="314833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Special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Keys</a:t>
            </a:r>
            <a:endParaRPr sz="3200">
              <a:latin typeface="Calibri"/>
              <a:cs typeface="Calibri"/>
            </a:endParaRPr>
          </a:p>
          <a:p>
            <a:pPr marL="12700" marR="5080" indent="914400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Calibri"/>
                <a:cs typeface="Calibri"/>
              </a:rPr>
              <a:t>Other </a:t>
            </a:r>
            <a:r>
              <a:rPr sz="3200" spc="-40" dirty="0">
                <a:latin typeface="Calibri"/>
                <a:cs typeface="Calibri"/>
              </a:rPr>
              <a:t>keys </a:t>
            </a:r>
            <a:r>
              <a:rPr sz="3200" spc="-10" dirty="0">
                <a:latin typeface="Calibri"/>
                <a:cs typeface="Calibri"/>
              </a:rPr>
              <a:t>include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Alt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Ctrl </a:t>
            </a:r>
            <a:r>
              <a:rPr sz="3200" spc="-40" dirty="0">
                <a:latin typeface="Calibri"/>
                <a:cs typeface="Calibri"/>
              </a:rPr>
              <a:t>keys  </a:t>
            </a:r>
            <a:r>
              <a:rPr sz="3200" spc="-5" dirty="0">
                <a:latin typeface="Calibri"/>
                <a:cs typeface="Calibri"/>
              </a:rPr>
              <a:t>(used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spc="-5" dirty="0">
                <a:latin typeface="Calibri"/>
                <a:cs typeface="Calibri"/>
              </a:rPr>
              <a:t>specific functions),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85" dirty="0">
                <a:latin typeface="Calibri"/>
                <a:cs typeface="Calibri"/>
              </a:rPr>
              <a:t>Tab </a:t>
            </a:r>
            <a:r>
              <a:rPr sz="3200" spc="-45" dirty="0">
                <a:latin typeface="Calibri"/>
                <a:cs typeface="Calibri"/>
              </a:rPr>
              <a:t>key </a:t>
            </a:r>
            <a:r>
              <a:rPr sz="3200" spc="-5" dirty="0">
                <a:latin typeface="Calibri"/>
                <a:cs typeface="Calibri"/>
              </a:rPr>
              <a:t>(used 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insert the </a:t>
            </a:r>
            <a:r>
              <a:rPr sz="3200" spc="-10" dirty="0">
                <a:latin typeface="Calibri"/>
                <a:cs typeface="Calibri"/>
              </a:rPr>
              <a:t>cursor) </a:t>
            </a:r>
            <a:r>
              <a:rPr sz="3200" dirty="0">
                <a:latin typeface="Calibri"/>
                <a:cs typeface="Calibri"/>
              </a:rPr>
              <a:t>and the </a:t>
            </a:r>
            <a:r>
              <a:rPr sz="3200" spc="-5" dirty="0">
                <a:latin typeface="Calibri"/>
                <a:cs typeface="Calibri"/>
              </a:rPr>
              <a:t>Shift </a:t>
            </a:r>
            <a:r>
              <a:rPr sz="3200" spc="-45" dirty="0">
                <a:latin typeface="Calibri"/>
                <a:cs typeface="Calibri"/>
              </a:rPr>
              <a:t>key </a:t>
            </a:r>
            <a:r>
              <a:rPr sz="3200" spc="-5" dirty="0">
                <a:latin typeface="Calibri"/>
                <a:cs typeface="Calibri"/>
              </a:rPr>
              <a:t>(used </a:t>
            </a:r>
            <a:r>
              <a:rPr sz="3200" spc="-20" dirty="0">
                <a:latin typeface="Calibri"/>
                <a:cs typeface="Calibri"/>
              </a:rPr>
              <a:t>to  </a:t>
            </a:r>
            <a:r>
              <a:rPr sz="3200" spc="-30" dirty="0">
                <a:latin typeface="Calibri"/>
                <a:cs typeface="Calibri"/>
              </a:rPr>
              <a:t>make </a:t>
            </a:r>
            <a:r>
              <a:rPr sz="3200" spc="-10" dirty="0">
                <a:latin typeface="Calibri"/>
                <a:cs typeface="Calibri"/>
              </a:rPr>
              <a:t>capital </a:t>
            </a:r>
            <a:r>
              <a:rPr sz="3200" spc="-25" dirty="0">
                <a:latin typeface="Calibri"/>
                <a:cs typeface="Calibri"/>
              </a:rPr>
              <a:t>letters </a:t>
            </a:r>
            <a:r>
              <a:rPr sz="3200" spc="-5" dirty="0">
                <a:latin typeface="Calibri"/>
                <a:cs typeface="Calibri"/>
              </a:rPr>
              <a:t>or </a:t>
            </a:r>
            <a:r>
              <a:rPr sz="3200" spc="-10" dirty="0">
                <a:latin typeface="Calibri"/>
                <a:cs typeface="Calibri"/>
              </a:rPr>
              <a:t>symbols that </a:t>
            </a:r>
            <a:r>
              <a:rPr sz="3200" spc="-15" dirty="0">
                <a:latin typeface="Calibri"/>
                <a:cs typeface="Calibri"/>
              </a:rPr>
              <a:t>are located  </a:t>
            </a:r>
            <a:r>
              <a:rPr sz="3200" spc="-5" dirty="0">
                <a:latin typeface="Calibri"/>
                <a:cs typeface="Calibri"/>
              </a:rPr>
              <a:t>on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number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keys).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09941"/>
            <a:ext cx="7974330" cy="217233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Escape</a:t>
            </a:r>
            <a:endParaRPr sz="3200">
              <a:latin typeface="Calibri"/>
              <a:cs typeface="Calibri"/>
            </a:endParaRPr>
          </a:p>
          <a:p>
            <a:pPr marL="12700" marR="5080" indent="914400" algn="just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Escape </a:t>
            </a:r>
            <a:r>
              <a:rPr sz="3200" spc="-50" dirty="0">
                <a:latin typeface="Calibri"/>
                <a:cs typeface="Calibri"/>
              </a:rPr>
              <a:t>key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15" dirty="0">
                <a:latin typeface="Calibri"/>
                <a:cs typeface="Calibri"/>
              </a:rPr>
              <a:t>located </a:t>
            </a:r>
            <a:r>
              <a:rPr sz="3200" spc="-5" dirty="0">
                <a:latin typeface="Calibri"/>
                <a:cs typeface="Calibri"/>
              </a:rPr>
              <a:t>in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upper </a:t>
            </a:r>
            <a:r>
              <a:rPr sz="3200" spc="-10" dirty="0">
                <a:latin typeface="Calibri"/>
                <a:cs typeface="Calibri"/>
              </a:rPr>
              <a:t>left-  </a:t>
            </a:r>
            <a:r>
              <a:rPr sz="3200" spc="-5" dirty="0">
                <a:latin typeface="Calibri"/>
                <a:cs typeface="Calibri"/>
              </a:rPr>
              <a:t>hand </a:t>
            </a:r>
            <a:r>
              <a:rPr sz="3200" spc="-10" dirty="0">
                <a:latin typeface="Calibri"/>
                <a:cs typeface="Calibri"/>
              </a:rPr>
              <a:t>corner </a:t>
            </a:r>
            <a:r>
              <a:rPr sz="3200" spc="-5" dirty="0">
                <a:latin typeface="Calibri"/>
                <a:cs typeface="Calibri"/>
              </a:rPr>
              <a:t>of the </a:t>
            </a:r>
            <a:r>
              <a:rPr sz="3200" spc="-20" dirty="0">
                <a:latin typeface="Calibri"/>
                <a:cs typeface="Calibri"/>
              </a:rPr>
              <a:t>keyboard. </a:t>
            </a:r>
            <a:r>
              <a:rPr sz="3200" dirty="0">
                <a:latin typeface="Calibri"/>
                <a:cs typeface="Calibri"/>
              </a:rPr>
              <a:t>It is </a:t>
            </a:r>
            <a:r>
              <a:rPr sz="3200" spc="-5" dirty="0">
                <a:latin typeface="Calibri"/>
                <a:cs typeface="Calibri"/>
              </a:rPr>
              <a:t>used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cancel  </a:t>
            </a:r>
            <a:r>
              <a:rPr sz="3200" spc="-15" dirty="0">
                <a:latin typeface="Calibri"/>
                <a:cs typeface="Calibri"/>
              </a:rPr>
              <a:t>operations.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940" y="1509941"/>
            <a:ext cx="8072119" cy="4431983"/>
          </a:xfrm>
        </p:spPr>
        <p:txBody>
          <a:bodyPr/>
          <a:lstStyle/>
          <a:p>
            <a:pPr algn="just"/>
            <a:r>
              <a:rPr lang="en-US" sz="3200" dirty="0"/>
              <a:t>A computer </a:t>
            </a:r>
            <a:r>
              <a:rPr lang="en-US" sz="3200" b="1" dirty="0"/>
              <a:t>keyboard</a:t>
            </a:r>
            <a:r>
              <a:rPr lang="en-US" sz="3200" dirty="0"/>
              <a:t> is one of the primary input devices used with a computer. Similar to an electric typewriter, a keyboard is composed of buttons that create letters, numbers, and symbols, and other functions. The following sections provide more in-depth information and answers to some of the more frequently asked questions about the keyboard.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8274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07261"/>
            <a:ext cx="8073390" cy="2660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105"/>
              </a:spcBef>
              <a:tabLst>
                <a:tab pos="3306445" algn="l"/>
                <a:tab pos="4967605" algn="l"/>
                <a:tab pos="6464300" algn="l"/>
                <a:tab pos="7506970" algn="l"/>
              </a:tabLst>
            </a:pPr>
            <a:r>
              <a:rPr sz="3200" b="1" spc="-5" dirty="0">
                <a:solidFill>
                  <a:srgbClr val="30859C"/>
                </a:solidFill>
                <a:latin typeface="Calibri"/>
                <a:cs typeface="Calibri"/>
              </a:rPr>
              <a:t>C</a:t>
            </a:r>
            <a:r>
              <a:rPr sz="3200" b="1" spc="-15" dirty="0">
                <a:solidFill>
                  <a:srgbClr val="30859C"/>
                </a:solidFill>
                <a:latin typeface="Calibri"/>
                <a:cs typeface="Calibri"/>
              </a:rPr>
              <a:t>h</a:t>
            </a:r>
            <a:r>
              <a:rPr sz="3200" b="1" spc="-5" dirty="0">
                <a:solidFill>
                  <a:srgbClr val="30859C"/>
                </a:solidFill>
                <a:latin typeface="Calibri"/>
                <a:cs typeface="Calibri"/>
              </a:rPr>
              <a:t>ri</a:t>
            </a:r>
            <a:r>
              <a:rPr sz="3200" b="1" spc="-30" dirty="0">
                <a:solidFill>
                  <a:srgbClr val="30859C"/>
                </a:solidFill>
                <a:latin typeface="Calibri"/>
                <a:cs typeface="Calibri"/>
              </a:rPr>
              <a:t>s</a:t>
            </a:r>
            <a:r>
              <a:rPr sz="3200" b="1" spc="-35" dirty="0">
                <a:solidFill>
                  <a:srgbClr val="30859C"/>
                </a:solidFill>
                <a:latin typeface="Calibri"/>
                <a:cs typeface="Calibri"/>
              </a:rPr>
              <a:t>t</a:t>
            </a:r>
            <a:r>
              <a:rPr sz="3200" b="1" dirty="0">
                <a:solidFill>
                  <a:srgbClr val="30859C"/>
                </a:solidFill>
                <a:latin typeface="Calibri"/>
                <a:cs typeface="Calibri"/>
              </a:rPr>
              <a:t>o</a:t>
            </a:r>
            <a:r>
              <a:rPr sz="3200" b="1" spc="-15" dirty="0">
                <a:solidFill>
                  <a:srgbClr val="30859C"/>
                </a:solidFill>
                <a:latin typeface="Calibri"/>
                <a:cs typeface="Calibri"/>
              </a:rPr>
              <a:t>p</a:t>
            </a:r>
            <a:r>
              <a:rPr sz="3200" b="1" dirty="0">
                <a:solidFill>
                  <a:srgbClr val="30859C"/>
                </a:solidFill>
                <a:latin typeface="Calibri"/>
                <a:cs typeface="Calibri"/>
              </a:rPr>
              <a:t>h</a:t>
            </a:r>
            <a:r>
              <a:rPr sz="3200" b="1" spc="-10" dirty="0">
                <a:solidFill>
                  <a:srgbClr val="30859C"/>
                </a:solidFill>
                <a:latin typeface="Calibri"/>
                <a:cs typeface="Calibri"/>
              </a:rPr>
              <a:t>e</a:t>
            </a:r>
            <a:r>
              <a:rPr sz="3200" b="1" dirty="0">
                <a:solidFill>
                  <a:srgbClr val="30859C"/>
                </a:solidFill>
                <a:latin typeface="Calibri"/>
                <a:cs typeface="Calibri"/>
              </a:rPr>
              <a:t>r	</a:t>
            </a:r>
            <a:r>
              <a:rPr sz="3200" b="1" spc="-15" dirty="0">
                <a:solidFill>
                  <a:srgbClr val="30859C"/>
                </a:solidFill>
                <a:latin typeface="Calibri"/>
                <a:cs typeface="Calibri"/>
              </a:rPr>
              <a:t>L</a:t>
            </a:r>
            <a:r>
              <a:rPr sz="3200" b="1" spc="-25" dirty="0">
                <a:solidFill>
                  <a:srgbClr val="30859C"/>
                </a:solidFill>
                <a:latin typeface="Calibri"/>
                <a:cs typeface="Calibri"/>
              </a:rPr>
              <a:t>a</a:t>
            </a:r>
            <a:r>
              <a:rPr sz="3200" b="1" dirty="0">
                <a:solidFill>
                  <a:srgbClr val="30859C"/>
                </a:solidFill>
                <a:latin typeface="Calibri"/>
                <a:cs typeface="Calibri"/>
              </a:rPr>
              <a:t>t</a:t>
            </a:r>
            <a:r>
              <a:rPr sz="3200" b="1" spc="-15" dirty="0">
                <a:solidFill>
                  <a:srgbClr val="30859C"/>
                </a:solidFill>
                <a:latin typeface="Calibri"/>
                <a:cs typeface="Calibri"/>
              </a:rPr>
              <a:t>h</a:t>
            </a:r>
            <a:r>
              <a:rPr sz="3200" b="1" dirty="0">
                <a:solidFill>
                  <a:srgbClr val="30859C"/>
                </a:solidFill>
                <a:latin typeface="Calibri"/>
                <a:cs typeface="Calibri"/>
              </a:rPr>
              <a:t>am	</a:t>
            </a:r>
            <a:r>
              <a:rPr sz="3200" b="1" spc="-15" dirty="0">
                <a:solidFill>
                  <a:srgbClr val="30859C"/>
                </a:solidFill>
                <a:latin typeface="Calibri"/>
                <a:cs typeface="Calibri"/>
              </a:rPr>
              <a:t>S</a:t>
            </a:r>
            <a:r>
              <a:rPr sz="3200" b="1" dirty="0">
                <a:solidFill>
                  <a:srgbClr val="30859C"/>
                </a:solidFill>
                <a:latin typeface="Calibri"/>
                <a:cs typeface="Calibri"/>
              </a:rPr>
              <a:t>holes	</a:t>
            </a:r>
            <a:r>
              <a:rPr sz="3200" spc="-35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as	the  </a:t>
            </a:r>
            <a:r>
              <a:rPr sz="3200" spc="-20" dirty="0">
                <a:latin typeface="Calibri"/>
                <a:cs typeface="Calibri"/>
              </a:rPr>
              <a:t>inventor </a:t>
            </a:r>
            <a:r>
              <a:rPr sz="3200" dirty="0">
                <a:latin typeface="Calibri"/>
                <a:cs typeface="Calibri"/>
              </a:rPr>
              <a:t>of the </a:t>
            </a:r>
            <a:r>
              <a:rPr sz="3200" spc="-25" dirty="0">
                <a:latin typeface="Calibri"/>
                <a:cs typeface="Calibri"/>
              </a:rPr>
              <a:t>keyboard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spc="-5" dirty="0">
                <a:latin typeface="Calibri"/>
                <a:cs typeface="Calibri"/>
              </a:rPr>
              <a:t>computing</a:t>
            </a:r>
            <a:r>
              <a:rPr sz="3200" spc="9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devices.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libri"/>
              <a:cs typeface="Calibri"/>
            </a:endParaRPr>
          </a:p>
          <a:p>
            <a:pPr marL="12700" marR="9525" indent="914400">
              <a:lnSpc>
                <a:spcPct val="100000"/>
              </a:lnSpc>
              <a:spcBef>
                <a:spcPts val="5"/>
              </a:spcBef>
              <a:tabLst>
                <a:tab pos="1727200" algn="l"/>
                <a:tab pos="3568700" algn="l"/>
                <a:tab pos="4467860" algn="l"/>
                <a:tab pos="6546850" algn="l"/>
                <a:tab pos="7567930" algn="l"/>
              </a:tabLst>
            </a:pPr>
            <a:r>
              <a:rPr sz="3200" spc="-10" dirty="0">
                <a:latin typeface="Calibri"/>
                <a:cs typeface="Calibri"/>
              </a:rPr>
              <a:t>H</a:t>
            </a:r>
            <a:r>
              <a:rPr sz="3200" dirty="0">
                <a:latin typeface="Calibri"/>
                <a:cs typeface="Calibri"/>
              </a:rPr>
              <a:t>e	</a:t>
            </a:r>
            <a:r>
              <a:rPr sz="3200" spc="-5" dirty="0">
                <a:latin typeface="Calibri"/>
                <a:cs typeface="Calibri"/>
              </a:rPr>
              <a:t>p</a:t>
            </a:r>
            <a:r>
              <a:rPr sz="3200" spc="-30" dirty="0">
                <a:latin typeface="Calibri"/>
                <a:cs typeface="Calibri"/>
              </a:rPr>
              <a:t>a</a:t>
            </a:r>
            <a:r>
              <a:rPr sz="3200" spc="-4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30" dirty="0">
                <a:latin typeface="Calibri"/>
                <a:cs typeface="Calibri"/>
              </a:rPr>
              <a:t>n</a:t>
            </a:r>
            <a:r>
              <a:rPr sz="3200" spc="-4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ed	t</a:t>
            </a:r>
            <a:r>
              <a:rPr sz="3200" spc="10" dirty="0">
                <a:latin typeface="Calibri"/>
                <a:cs typeface="Calibri"/>
              </a:rPr>
              <a:t>h</a:t>
            </a:r>
            <a:r>
              <a:rPr sz="3200" dirty="0">
                <a:latin typeface="Calibri"/>
                <a:cs typeface="Calibri"/>
              </a:rPr>
              <a:t>e	typ</a:t>
            </a:r>
            <a:r>
              <a:rPr sz="3200" spc="-3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wri</a:t>
            </a:r>
            <a:r>
              <a:rPr sz="3200" spc="-4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er	th</a:t>
            </a:r>
            <a:r>
              <a:rPr sz="3200" spc="-30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t	</a:t>
            </a:r>
            <a:r>
              <a:rPr sz="3200" spc="-25" dirty="0">
                <a:latin typeface="Calibri"/>
                <a:cs typeface="Calibri"/>
              </a:rPr>
              <a:t>we  </a:t>
            </a:r>
            <a:r>
              <a:rPr sz="3200" spc="-5" dirty="0">
                <a:latin typeface="Calibri"/>
                <a:cs typeface="Calibri"/>
              </a:rPr>
              <a:t>commonly use </a:t>
            </a:r>
            <a:r>
              <a:rPr sz="3200" spc="-25" dirty="0">
                <a:latin typeface="Calibri"/>
                <a:cs typeface="Calibri"/>
              </a:rPr>
              <a:t>today </a:t>
            </a:r>
            <a:r>
              <a:rPr sz="3200" spc="-5" dirty="0">
                <a:latin typeface="Calibri"/>
                <a:cs typeface="Calibri"/>
              </a:rPr>
              <a:t>in</a:t>
            </a:r>
            <a:r>
              <a:rPr sz="3200" spc="6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1868.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6589" y="2625979"/>
            <a:ext cx="42957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25" dirty="0">
                <a:latin typeface="Calibri"/>
                <a:cs typeface="Calibri"/>
              </a:rPr>
              <a:t>Types </a:t>
            </a:r>
            <a:r>
              <a:rPr b="1" dirty="0">
                <a:latin typeface="Calibri"/>
                <a:cs typeface="Calibri"/>
              </a:rPr>
              <a:t>of</a:t>
            </a:r>
            <a:r>
              <a:rPr b="1" spc="-70" dirty="0">
                <a:latin typeface="Calibri"/>
                <a:cs typeface="Calibri"/>
              </a:rPr>
              <a:t> </a:t>
            </a:r>
            <a:r>
              <a:rPr b="1" spc="-20" dirty="0">
                <a:latin typeface="Calibri"/>
                <a:cs typeface="Calibri"/>
              </a:rPr>
              <a:t>Keyboard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9157" y="461899"/>
            <a:ext cx="43472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Standard</a:t>
            </a:r>
            <a:r>
              <a:rPr spc="-45" dirty="0"/>
              <a:t> </a:t>
            </a:r>
            <a:r>
              <a:rPr spc="-20" dirty="0"/>
              <a:t>Keyboard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94091"/>
            <a:ext cx="7226300" cy="2440940"/>
          </a:xfrm>
          <a:prstGeom prst="rect">
            <a:avLst/>
          </a:prstGeom>
        </p:spPr>
        <p:txBody>
          <a:bodyPr vert="horz" wrap="square" lIns="0" tIns="1231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70"/>
              </a:spcBef>
              <a:buFont typeface="Arial"/>
              <a:buChar char="•"/>
              <a:tabLst>
                <a:tab pos="355600" algn="l"/>
              </a:tabLst>
            </a:pPr>
            <a:r>
              <a:rPr sz="3600" dirty="0">
                <a:latin typeface="Calibri"/>
                <a:cs typeface="Calibri"/>
              </a:rPr>
              <a:t>also </a:t>
            </a:r>
            <a:r>
              <a:rPr sz="3600" spc="-10" dirty="0">
                <a:latin typeface="Calibri"/>
                <a:cs typeface="Calibri"/>
              </a:rPr>
              <a:t>known </a:t>
            </a:r>
            <a:r>
              <a:rPr sz="3600" dirty="0">
                <a:latin typeface="Calibri"/>
                <a:cs typeface="Calibri"/>
              </a:rPr>
              <a:t>as the </a:t>
            </a:r>
            <a:r>
              <a:rPr sz="3600" spc="-15" dirty="0">
                <a:latin typeface="Calibri"/>
                <a:cs typeface="Calibri"/>
              </a:rPr>
              <a:t>Desktop</a:t>
            </a:r>
            <a:r>
              <a:rPr sz="3600" spc="-45" dirty="0">
                <a:latin typeface="Calibri"/>
                <a:cs typeface="Calibri"/>
              </a:rPr>
              <a:t> </a:t>
            </a:r>
            <a:r>
              <a:rPr sz="3600" spc="-20" dirty="0">
                <a:latin typeface="Calibri"/>
                <a:cs typeface="Calibri"/>
              </a:rPr>
              <a:t>Keyboard</a:t>
            </a:r>
            <a:endParaRPr sz="36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5600" algn="l"/>
              </a:tabLst>
            </a:pPr>
            <a:r>
              <a:rPr sz="3600" dirty="0">
                <a:latin typeface="Calibri"/>
                <a:cs typeface="Calibri"/>
              </a:rPr>
              <a:t>include </a:t>
            </a:r>
            <a:r>
              <a:rPr sz="3600" spc="-5" dirty="0">
                <a:latin typeface="Calibri"/>
                <a:cs typeface="Calibri"/>
              </a:rPr>
              <a:t>alphabetic </a:t>
            </a:r>
            <a:r>
              <a:rPr sz="3600" spc="-15" dirty="0">
                <a:latin typeface="Calibri"/>
                <a:cs typeface="Calibri"/>
              </a:rPr>
              <a:t>characters,  </a:t>
            </a:r>
            <a:r>
              <a:rPr sz="3600" spc="-5" dirty="0">
                <a:latin typeface="Calibri"/>
                <a:cs typeface="Calibri"/>
              </a:rPr>
              <a:t>punctuation </a:t>
            </a:r>
            <a:r>
              <a:rPr sz="3600" spc="-10" dirty="0">
                <a:latin typeface="Calibri"/>
                <a:cs typeface="Calibri"/>
              </a:rPr>
              <a:t>symbols, numbers </a:t>
            </a:r>
            <a:r>
              <a:rPr sz="3600" dirty="0">
                <a:latin typeface="Calibri"/>
                <a:cs typeface="Calibri"/>
              </a:rPr>
              <a:t>and</a:t>
            </a:r>
            <a:r>
              <a:rPr sz="3600" spc="-9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a  </a:t>
            </a:r>
            <a:r>
              <a:rPr sz="3600" spc="-10" dirty="0">
                <a:latin typeface="Calibri"/>
                <a:cs typeface="Calibri"/>
              </a:rPr>
              <a:t>variety </a:t>
            </a:r>
            <a:r>
              <a:rPr sz="3600" spc="-5" dirty="0">
                <a:latin typeface="Calibri"/>
                <a:cs typeface="Calibri"/>
              </a:rPr>
              <a:t>of </a:t>
            </a:r>
            <a:r>
              <a:rPr sz="3600" dirty="0">
                <a:latin typeface="Calibri"/>
                <a:cs typeface="Calibri"/>
              </a:rPr>
              <a:t>function</a:t>
            </a:r>
            <a:r>
              <a:rPr sz="3600" spc="-70" dirty="0">
                <a:latin typeface="Calibri"/>
                <a:cs typeface="Calibri"/>
              </a:rPr>
              <a:t> </a:t>
            </a:r>
            <a:r>
              <a:rPr sz="3600" spc="-40" dirty="0">
                <a:latin typeface="Calibri"/>
                <a:cs typeface="Calibri"/>
              </a:rPr>
              <a:t>keys.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9157" y="461899"/>
            <a:ext cx="43472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Standard</a:t>
            </a:r>
            <a:r>
              <a:rPr spc="-45" dirty="0"/>
              <a:t> </a:t>
            </a:r>
            <a:r>
              <a:rPr spc="-20" dirty="0"/>
              <a:t>Keyboard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2025395"/>
            <a:ext cx="8229600" cy="3675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8697" y="461899"/>
            <a:ext cx="4084954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Laptop</a:t>
            </a:r>
            <a:r>
              <a:rPr spc="-45" dirty="0"/>
              <a:t> </a:t>
            </a:r>
            <a:r>
              <a:rPr spc="-20" dirty="0"/>
              <a:t>Keyboards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4213"/>
            <a:ext cx="8074025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dirty="0">
                <a:latin typeface="Calibri"/>
                <a:cs typeface="Calibri"/>
              </a:rPr>
              <a:t>has the </a:t>
            </a:r>
            <a:r>
              <a:rPr sz="3600" spc="-5" dirty="0">
                <a:latin typeface="Calibri"/>
                <a:cs typeface="Calibri"/>
              </a:rPr>
              <a:t>same </a:t>
            </a:r>
            <a:r>
              <a:rPr sz="3600" spc="-30" dirty="0">
                <a:latin typeface="Calibri"/>
                <a:cs typeface="Calibri"/>
              </a:rPr>
              <a:t>keyboard </a:t>
            </a:r>
            <a:r>
              <a:rPr sz="3600" dirty="0">
                <a:latin typeface="Calibri"/>
                <a:cs typeface="Calibri"/>
              </a:rPr>
              <a:t>type as a </a:t>
            </a:r>
            <a:r>
              <a:rPr sz="3600" spc="-5" dirty="0">
                <a:latin typeface="Calibri"/>
                <a:cs typeface="Calibri"/>
              </a:rPr>
              <a:t>normal  </a:t>
            </a:r>
            <a:r>
              <a:rPr sz="3600" spc="-25" dirty="0">
                <a:latin typeface="Calibri"/>
                <a:cs typeface="Calibri"/>
              </a:rPr>
              <a:t>keyboard, except for </a:t>
            </a:r>
            <a:r>
              <a:rPr sz="3600" spc="-10" dirty="0">
                <a:latin typeface="Calibri"/>
                <a:cs typeface="Calibri"/>
              </a:rPr>
              <a:t>the </a:t>
            </a:r>
            <a:r>
              <a:rPr sz="3600" spc="-20" dirty="0">
                <a:latin typeface="Calibri"/>
                <a:cs typeface="Calibri"/>
              </a:rPr>
              <a:t>fact </a:t>
            </a:r>
            <a:r>
              <a:rPr sz="3600" spc="-10" dirty="0">
                <a:latin typeface="Calibri"/>
                <a:cs typeface="Calibri"/>
              </a:rPr>
              <a:t>that </a:t>
            </a:r>
            <a:r>
              <a:rPr sz="3600" spc="-15" dirty="0">
                <a:latin typeface="Calibri"/>
                <a:cs typeface="Calibri"/>
              </a:rPr>
              <a:t>most </a:t>
            </a:r>
            <a:r>
              <a:rPr sz="3600" spc="780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laptop </a:t>
            </a:r>
            <a:r>
              <a:rPr sz="3600" spc="-25" dirty="0">
                <a:latin typeface="Calibri"/>
                <a:cs typeface="Calibri"/>
              </a:rPr>
              <a:t>keyboards </a:t>
            </a:r>
            <a:r>
              <a:rPr sz="3600" spc="-10" dirty="0">
                <a:latin typeface="Calibri"/>
                <a:cs typeface="Calibri"/>
              </a:rPr>
              <a:t>condense the symbols  </a:t>
            </a:r>
            <a:r>
              <a:rPr sz="3600" spc="-20" dirty="0">
                <a:latin typeface="Calibri"/>
                <a:cs typeface="Calibri"/>
              </a:rPr>
              <a:t>into </a:t>
            </a:r>
            <a:r>
              <a:rPr sz="3600" spc="-35" dirty="0">
                <a:latin typeface="Calibri"/>
                <a:cs typeface="Calibri"/>
              </a:rPr>
              <a:t>fewer </a:t>
            </a:r>
            <a:r>
              <a:rPr sz="3600" spc="-20" dirty="0">
                <a:latin typeface="Calibri"/>
                <a:cs typeface="Calibri"/>
              </a:rPr>
              <a:t>buttons </a:t>
            </a:r>
            <a:r>
              <a:rPr sz="3600" spc="-25" dirty="0">
                <a:latin typeface="Calibri"/>
                <a:cs typeface="Calibri"/>
              </a:rPr>
              <a:t>to </a:t>
            </a:r>
            <a:r>
              <a:rPr sz="3600" spc="-15" dirty="0">
                <a:latin typeface="Calibri"/>
                <a:cs typeface="Calibri"/>
              </a:rPr>
              <a:t>accommodate </a:t>
            </a:r>
            <a:r>
              <a:rPr sz="3600" spc="-5" dirty="0">
                <a:latin typeface="Calibri"/>
                <a:cs typeface="Calibri"/>
              </a:rPr>
              <a:t>less  space.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8697" y="461899"/>
            <a:ext cx="4084954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Laptop</a:t>
            </a:r>
            <a:r>
              <a:rPr spc="-45" dirty="0"/>
              <a:t> </a:t>
            </a:r>
            <a:r>
              <a:rPr spc="-20" dirty="0"/>
              <a:t>Keyboards</a:t>
            </a:r>
          </a:p>
        </p:txBody>
      </p:sp>
      <p:sp>
        <p:nvSpPr>
          <p:cNvPr id="3" name="object 3"/>
          <p:cNvSpPr/>
          <p:nvPr/>
        </p:nvSpPr>
        <p:spPr>
          <a:xfrm>
            <a:off x="1178052" y="1600200"/>
            <a:ext cx="6787896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494</Words>
  <Application>Microsoft Office PowerPoint</Application>
  <PresentationFormat>On-screen Show (4:3)</PresentationFormat>
  <Paragraphs>54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Keyboard</vt:lpstr>
      <vt:lpstr>PowerPoint Presentation</vt:lpstr>
      <vt:lpstr>PowerPoint Presentation</vt:lpstr>
      <vt:lpstr>Types of Keyboard</vt:lpstr>
      <vt:lpstr>Standard Keyboard</vt:lpstr>
      <vt:lpstr>Standard Keyboard</vt:lpstr>
      <vt:lpstr>Laptop Keyboards</vt:lpstr>
      <vt:lpstr>Laptop Keyboards</vt:lpstr>
      <vt:lpstr>Gaming Keyboards</vt:lpstr>
      <vt:lpstr>Gaming Keyboards</vt:lpstr>
      <vt:lpstr>Ergonomic Keyboards</vt:lpstr>
      <vt:lpstr>Ergonomic Keyboards</vt:lpstr>
      <vt:lpstr>Laser or Infrared Keyboards</vt:lpstr>
      <vt:lpstr>Laser or Infrared Keyboards</vt:lpstr>
      <vt:lpstr>Rollup Keyboards</vt:lpstr>
      <vt:lpstr>Rollup Keyboards</vt:lpstr>
      <vt:lpstr>Connection Type</vt:lpstr>
      <vt:lpstr>A. Wired Keyboards</vt:lpstr>
      <vt:lpstr>B. Wireless Keyboards</vt:lpstr>
      <vt:lpstr>PowerPoint Presentation</vt:lpstr>
      <vt:lpstr>PowerPoint Presentation</vt:lpstr>
      <vt:lpstr>PowerPoint Presentation</vt:lpstr>
      <vt:lpstr>Parts of the Computer Keyboard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tariq saleem</dc:creator>
  <cp:lastModifiedBy>Windows User</cp:lastModifiedBy>
  <cp:revision>3</cp:revision>
  <dcterms:created xsi:type="dcterms:W3CDTF">2020-11-03T04:45:12Z</dcterms:created>
  <dcterms:modified xsi:type="dcterms:W3CDTF">2020-11-03T05:47:47Z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2016-08-08T00:00:00Z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2020-11-03T00:00:00Z</vt:filetime>
  </property>
</Properties>
</file>