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C5208F69-5C5E-4F23-9D5A-08250E8DDF4B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3B2B1F0-36A9-4C1F-A820-5BBE64EC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8F69-5C5E-4F23-9D5A-08250E8DDF4B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B1F0-36A9-4C1F-A820-5BBE64EC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5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5208F69-5C5E-4F23-9D5A-08250E8DDF4B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3B2B1F0-36A9-4C1F-A820-5BBE64EC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1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5208F69-5C5E-4F23-9D5A-08250E8DDF4B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3B2B1F0-36A9-4C1F-A820-5BBE64ECFB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5176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5208F69-5C5E-4F23-9D5A-08250E8DDF4B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3B2B1F0-36A9-4C1F-A820-5BBE64EC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36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8F69-5C5E-4F23-9D5A-08250E8DDF4B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B1F0-36A9-4C1F-A820-5BBE64EC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0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8F69-5C5E-4F23-9D5A-08250E8DDF4B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B1F0-36A9-4C1F-A820-5BBE64EC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2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8F69-5C5E-4F23-9D5A-08250E8DDF4B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B1F0-36A9-4C1F-A820-5BBE64EC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1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5208F69-5C5E-4F23-9D5A-08250E8DDF4B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3B2B1F0-36A9-4C1F-A820-5BBE64EC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8F69-5C5E-4F23-9D5A-08250E8DDF4B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B1F0-36A9-4C1F-A820-5BBE64EC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9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5208F69-5C5E-4F23-9D5A-08250E8DDF4B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3B2B1F0-36A9-4C1F-A820-5BBE64EC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5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8F69-5C5E-4F23-9D5A-08250E8DDF4B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B1F0-36A9-4C1F-A820-5BBE64EC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0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8F69-5C5E-4F23-9D5A-08250E8DDF4B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B1F0-36A9-4C1F-A820-5BBE64EC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6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8F69-5C5E-4F23-9D5A-08250E8DDF4B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B1F0-36A9-4C1F-A820-5BBE64EC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7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8F69-5C5E-4F23-9D5A-08250E8DDF4B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B1F0-36A9-4C1F-A820-5BBE64EC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2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8F69-5C5E-4F23-9D5A-08250E8DDF4B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B1F0-36A9-4C1F-A820-5BBE64EC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8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8F69-5C5E-4F23-9D5A-08250E8DDF4B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B1F0-36A9-4C1F-A820-5BBE64EC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08F69-5C5E-4F23-9D5A-08250E8DDF4B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2B1F0-36A9-4C1F-A820-5BBE64ECF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alk.ictvonline.org/taxonomy/" TargetMode="External" /><Relationship Id="rId13" Type="http://schemas.openxmlformats.org/officeDocument/2006/relationships/hyperlink" Target="https://www.biologydiscussion.com/" TargetMode="External" /><Relationship Id="rId3" Type="http://schemas.openxmlformats.org/officeDocument/2006/relationships/hyperlink" Target="https://en.wikipedia.org/wiki/Virus#cite_ref-Lawrence_6-1" TargetMode="External" /><Relationship Id="rId7" Type="http://schemas.openxmlformats.org/officeDocument/2006/relationships/hyperlink" Target="https://en.wikipedia.org/wiki/Virus#cite_ref-ictv2019_4-1" TargetMode="External" /><Relationship Id="rId12" Type="http://schemas.openxmlformats.org/officeDocument/2006/relationships/hyperlink" Target="https://pubmed.ncbi.nlm.nih.gov/19158076" TargetMode="External" /><Relationship Id="rId2" Type="http://schemas.openxmlformats.org/officeDocument/2006/relationships/hyperlink" Target="https://en.wikipedia.org/wiki/Virus#cite_ref-Lawrence_6-0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en.wikipedia.org/wiki/Virus#cite_ref-ictv2019_4-0" TargetMode="External" /><Relationship Id="rId11" Type="http://schemas.openxmlformats.org/officeDocument/2006/relationships/hyperlink" Target="https://en.wikipedia.org/wiki/PMID_(identifier)" TargetMode="External" /><Relationship Id="rId5" Type="http://schemas.openxmlformats.org/officeDocument/2006/relationships/hyperlink" Target="https://en.wikipedia.org/wiki/Doi_(identifier)" TargetMode="External" /><Relationship Id="rId10" Type="http://schemas.openxmlformats.org/officeDocument/2006/relationships/hyperlink" Target="https://en.wikipedia.org/wiki/PMC_(identifier)" TargetMode="External" /><Relationship Id="rId4" Type="http://schemas.openxmlformats.org/officeDocument/2006/relationships/hyperlink" Target="https://www.ncbi.nlm.nih.gov/pmc/articles/PMC2675988" TargetMode="External" /><Relationship Id="rId9" Type="http://schemas.openxmlformats.org/officeDocument/2006/relationships/hyperlink" Target="https://doi.org/10.1074/jbc.R800078200" TargetMode="External" /><Relationship Id="rId14" Type="http://schemas.openxmlformats.org/officeDocument/2006/relationships/hyperlink" Target="https://premabotany.blogspot.com/" TargetMode="Externa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SYMMETRYOF VIRUSES</a:t>
            </a:r>
          </a:p>
        </p:txBody>
      </p:sp>
    </p:spTree>
    <p:extLst>
      <p:ext uri="{BB962C8B-B14F-4D97-AF65-F5344CB8AC3E}">
        <p14:creationId xmlns:p14="http://schemas.microsoft.com/office/powerpoint/2010/main" val="103591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346" y="764373"/>
            <a:ext cx="8191294" cy="129302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Icosahedral 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Viruses employ the icosahedral shape because it is the most efficient way to enclose a space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few, genes sometimes only one , can code for proteins that self assemble to form the capsid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way, a small number of linear genes can specify a large three-dimensional structure.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Hexagons pack together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plancs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cannot enclose a space , and therefore, pentagons must also be used.</a:t>
            </a:r>
          </a:p>
        </p:txBody>
      </p:sp>
    </p:spTree>
    <p:extLst>
      <p:ext uri="{BB962C8B-B14F-4D97-AF65-F5344CB8AC3E}">
        <p14:creationId xmlns:p14="http://schemas.microsoft.com/office/powerpoint/2010/main" val="92734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icosahedral viruses are negatively stained, and viewed in the transmission electron microscope, a complex icosahedral capsid structure is revealed.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capsids are constructed from ring-or knob shaped units called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capsomers,each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usually made of five or six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protomers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Pentamers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five subunits, hexamers possess six.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Pentamers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at the vertices of the icosahedron ,whereas , hexamers form its edges and triangular faces.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Protomers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join to form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capsomers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non-covalent bonding.</a:t>
            </a:r>
          </a:p>
        </p:txBody>
      </p:sp>
    </p:spTree>
    <p:extLst>
      <p:ext uri="{BB962C8B-B14F-4D97-AF65-F5344CB8AC3E}">
        <p14:creationId xmlns:p14="http://schemas.microsoft.com/office/powerpoint/2010/main" val="42439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bonds between proteins within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pentamers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hexamers are stronger than those between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capsomers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57" y="3437130"/>
            <a:ext cx="2380952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8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ICOSAHEDRAL SYMMETRY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06" y="2193925"/>
            <a:ext cx="5837588" cy="4070350"/>
          </a:xfrm>
        </p:spPr>
      </p:pic>
    </p:spTree>
    <p:extLst>
      <p:ext uri="{BB962C8B-B14F-4D97-AF65-F5344CB8AC3E}">
        <p14:creationId xmlns:p14="http://schemas.microsoft.com/office/powerpoint/2010/main" val="3325546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symmetry</a:t>
            </a:r>
            <a:r>
              <a:rPr lang="en-US" dirty="0"/>
              <a:t>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most viruses have either icosahedral or helical capsids , many viruses do not fit into either category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poxviruses and large bacteriophages are two important examples.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pox viruses are the largest of the animal viruses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about 400-200 nm in size </a:t>
            </a:r>
          </a:p>
        </p:txBody>
      </p:sp>
    </p:spTree>
    <p:extLst>
      <p:ext uri="{BB962C8B-B14F-4D97-AF65-F5344CB8AC3E}">
        <p14:creationId xmlns:p14="http://schemas.microsoft.com/office/powerpoint/2010/main" val="822255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usually possess an exceptionally complex internal structure with an ovoid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brickshaped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exterior.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double-stranded DNA is associated with proteins and contained in the nucleoid , a central structure shaped like a biconcave disk and surrounded by a membrane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T2, T4, and T6 phages that infect E.coli have been intensely studied.</a:t>
            </a:r>
          </a:p>
        </p:txBody>
      </p:sp>
    </p:spTree>
    <p:extLst>
      <p:ext uri="{BB962C8B-B14F-4D97-AF65-F5344CB8AC3E}">
        <p14:creationId xmlns:p14="http://schemas.microsoft.com/office/powerpoint/2010/main" val="404151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head resembles an icosahedron elongated by one or two rows of hexamers in the middle and contains the DNA genome.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tail is composed of a collar joining it to the head ,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hollow tube , a sheath surrounding the tube, and a complex baseplate.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sheath is made of 144 copies of the gp18 protein arranged in 24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rings,each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containing six copies.</a:t>
            </a:r>
          </a:p>
        </p:txBody>
      </p:sp>
    </p:spTree>
    <p:extLst>
      <p:ext uri="{BB962C8B-B14F-4D97-AF65-F5344CB8AC3E}">
        <p14:creationId xmlns:p14="http://schemas.microsoft.com/office/powerpoint/2010/main" val="1360655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tail fibers are responsible for virus attachment to the proper site on the bacterial surface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bacterial viruses with both heads and tails are said to have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symmetry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T-even phages, the baseplate is hexagonal and has a pin and a jointed tail fiber at each corner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possess a combination of icosahedral and helical symmetry</a:t>
            </a:r>
          </a:p>
        </p:txBody>
      </p:sp>
    </p:spTree>
    <p:extLst>
      <p:ext uri="{BB962C8B-B14F-4D97-AF65-F5344CB8AC3E}">
        <p14:creationId xmlns:p14="http://schemas.microsoft.com/office/powerpoint/2010/main" val="1013725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2400300"/>
            <a:ext cx="2381250" cy="3657600"/>
          </a:xfrm>
        </p:spPr>
      </p:pic>
    </p:spTree>
    <p:extLst>
      <p:ext uri="{BB962C8B-B14F-4D97-AF65-F5344CB8AC3E}">
        <p14:creationId xmlns:p14="http://schemas.microsoft.com/office/powerpoint/2010/main" val="2519225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SYMMETRY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89" y="2193925"/>
            <a:ext cx="3797306" cy="4070350"/>
          </a:xfrm>
        </p:spPr>
      </p:pic>
    </p:spTree>
    <p:extLst>
      <p:ext uri="{BB962C8B-B14F-4D97-AF65-F5344CB8AC3E}">
        <p14:creationId xmlns:p14="http://schemas.microsoft.com/office/powerpoint/2010/main" val="55013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" y="1057274"/>
            <a:ext cx="8129587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04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ENVELOPED 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animal viruses, some plant viruses , and at least one bacterial virus are bounded by an outer membranous layer called an envelope.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Envelope proteins are coded for by virus genes and may even project from the envelope surface as spikes 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peplomers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Influenza virus</a:t>
            </a:r>
          </a:p>
        </p:txBody>
      </p:sp>
    </p:spTree>
    <p:extLst>
      <p:ext uri="{BB962C8B-B14F-4D97-AF65-F5344CB8AC3E}">
        <p14:creationId xmlns:p14="http://schemas.microsoft.com/office/powerpoint/2010/main" val="879995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0337" y="3119437"/>
            <a:ext cx="37433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57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spikes may be involved in virus attachment to the host cell surface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Influenza virus is a well-studied example of an enveloped virus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Spikes project about 10 nm from the surface at 7 to 8 nm intervals.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65" y="3946625"/>
            <a:ext cx="3121152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29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protect the genetic material in their life cycle when travelling between host cells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viruses have envelopes.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envelopes are typically derived from portions of the host cell membranes , but include some viral glycoproteins.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Enveloped viruses enter cells by inducing fusion of viral and cellular membranes , a process catalyzed by a specialized membrane-fusion protein expressed on their surface.</a:t>
            </a:r>
          </a:p>
        </p:txBody>
      </p:sp>
    </p:spTree>
    <p:extLst>
      <p:ext uri="{BB962C8B-B14F-4D97-AF65-F5344CB8AC3E}">
        <p14:creationId xmlns:p14="http://schemas.microsoft.com/office/powerpoint/2010/main" val="2924583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Peplomers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mature virus particle, the glycoproteins often appear as projecting spikes on the outer surface of the envelope which are known as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peplomers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virus may have more than one type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peplomers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influenza virus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carries two types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peplomers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,one is hemagglutinin and other is neuraminidase</a:t>
            </a:r>
          </a:p>
        </p:txBody>
      </p:sp>
    </p:spTree>
    <p:extLst>
      <p:ext uri="{BB962C8B-B14F-4D97-AF65-F5344CB8AC3E}">
        <p14:creationId xmlns:p14="http://schemas.microsoft.com/office/powerpoint/2010/main" val="1369269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3" y="764373"/>
            <a:ext cx="8104797" cy="1293028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dirty="0"/>
              <a:t>^ </a:t>
            </a:r>
            <a:r>
              <a:rPr lang="en-US" sz="1200" dirty="0">
                <a:hlinkClick r:id="rId2"/>
              </a:rPr>
              <a:t>Jump up to: </a:t>
            </a:r>
            <a:r>
              <a:rPr lang="en-US" sz="1200" b="1" i="1" baseline="30000" dirty="0">
                <a:hlinkClick r:id="rId2"/>
              </a:rPr>
              <a:t>a</a:t>
            </a:r>
            <a:r>
              <a:rPr lang="en-US" sz="1200" dirty="0"/>
              <a:t> </a:t>
            </a:r>
            <a:r>
              <a:rPr lang="en-US" sz="1200" b="1" i="1" baseline="30000" dirty="0">
                <a:hlinkClick r:id="rId3"/>
              </a:rPr>
              <a:t>b</a:t>
            </a:r>
            <a:r>
              <a:rPr lang="en-US" sz="1200" dirty="0"/>
              <a:t> </a:t>
            </a:r>
            <a:r>
              <a:rPr lang="en-US" sz="1200" i="1" dirty="0"/>
              <a:t>Lawrence CM, Menon S, </a:t>
            </a:r>
            <a:r>
              <a:rPr lang="en-US" sz="1200" i="1" dirty="0" err="1"/>
              <a:t>Eilers</a:t>
            </a:r>
            <a:r>
              <a:rPr lang="en-US" sz="1200" i="1" dirty="0"/>
              <a:t> BJ, </a:t>
            </a:r>
            <a:r>
              <a:rPr lang="en-US" sz="1200" i="1" dirty="0" err="1"/>
              <a:t>Bothner</a:t>
            </a:r>
            <a:r>
              <a:rPr lang="en-US" sz="1200" i="1" dirty="0"/>
              <a:t> B, </a:t>
            </a:r>
            <a:r>
              <a:rPr lang="en-US" sz="1200" i="1" dirty="0" err="1"/>
              <a:t>Khayat</a:t>
            </a:r>
            <a:r>
              <a:rPr lang="en-US" sz="1200" i="1" dirty="0"/>
              <a:t> R, Douglas T, Young MJ (May 2009). </a:t>
            </a:r>
            <a:r>
              <a:rPr lang="en-US" sz="1200" i="1" dirty="0">
                <a:hlinkClick r:id="rId4"/>
              </a:rPr>
              <a:t>"Structural and functional studies of archaeal viruses"</a:t>
            </a:r>
            <a:r>
              <a:rPr lang="en-US" sz="1200" i="1" dirty="0"/>
              <a:t>. The Journal of Biological Chemistry. </a:t>
            </a:r>
            <a:r>
              <a:rPr lang="en-US" sz="1200" b="1" i="1" dirty="0"/>
              <a:t>284</a:t>
            </a:r>
            <a:r>
              <a:rPr lang="en-US" sz="1200" i="1" dirty="0"/>
              <a:t> (19):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12599–603.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Doi (identifier)"/>
              </a:rPr>
              <a:t>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^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Jump up to: </a:t>
            </a:r>
            <a:r>
              <a:rPr lang="en-US" sz="1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"Virus Taxonomy: 2019 Release"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talk.ictvonline.org. International Committee on Taxonomy of Viruses. Retrieved 25 April 202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Doi (identifier)"/>
              </a:rPr>
              <a:t>oi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10.1074/jbc.R800078200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PMC (identifier)"/>
              </a:rPr>
              <a:t>PMC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2675988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PMID (identifier)"/>
              </a:rPr>
              <a:t>PMID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19158076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NOTES BY KOMAL PATIL ,PRIYA KUMARI AND OMILA DEVI</a:t>
            </a:r>
          </a:p>
          <a:p>
            <a:pPr marL="0" indent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https://www.biologydiscussion.com/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https://premabotany.blogspot.com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8873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1" y="2193925"/>
            <a:ext cx="7236178" cy="4070350"/>
          </a:xfrm>
        </p:spPr>
      </p:pic>
    </p:spTree>
    <p:extLst>
      <p:ext uri="{BB962C8B-B14F-4D97-AF65-F5344CB8AC3E}">
        <p14:creationId xmlns:p14="http://schemas.microsoft.com/office/powerpoint/2010/main" val="239736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 of viruses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 of viruses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viruses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on the basis of symmetry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Helical viruses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Icosahedral viruses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viruses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Envelope viruses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peplomers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7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4373"/>
            <a:ext cx="7978140" cy="129302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Viruses are acellular obligate intracellular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parasites,that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consists of nucleic acids either in the form of DNA or RNA. It uses metabolic machinery of host.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 of viruses: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Martinus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Willem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Beijerinck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(1897) coined the Latin name “virus” meaning poison.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 Classification: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done on the basis of: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material               4. Type of host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                         5.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7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764373"/>
            <a:ext cx="7749540" cy="129302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on the basis of 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basis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symmetry, they are divided into 4 groups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Helical symmetry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Icosahedral symmetry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symmetry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Envelope symmetry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Helical 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Helical Symmetry: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Helical capsids are shaped much like hollow tubes with protein walls.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tobacco mosaic virus provides a well studied example of helical capsid structure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type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protomer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associates together in a helical or spiral arrangement to produce a long ,rigid tube, 15 to 18 nm in diameter by 300 nm long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4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RNA genetic material is wound in a spiral and positioned toward the inside of the capsid where it lies within the groove formed by protein subunits.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helical capsids are as rigid as the TMV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Influenza virus RNAs are enclosed in thin , flexible helical capsids folded within an envelope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of a helical capsid is influenced by both its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protomers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nucleic acid enclosed within the capsid.</a:t>
            </a:r>
          </a:p>
        </p:txBody>
      </p:sp>
    </p:spTree>
    <p:extLst>
      <p:ext uri="{BB962C8B-B14F-4D97-AF65-F5344CB8AC3E}">
        <p14:creationId xmlns:p14="http://schemas.microsoft.com/office/powerpoint/2010/main" val="1692397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diameter of the capsid is a function of the size, shape, and interactions of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protomers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nucleic acid determines helical capsid length because the capsid does not seem to extend much beyond the end of the DNA or RNA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0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3" y="1857375"/>
            <a:ext cx="6729411" cy="4391025"/>
          </a:xfrm>
        </p:spPr>
      </p:pic>
    </p:spTree>
    <p:extLst>
      <p:ext uri="{BB962C8B-B14F-4D97-AF65-F5344CB8AC3E}">
        <p14:creationId xmlns:p14="http://schemas.microsoft.com/office/powerpoint/2010/main" val="295523875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206</TotalTime>
  <Words>1014</Words>
  <Application>Microsoft Office PowerPoint</Application>
  <PresentationFormat>On-screen Show (4:3)</PresentationFormat>
  <Paragraphs>89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Vapor Trail</vt:lpstr>
      <vt:lpstr>SYMMETRYOF VIRUSES</vt:lpstr>
      <vt:lpstr>PowerPoint Presentation</vt:lpstr>
      <vt:lpstr>PowerPoint Presentation</vt:lpstr>
      <vt:lpstr>Viruses </vt:lpstr>
      <vt:lpstr>Classification on the basis of symmetry</vt:lpstr>
      <vt:lpstr>Helical symmetry</vt:lpstr>
      <vt:lpstr>PowerPoint Presentation</vt:lpstr>
      <vt:lpstr>PowerPoint Presentation</vt:lpstr>
      <vt:lpstr>PowerPoint Presentation</vt:lpstr>
      <vt:lpstr>Icosahedral symmetry</vt:lpstr>
      <vt:lpstr>CONTI…</vt:lpstr>
      <vt:lpstr>PowerPoint Presentation</vt:lpstr>
      <vt:lpstr>ICOSAHEDRAL SYMMETRY</vt:lpstr>
      <vt:lpstr>COMPLEX SYMMETRY</vt:lpstr>
      <vt:lpstr>CONTI…</vt:lpstr>
      <vt:lpstr>CONTI…</vt:lpstr>
      <vt:lpstr>PowerPoint Presentation</vt:lpstr>
      <vt:lpstr>PowerPoint Presentation</vt:lpstr>
      <vt:lpstr>COMPLEX SYMMETRY</vt:lpstr>
      <vt:lpstr>ENVELOPED SYMMETRY</vt:lpstr>
      <vt:lpstr>PowerPoint Presentation</vt:lpstr>
      <vt:lpstr>Conti…</vt:lpstr>
      <vt:lpstr>conti</vt:lpstr>
      <vt:lpstr>PowerPoint Presentation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 Ali</dc:creator>
  <cp:lastModifiedBy>ranahammad7242@gmail.com</cp:lastModifiedBy>
  <cp:revision>23</cp:revision>
  <dcterms:created xsi:type="dcterms:W3CDTF">2020-11-15T14:42:55Z</dcterms:created>
  <dcterms:modified xsi:type="dcterms:W3CDTF">2020-11-21T09:21:39Z</dcterms:modified>
</cp:coreProperties>
</file>