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9" r:id="rId2"/>
    <p:sldId id="256" r:id="rId3"/>
    <p:sldId id="257" r:id="rId4"/>
    <p:sldId id="265" r:id="rId5"/>
    <p:sldId id="258" r:id="rId6"/>
    <p:sldId id="259" r:id="rId7"/>
    <p:sldId id="260" r:id="rId8"/>
    <p:sldId id="261" r:id="rId9"/>
    <p:sldId id="262" r:id="rId10"/>
    <p:sldId id="266" r:id="rId11"/>
    <p:sldId id="267" r:id="rId12"/>
    <p:sldId id="2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460C5D-CAB1-478A-9C2C-A8229DACCCC0}" type="datetimeFigureOut">
              <a:rPr lang="en-US" smtClean="0"/>
              <a:pPr/>
              <a:t>08-Jan-18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652D74-B477-4475-861F-BBC6A035B649}" type="slidenum">
              <a:rPr lang="en-US" smtClean="0"/>
              <a:pPr/>
              <a:t>‹#›</a:t>
            </a:fld>
            <a:endParaRPr lang="en-US"/>
          </a:p>
        </p:txBody>
      </p:sp>
    </p:spTree>
    <p:extLst>
      <p:ext uri="{BB962C8B-B14F-4D97-AF65-F5344CB8AC3E}">
        <p14:creationId xmlns="" xmlns:p14="http://schemas.microsoft.com/office/powerpoint/2010/main" val="1886782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(http://www.homeoint.org/morrell/misc/professions.htm)</a:t>
            </a:r>
            <a:endParaRPr lang="en-US" dirty="0"/>
          </a:p>
        </p:txBody>
      </p:sp>
      <p:sp>
        <p:nvSpPr>
          <p:cNvPr id="4" name="Slide Number Placeholder 3"/>
          <p:cNvSpPr>
            <a:spLocks noGrp="1"/>
          </p:cNvSpPr>
          <p:nvPr>
            <p:ph type="sldNum" sz="quarter" idx="10"/>
          </p:nvPr>
        </p:nvSpPr>
        <p:spPr/>
        <p:txBody>
          <a:bodyPr/>
          <a:lstStyle/>
          <a:p>
            <a:fld id="{BD652D74-B477-4475-861F-BBC6A035B649}" type="slidenum">
              <a:rPr lang="en-US" smtClean="0"/>
              <a:pPr/>
              <a:t>3</a:t>
            </a:fld>
            <a:endParaRPr lang="en-US"/>
          </a:p>
        </p:txBody>
      </p:sp>
    </p:spTree>
    <p:extLst>
      <p:ext uri="{BB962C8B-B14F-4D97-AF65-F5344CB8AC3E}">
        <p14:creationId xmlns="" xmlns:p14="http://schemas.microsoft.com/office/powerpoint/2010/main" val="2464956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Prestige : A high standing achieved through success, influence or wealth etc.</a:t>
            </a:r>
            <a:endParaRPr lang="en-US" dirty="0"/>
          </a:p>
        </p:txBody>
      </p:sp>
      <p:sp>
        <p:nvSpPr>
          <p:cNvPr id="4" name="Slide Number Placeholder 3"/>
          <p:cNvSpPr>
            <a:spLocks noGrp="1"/>
          </p:cNvSpPr>
          <p:nvPr>
            <p:ph type="sldNum" sz="quarter" idx="10"/>
          </p:nvPr>
        </p:nvSpPr>
        <p:spPr/>
        <p:txBody>
          <a:bodyPr/>
          <a:lstStyle/>
          <a:p>
            <a:fld id="{BD652D74-B477-4475-861F-BBC6A035B649}" type="slidenum">
              <a:rPr lang="en-US" smtClean="0"/>
              <a:pPr/>
              <a:t>10</a:t>
            </a:fld>
            <a:endParaRPr lang="en-US"/>
          </a:p>
        </p:txBody>
      </p:sp>
    </p:spTree>
    <p:extLst>
      <p:ext uri="{BB962C8B-B14F-4D97-AF65-F5344CB8AC3E}">
        <p14:creationId xmlns="" xmlns:p14="http://schemas.microsoft.com/office/powerpoint/2010/main" val="3046873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08-Jan-18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08-Jan-18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08-Jan-18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08-Jan-18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08-Jan-18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08-Jan-18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08-Jan-18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08-Jan-18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08-Jan-18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08-Jan-18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08-Jan-18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D8BD707-D9CF-40AE-B4C6-C98DA3205C09}" type="datetimeFigureOut">
              <a:rPr lang="en-US" smtClean="0"/>
              <a:pPr/>
              <a:t>08-Jan-18</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6F15528-21DE-4FAA-801E-634DDDAF4B2B}"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dirty="0"/>
          </a:p>
        </p:txBody>
      </p:sp>
      <p:pic>
        <p:nvPicPr>
          <p:cNvPr id="5" name="Picture 4" descr="Bismillah 7.jpg"/>
          <p:cNvPicPr>
            <a:picLocks noChangeAspect="1"/>
          </p:cNvPicPr>
          <p:nvPr/>
        </p:nvPicPr>
        <p:blipFill>
          <a:blip r:embed="rId2" cstate="print"/>
          <a:stretch>
            <a:fillRect/>
          </a:stretch>
        </p:blipFill>
        <p:spPr>
          <a:xfrm>
            <a:off x="0" y="0"/>
            <a:ext cx="9134231" cy="6858000"/>
          </a:xfrm>
          <a:prstGeom prst="rect">
            <a:avLst/>
          </a:prstGeom>
        </p:spPr>
      </p:pic>
      <p:sp>
        <p:nvSpPr>
          <p:cNvPr id="6" name="TextBox 5"/>
          <p:cNvSpPr txBox="1"/>
          <p:nvPr/>
        </p:nvSpPr>
        <p:spPr>
          <a:xfrm>
            <a:off x="0" y="5657671"/>
            <a:ext cx="3429000" cy="1200329"/>
          </a:xfrm>
          <a:prstGeom prst="rect">
            <a:avLst/>
          </a:prstGeom>
          <a:noFill/>
        </p:spPr>
        <p:txBody>
          <a:bodyPr wrap="square" rtlCol="0">
            <a:spAutoFit/>
          </a:bodyPr>
          <a:lstStyle/>
          <a:p>
            <a:pPr algn="r"/>
            <a:r>
              <a:rPr lang="en-US" b="1" dirty="0" smtClean="0">
                <a:solidFill>
                  <a:schemeClr val="bg1"/>
                </a:solidFill>
              </a:rPr>
              <a:t>Dr. Muhammad Ali-</a:t>
            </a:r>
            <a:r>
              <a:rPr lang="en-US" b="1" dirty="0" err="1" smtClean="0">
                <a:solidFill>
                  <a:schemeClr val="bg1"/>
                </a:solidFill>
              </a:rPr>
              <a:t>ur</a:t>
            </a:r>
            <a:r>
              <a:rPr lang="en-US" b="1" dirty="0" smtClean="0">
                <a:solidFill>
                  <a:schemeClr val="bg1"/>
                </a:solidFill>
              </a:rPr>
              <a:t>-Rasheed</a:t>
            </a:r>
          </a:p>
          <a:p>
            <a:pPr algn="r"/>
            <a:r>
              <a:rPr lang="en-US" dirty="0" smtClean="0">
                <a:solidFill>
                  <a:schemeClr val="bg1"/>
                </a:solidFill>
              </a:rPr>
              <a:t>Lecturer , Department of Physiotherapy.</a:t>
            </a:r>
          </a:p>
          <a:p>
            <a:pPr algn="r"/>
            <a:r>
              <a:rPr lang="en-US" dirty="0" smtClean="0">
                <a:solidFill>
                  <a:schemeClr val="bg1"/>
                </a:solidFill>
              </a:rPr>
              <a:t>Sargodha Medical College.</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power/prestige</a:t>
            </a:r>
            <a:endParaRPr lang="en-US" dirty="0"/>
          </a:p>
        </p:txBody>
      </p:sp>
      <p:sp>
        <p:nvSpPr>
          <p:cNvPr id="3" name="Content Placeholder 2"/>
          <p:cNvSpPr>
            <a:spLocks noGrp="1"/>
          </p:cNvSpPr>
          <p:nvPr>
            <p:ph idx="1"/>
          </p:nvPr>
        </p:nvSpPr>
        <p:spPr/>
        <p:txBody>
          <a:bodyPr/>
          <a:lstStyle/>
          <a:p>
            <a:r>
              <a:rPr lang="en-US" dirty="0" smtClean="0"/>
              <a:t>Dustmen </a:t>
            </a:r>
            <a:r>
              <a:rPr lang="en-US" dirty="0"/>
              <a:t>[waste </a:t>
            </a:r>
            <a:r>
              <a:rPr lang="en-US" dirty="0" smtClean="0"/>
              <a:t>collectors] </a:t>
            </a:r>
            <a:r>
              <a:rPr lang="en-US" dirty="0"/>
              <a:t>have their own knowledge base of sorts, and autonomy over their own affairs, and while regarded as a true specialism, or trade,</a:t>
            </a:r>
            <a:r>
              <a:rPr lang="en-US" dirty="0">
                <a:solidFill>
                  <a:srgbClr val="FF0000"/>
                </a:solidFill>
              </a:rPr>
              <a:t> they are not regarded highly by society as an elite high prestige group</a:t>
            </a:r>
            <a:r>
              <a:rPr lang="en-US" dirty="0"/>
              <a:t>...thus, it is the </a:t>
            </a:r>
            <a:r>
              <a:rPr lang="en-US" b="1" i="1" u="sng" dirty="0"/>
              <a:t>power and prestige</a:t>
            </a:r>
            <a:r>
              <a:rPr lang="en-US" dirty="0"/>
              <a:t> or </a:t>
            </a:r>
            <a:r>
              <a:rPr lang="en-US" b="1" i="1" u="sng" dirty="0"/>
              <a:t>value</a:t>
            </a:r>
            <a:r>
              <a:rPr lang="en-US" dirty="0"/>
              <a:t> that society confers upon a profession that more clearly defines its inclusion in this category. </a:t>
            </a:r>
            <a:endParaRPr lang="en-US" dirty="0" smtClean="0"/>
          </a:p>
          <a:p>
            <a:r>
              <a:rPr lang="en-US" dirty="0" smtClean="0"/>
              <a:t>This </a:t>
            </a:r>
            <a:r>
              <a:rPr lang="en-US" dirty="0"/>
              <a:t>is why Lawyers, Clerics, Military, Police personnel enjoy this </a:t>
            </a:r>
            <a:r>
              <a:rPr lang="en-US" b="1" dirty="0"/>
              <a:t>high social status</a:t>
            </a:r>
            <a:r>
              <a:rPr lang="en-US" dirty="0"/>
              <a:t> and are regarded as true professions.</a:t>
            </a:r>
          </a:p>
          <a:p>
            <a:endParaRPr lang="en-US" dirty="0"/>
          </a:p>
        </p:txBody>
      </p:sp>
    </p:spTree>
    <p:extLst>
      <p:ext uri="{BB962C8B-B14F-4D97-AF65-F5344CB8AC3E}">
        <p14:creationId xmlns="" xmlns:p14="http://schemas.microsoft.com/office/powerpoint/2010/main" val="3176558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Primary profession  </a:t>
            </a:r>
            <a:r>
              <a:rPr lang="en-US" sz="3600" dirty="0"/>
              <a:t>apparently deal with more compelling and </a:t>
            </a:r>
            <a:r>
              <a:rPr lang="en-US" sz="3600" b="1" dirty="0"/>
              <a:t>more crucial aspects of social life</a:t>
            </a:r>
            <a:r>
              <a:rPr lang="en-US" sz="3600" dirty="0"/>
              <a:t> than the secondary professions or the lesser trades</a:t>
            </a:r>
          </a:p>
        </p:txBody>
      </p:sp>
    </p:spTree>
    <p:extLst>
      <p:ext uri="{BB962C8B-B14F-4D97-AF65-F5344CB8AC3E}">
        <p14:creationId xmlns="" xmlns:p14="http://schemas.microsoft.com/office/powerpoint/2010/main" val="3510954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dirty="0"/>
              <a:t>Many 'secondary professions' also have high status, autonomy, power over their own distinctive knowledge bases, closed entry and high value to society—such as architects, dentists, civil engineers, military officers, land surveyors, </a:t>
            </a:r>
            <a:r>
              <a:rPr lang="en-US" dirty="0" err="1"/>
              <a:t>etc</a:t>
            </a:r>
            <a:r>
              <a:rPr lang="en-US" dirty="0"/>
              <a:t>—but crucially, they do not share the same high professional and social status of doctors, lawyers and clerics and this seems puzzling. It therefore seems that these primary or true professions have a wider remit, a deeper value in society that breeds their higher status and confers upon them an even higher value within society...they apparently deal with more compelling and </a:t>
            </a:r>
            <a:r>
              <a:rPr lang="en-US" b="1" dirty="0"/>
              <a:t>more crucial aspects of social life</a:t>
            </a:r>
            <a:r>
              <a:rPr lang="en-US" dirty="0"/>
              <a:t> than the secondary professions or the lesser trades.</a:t>
            </a:r>
          </a:p>
        </p:txBody>
      </p:sp>
    </p:spTree>
    <p:extLst>
      <p:ext uri="{BB962C8B-B14F-4D97-AF65-F5344CB8AC3E}">
        <p14:creationId xmlns="" xmlns:p14="http://schemas.microsoft.com/office/powerpoint/2010/main" val="2439702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Sociological perspective of profession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 xmlns:p14="http://schemas.microsoft.com/office/powerpoint/2010/main" val="1845709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t>
            </a:r>
            <a:endParaRPr lang="en-US" dirty="0"/>
          </a:p>
        </p:txBody>
      </p:sp>
      <p:sp>
        <p:nvSpPr>
          <p:cNvPr id="3" name="Content Placeholder 2"/>
          <p:cNvSpPr>
            <a:spLocks noGrp="1"/>
          </p:cNvSpPr>
          <p:nvPr>
            <p:ph idx="1"/>
          </p:nvPr>
        </p:nvSpPr>
        <p:spPr>
          <a:xfrm>
            <a:off x="762000" y="685800"/>
            <a:ext cx="7543800" cy="2362200"/>
          </a:xfrm>
        </p:spPr>
        <p:txBody>
          <a:bodyPr/>
          <a:lstStyle/>
          <a:p>
            <a:r>
              <a:rPr lang="en-US" dirty="0" smtClean="0"/>
              <a:t>PRIMARY</a:t>
            </a:r>
          </a:p>
          <a:p>
            <a:r>
              <a:rPr lang="en-US" dirty="0" smtClean="0"/>
              <a:t>SECONDARY</a:t>
            </a:r>
          </a:p>
          <a:p>
            <a:r>
              <a:rPr lang="en-US" b="1" dirty="0"/>
              <a:t>Primary professions</a:t>
            </a:r>
            <a:r>
              <a:rPr lang="en-US" dirty="0"/>
              <a:t> include, for example: </a:t>
            </a:r>
            <a:r>
              <a:rPr lang="en-US" dirty="0" smtClean="0"/>
              <a:t>Judges, </a:t>
            </a:r>
            <a:r>
              <a:rPr lang="en-US" dirty="0"/>
              <a:t>top Police Officers, top Military Officers, Professors, higher ranking Lawyers and </a:t>
            </a:r>
            <a:r>
              <a:rPr lang="en-US" dirty="0" smtClean="0"/>
              <a:t>Bishops</a:t>
            </a:r>
          </a:p>
        </p:txBody>
      </p:sp>
      <p:pic>
        <p:nvPicPr>
          <p:cNvPr id="1026" name="Picture 2" descr="E:\EBP &amp; PP\profesional practice\pics\New folder\Justice-in-Pakistan4.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343400" y="3352800"/>
            <a:ext cx="4800600" cy="2438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E:\EBP &amp; PP\profesional practice\pics\New folder\la-fg-wn-pakistan-military-chief-20131127-00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3855" y="3124200"/>
            <a:ext cx="4357255" cy="1752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37494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a:t>Secondary professions</a:t>
            </a:r>
            <a:r>
              <a:rPr lang="en-US" dirty="0"/>
              <a:t> include, for example: </a:t>
            </a:r>
            <a:r>
              <a:rPr lang="en-US" dirty="0" smtClean="0"/>
              <a:t>Architects</a:t>
            </a:r>
            <a:r>
              <a:rPr lang="en-US" dirty="0"/>
              <a:t>, Civil Engineers, Surveyors, Accountants, Lawyers and all other specialised technical </a:t>
            </a:r>
            <a:r>
              <a:rPr lang="en-US" dirty="0" smtClean="0"/>
              <a:t>occupations</a:t>
            </a:r>
          </a:p>
          <a:p>
            <a:pPr marL="0" indent="0">
              <a:buNone/>
            </a:pPr>
            <a:r>
              <a:rPr lang="en-US" dirty="0" smtClean="0"/>
              <a:t> </a:t>
            </a:r>
            <a:r>
              <a:rPr lang="en-US" dirty="0"/>
              <a:t>[Scientists, Educators, Nurses, </a:t>
            </a:r>
            <a:r>
              <a:rPr lang="en-US" dirty="0" err="1"/>
              <a:t>etc</a:t>
            </a:r>
            <a:r>
              <a:rPr lang="en-US" dirty="0"/>
              <a:t>]</a:t>
            </a:r>
          </a:p>
          <a:p>
            <a:endParaRPr lang="en-US" dirty="0"/>
          </a:p>
        </p:txBody>
      </p:sp>
      <p:pic>
        <p:nvPicPr>
          <p:cNvPr id="2050" name="Picture 2" descr="E:\EBP &amp; PP\profesional practice\pics\New folder\Architecture and Engineering Occupation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732645" y="3276600"/>
            <a:ext cx="5397500" cy="3581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41608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dirty="0"/>
              <a:t>While all professions enjoy </a:t>
            </a:r>
            <a:r>
              <a:rPr lang="en-US" b="1" dirty="0"/>
              <a:t>high social status</a:t>
            </a:r>
            <a:r>
              <a:rPr lang="en-US" dirty="0"/>
              <a:t>, primary professions have the highest status, regard and esteem conferred upon them by society at </a:t>
            </a:r>
            <a:r>
              <a:rPr lang="en-US" dirty="0" smtClean="0"/>
              <a:t>large</a:t>
            </a:r>
          </a:p>
          <a:p>
            <a:r>
              <a:rPr lang="en-US" dirty="0"/>
              <a:t>This </a:t>
            </a:r>
            <a:r>
              <a:rPr lang="en-US" b="1" dirty="0"/>
              <a:t>high esteem</a:t>
            </a:r>
            <a:r>
              <a:rPr lang="en-US" dirty="0"/>
              <a:t> arises primarily from the wider, deeper and higher social function of their work as compared with other lower ranking professions. </a:t>
            </a:r>
            <a:endParaRPr lang="en-US" dirty="0" smtClean="0"/>
          </a:p>
          <a:p>
            <a:r>
              <a:rPr lang="en-US" dirty="0" smtClean="0"/>
              <a:t>Their </a:t>
            </a:r>
            <a:r>
              <a:rPr lang="en-US" dirty="0"/>
              <a:t>work is regarded as </a:t>
            </a:r>
            <a:endParaRPr lang="en-US" dirty="0" smtClean="0"/>
          </a:p>
          <a:p>
            <a:pPr marL="0" indent="0">
              <a:buNone/>
            </a:pPr>
            <a:r>
              <a:rPr lang="en-US" dirty="0" smtClean="0"/>
              <a:t>more </a:t>
            </a:r>
            <a:r>
              <a:rPr lang="en-US" dirty="0"/>
              <a:t>vital to society as a </a:t>
            </a:r>
            <a:r>
              <a:rPr lang="en-US" dirty="0" smtClean="0"/>
              <a:t>whole</a:t>
            </a:r>
          </a:p>
          <a:p>
            <a:pPr marL="0" indent="0">
              <a:buNone/>
            </a:pPr>
            <a:r>
              <a:rPr lang="en-US" dirty="0" smtClean="0"/>
              <a:t> </a:t>
            </a:r>
            <a:r>
              <a:rPr lang="en-US" dirty="0"/>
              <a:t>and thus of having a special </a:t>
            </a:r>
            <a:endParaRPr lang="en-US" dirty="0" smtClean="0"/>
          </a:p>
          <a:p>
            <a:pPr marL="0" indent="0">
              <a:buNone/>
            </a:pPr>
            <a:r>
              <a:rPr lang="en-US" dirty="0" smtClean="0"/>
              <a:t>and </a:t>
            </a:r>
            <a:r>
              <a:rPr lang="en-US" dirty="0"/>
              <a:t>very valuable nature.</a:t>
            </a:r>
          </a:p>
        </p:txBody>
      </p:sp>
      <p:pic>
        <p:nvPicPr>
          <p:cNvPr id="3074" name="Picture 2" descr="E:\EBP &amp; PP\profesional practice\pics\New folder\Social-Mobility.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35513" y="3264045"/>
            <a:ext cx="4408487" cy="361473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33189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By contrast, the secondary professions, while also enjoying </a:t>
            </a:r>
            <a:r>
              <a:rPr lang="en-US" b="1" dirty="0"/>
              <a:t>high standing in society</a:t>
            </a:r>
            <a:r>
              <a:rPr lang="en-US" dirty="0"/>
              <a:t>, yet the value of their work is seen as </a:t>
            </a:r>
            <a:r>
              <a:rPr lang="en-US" dirty="0">
                <a:solidFill>
                  <a:srgbClr val="FF0000"/>
                </a:solidFill>
              </a:rPr>
              <a:t>less vital to society</a:t>
            </a:r>
            <a:r>
              <a:rPr lang="en-US" dirty="0"/>
              <a:t> and thus they enjoy a correspondingly lower status. All professions involve technical, specialised and </a:t>
            </a:r>
            <a:r>
              <a:rPr lang="en-US" b="1" dirty="0"/>
              <a:t>highly skilled work</a:t>
            </a:r>
            <a:r>
              <a:rPr lang="en-US" dirty="0"/>
              <a:t>. Training for this work involves obtaining degrees and </a:t>
            </a:r>
            <a:r>
              <a:rPr lang="en-US" b="1" dirty="0"/>
              <a:t>professional qualifications</a:t>
            </a:r>
            <a:r>
              <a:rPr lang="en-US" dirty="0"/>
              <a:t> in order to </a:t>
            </a:r>
            <a:r>
              <a:rPr lang="en-US" b="1" dirty="0"/>
              <a:t>gain entry</a:t>
            </a:r>
            <a:r>
              <a:rPr lang="en-US" dirty="0"/>
              <a:t> into the profession, and without which entry to the profession is barred [</a:t>
            </a:r>
            <a:r>
              <a:rPr lang="en-US" b="1" dirty="0"/>
              <a:t>occupational closure</a:t>
            </a:r>
            <a:r>
              <a:rPr lang="en-US" dirty="0"/>
              <a:t>]</a:t>
            </a:r>
          </a:p>
        </p:txBody>
      </p:sp>
      <p:pic>
        <p:nvPicPr>
          <p:cNvPr id="4098" name="Picture 2" descr="E:\EBP &amp; PP\profesional practice\pics\New folder\skill 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416800" y="4318000"/>
            <a:ext cx="1727200" cy="2540000"/>
          </a:xfrm>
          <a:prstGeom prst="rect">
            <a:avLst/>
          </a:prstGeom>
          <a:noFill/>
          <a:extLst>
            <a:ext uri="{909E8E84-426E-40DD-AFC4-6F175D3DCCD1}">
              <a14:hiddenFill xmlns="" xmlns:a14="http://schemas.microsoft.com/office/drawing/2010/main">
                <a:solidFill>
                  <a:srgbClr val="FFFFFF"/>
                </a:solidFill>
              </a14:hiddenFill>
            </a:ext>
          </a:extLst>
        </p:spPr>
      </p:pic>
      <p:pic>
        <p:nvPicPr>
          <p:cNvPr id="4099" name="Picture 3" descr="E:\EBP &amp; PP\profesional practice\pics\New folder\hone-your-skills2-300x30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62400" y="4159250"/>
            <a:ext cx="2857500" cy="28575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969038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62000" y="0"/>
            <a:ext cx="7543800" cy="4572000"/>
          </a:xfrm>
        </p:spPr>
        <p:txBody>
          <a:bodyPr/>
          <a:lstStyle/>
          <a:p>
            <a:r>
              <a:rPr lang="en-US" dirty="0"/>
              <a:t>All professions have a high measure of </a:t>
            </a:r>
            <a:r>
              <a:rPr lang="en-US" b="1" dirty="0"/>
              <a:t>control over their own affairs</a:t>
            </a:r>
            <a:r>
              <a:rPr lang="en-US" dirty="0"/>
              <a:t> and therefore tend to be self-regulating or </a:t>
            </a:r>
            <a:r>
              <a:rPr lang="en-US" b="1" dirty="0"/>
              <a:t>institutionally autonomous</a:t>
            </a:r>
            <a:r>
              <a:rPr lang="en-US" dirty="0"/>
              <a:t>. All professions have control over their own knowledge base—</a:t>
            </a:r>
            <a:r>
              <a:rPr lang="en-US" b="1" dirty="0"/>
              <a:t>epistemological autonomy</a:t>
            </a:r>
            <a:r>
              <a:rPr lang="en-US" dirty="0"/>
              <a:t>. </a:t>
            </a:r>
            <a:endParaRPr lang="en-US" dirty="0" smtClean="0"/>
          </a:p>
          <a:p>
            <a:r>
              <a:rPr lang="en-US" dirty="0" smtClean="0"/>
              <a:t>All </a:t>
            </a:r>
            <a:r>
              <a:rPr lang="en-US" dirty="0"/>
              <a:t>professions have evolved their own </a:t>
            </a:r>
            <a:r>
              <a:rPr lang="en-US" b="1" dirty="0"/>
              <a:t>'codes of practice</a:t>
            </a:r>
            <a:r>
              <a:rPr lang="en-US" dirty="0"/>
              <a:t>,' </a:t>
            </a:r>
            <a:endParaRPr lang="en-US" dirty="0" smtClean="0"/>
          </a:p>
          <a:p>
            <a:r>
              <a:rPr lang="en-US" dirty="0"/>
              <a:t>Thus all professions have overseeing </a:t>
            </a:r>
            <a:r>
              <a:rPr lang="en-US" b="1" dirty="0"/>
              <a:t>regulatory bodies</a:t>
            </a:r>
            <a:r>
              <a:rPr lang="en-US" dirty="0"/>
              <a:t> </a:t>
            </a:r>
          </a:p>
        </p:txBody>
      </p:sp>
      <p:pic>
        <p:nvPicPr>
          <p:cNvPr id="5122" name="Picture 2" descr="E:\EBP &amp; PP\profesional practice\pics\New folder\PM-regulatory_bodie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61547" y="4391819"/>
            <a:ext cx="4289885" cy="2341562"/>
          </a:xfrm>
          <a:prstGeom prst="rect">
            <a:avLst/>
          </a:prstGeom>
          <a:noFill/>
          <a:extLst>
            <a:ext uri="{909E8E84-426E-40DD-AFC4-6F175D3DCCD1}">
              <a14:hiddenFill xmlns="" xmlns:a14="http://schemas.microsoft.com/office/drawing/2010/main">
                <a:solidFill>
                  <a:srgbClr val="FFFFFF"/>
                </a:solidFill>
              </a14:hiddenFill>
            </a:ext>
          </a:extLst>
        </p:spPr>
      </p:pic>
      <p:pic>
        <p:nvPicPr>
          <p:cNvPr id="5123" name="Picture 3" descr="E:\EBP &amp; PP\profesional practice\pics\New folder\home_cover.g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926" y="3809999"/>
            <a:ext cx="2660073" cy="341471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87709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62000" y="0"/>
            <a:ext cx="7543800" cy="5181600"/>
          </a:xfrm>
        </p:spPr>
        <p:txBody>
          <a:bodyPr/>
          <a:lstStyle/>
          <a:p>
            <a:r>
              <a:rPr lang="en-US" dirty="0"/>
              <a:t>Professions have generally arisen and become elevated naturally from lower trades and occupations through a slow process of maturation. </a:t>
            </a:r>
            <a:endParaRPr lang="en-US" dirty="0" smtClean="0"/>
          </a:p>
          <a:p>
            <a:r>
              <a:rPr lang="en-US" dirty="0" smtClean="0"/>
              <a:t>They </a:t>
            </a:r>
            <a:r>
              <a:rPr lang="en-US" dirty="0"/>
              <a:t>have established themselves, put down roots, established approved procedures and qualifications, obtained legal and political recognition and so have grown in size, power and sophistication through time, often from modest beginnings.</a:t>
            </a:r>
          </a:p>
        </p:txBody>
      </p:sp>
      <p:pic>
        <p:nvPicPr>
          <p:cNvPr id="6146" name="Picture 2" descr="E:\EBP &amp; PP\profesional practice\pics\New folder\professional development.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67401" y="3729778"/>
            <a:ext cx="3255818" cy="314207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16333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800" b="1" dirty="0"/>
              <a:t>As is apparent, a profession is not really identified by its specialised technical nature or by its control over its own knowledge base, as is commonly supposed, rather it is better defined by the power and high prestige it has in society as a whole</a:t>
            </a:r>
            <a:r>
              <a:rPr lang="en-US" sz="2800" b="1" dirty="0" smtClean="0"/>
              <a:t>...</a:t>
            </a:r>
            <a:endParaRPr lang="en-US" sz="2800" b="1" dirty="0"/>
          </a:p>
        </p:txBody>
      </p:sp>
      <p:pic>
        <p:nvPicPr>
          <p:cNvPr id="7170" name="Picture 2" descr="E:\EBP &amp; PP\profesional practice\pics\New folder\authority.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781800" y="4191000"/>
            <a:ext cx="2527300" cy="333068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068592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136</TotalTime>
  <Words>652</Words>
  <Application>Microsoft Office PowerPoint</Application>
  <PresentationFormat>On-screen Show (4:3)</PresentationFormat>
  <Paragraphs>32</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NewsPrint</vt:lpstr>
      <vt:lpstr>Slide 1</vt:lpstr>
      <vt:lpstr>Sociological perspective of profession</vt:lpstr>
      <vt:lpstr>Profession</vt:lpstr>
      <vt:lpstr>Slide 4</vt:lpstr>
      <vt:lpstr>Slide 5</vt:lpstr>
      <vt:lpstr>Slide 6</vt:lpstr>
      <vt:lpstr>Slide 7</vt:lpstr>
      <vt:lpstr>Slide 8</vt:lpstr>
      <vt:lpstr>Slide 9</vt:lpstr>
      <vt:lpstr>Example: power/prestige</vt:lpstr>
      <vt:lpstr>Slide 11</vt:lpstr>
      <vt:lpstr>Slide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Sociological perspective of profession</dc:title>
  <dc:creator>Abdul Munem</dc:creator>
  <cp:lastModifiedBy>Windows User</cp:lastModifiedBy>
  <cp:revision>21</cp:revision>
  <dcterms:created xsi:type="dcterms:W3CDTF">2006-08-16T00:00:00Z</dcterms:created>
  <dcterms:modified xsi:type="dcterms:W3CDTF">2018-01-08T05:34:05Z</dcterms:modified>
</cp:coreProperties>
</file>