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1" r:id="rId16"/>
    <p:sldId id="292" r:id="rId17"/>
    <p:sldId id="293" r:id="rId18"/>
    <p:sldId id="294" r:id="rId19"/>
    <p:sldId id="290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5" r:id="rId29"/>
    <p:sldId id="306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27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b="1" u="sng" dirty="0" smtClean="0"/>
              <a:t/>
            </a:r>
            <a:br>
              <a:rPr lang="en-US" sz="6600" b="1" u="sng" dirty="0" smtClean="0"/>
            </a:br>
            <a:r>
              <a:rPr lang="en-US" sz="6600" b="1" u="sng" dirty="0" smtClean="0"/>
              <a:t>Refactoring</a:t>
            </a:r>
            <a:endParaRPr lang="en-US" sz="6600" b="1" u="sng" dirty="0"/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Introduction to Refactoring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Refactoring is a </a:t>
            </a:r>
            <a:r>
              <a:rPr lang="en-US" dirty="0"/>
              <a:t>change made to the internal structure of the </a:t>
            </a:r>
            <a:r>
              <a:rPr lang="en-US" dirty="0" smtClean="0"/>
              <a:t>software to </a:t>
            </a:r>
            <a:r>
              <a:rPr lang="en-US" dirty="0"/>
              <a:t>make it easier to understand and cheaper to modify without changing </a:t>
            </a:r>
            <a:r>
              <a:rPr lang="en-US" dirty="0" smtClean="0"/>
              <a:t>its observable behavior.</a:t>
            </a:r>
          </a:p>
          <a:p>
            <a:pPr algn="just"/>
            <a:r>
              <a:rPr lang="en-US" dirty="0"/>
              <a:t>The word “refactoring” in modern </a:t>
            </a:r>
            <a:r>
              <a:rPr lang="en-US" dirty="0" smtClean="0"/>
              <a:t>programming grew </a:t>
            </a:r>
            <a:r>
              <a:rPr lang="en-US" dirty="0"/>
              <a:t>out of </a:t>
            </a:r>
            <a:r>
              <a:rPr lang="en-US" dirty="0" smtClean="0"/>
              <a:t>the </a:t>
            </a:r>
            <a:r>
              <a:rPr lang="en-US" dirty="0"/>
              <a:t>word “factoring” in structured </a:t>
            </a:r>
            <a:r>
              <a:rPr lang="en-US" dirty="0" smtClean="0"/>
              <a:t>programming, which </a:t>
            </a:r>
            <a:r>
              <a:rPr lang="en-US" dirty="0"/>
              <a:t>referred to decomposing a program into its constituent parts </a:t>
            </a:r>
            <a:r>
              <a:rPr lang="en-US" dirty="0" smtClean="0"/>
              <a:t>as much </a:t>
            </a:r>
            <a:r>
              <a:rPr lang="en-US" dirty="0"/>
              <a:t>as </a:t>
            </a:r>
            <a:r>
              <a:rPr lang="en-US" dirty="0" smtClean="0"/>
              <a:t>possible.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352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Reasons to Refactor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Sometimes code degenerates under maintenance, and sometimes the code just </a:t>
            </a:r>
            <a:r>
              <a:rPr lang="en-US" dirty="0" smtClean="0"/>
              <a:t>wasn’t very </a:t>
            </a:r>
            <a:r>
              <a:rPr lang="en-US" dirty="0"/>
              <a:t>good in the first place.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either case, here are some warning </a:t>
            </a:r>
            <a:r>
              <a:rPr lang="en-US" dirty="0" smtClean="0"/>
              <a:t>signs that </a:t>
            </a:r>
            <a:r>
              <a:rPr lang="en-US" dirty="0"/>
              <a:t>indicate where </a:t>
            </a:r>
            <a:r>
              <a:rPr lang="en-US" dirty="0" smtClean="0"/>
              <a:t>refactoring </a:t>
            </a:r>
            <a:r>
              <a:rPr lang="en-US" dirty="0"/>
              <a:t>are needed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/>
              <a:t>Code is </a:t>
            </a:r>
            <a:r>
              <a:rPr lang="en-US" dirty="0" smtClean="0"/>
              <a:t>duplicated.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routine is too </a:t>
            </a:r>
            <a:r>
              <a:rPr lang="en-US" dirty="0" smtClean="0"/>
              <a:t>long.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loop is too long or too deeply nested.</a:t>
            </a:r>
          </a:p>
        </p:txBody>
      </p:sp>
    </p:spTree>
    <p:extLst>
      <p:ext uri="{BB962C8B-B14F-4D97-AF65-F5344CB8AC3E}">
        <p14:creationId xmlns:p14="http://schemas.microsoft.com/office/powerpoint/2010/main" val="304364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Reasons to Refactor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dirty="0"/>
              <a:t>A parameter list has too many parameters.</a:t>
            </a:r>
          </a:p>
          <a:p>
            <a:pPr lvl="1" algn="just"/>
            <a:r>
              <a:rPr lang="en-US" dirty="0" smtClean="0"/>
              <a:t>Changes </a:t>
            </a:r>
            <a:r>
              <a:rPr lang="en-US" dirty="0"/>
              <a:t>within a class tend to be compartmentalized.</a:t>
            </a:r>
          </a:p>
          <a:p>
            <a:pPr lvl="1" algn="just"/>
            <a:r>
              <a:rPr lang="en-US" dirty="0" smtClean="0"/>
              <a:t>Changes </a:t>
            </a:r>
            <a:r>
              <a:rPr lang="en-US" dirty="0"/>
              <a:t>require parallel modifications to multiple classes.</a:t>
            </a:r>
          </a:p>
          <a:p>
            <a:pPr lvl="1" algn="just"/>
            <a:r>
              <a:rPr lang="en-US" dirty="0" smtClean="0"/>
              <a:t>Inheritance </a:t>
            </a:r>
            <a:r>
              <a:rPr lang="en-US" dirty="0"/>
              <a:t>hierarchies have to be modified in parallel.</a:t>
            </a:r>
          </a:p>
          <a:p>
            <a:pPr lvl="1" algn="just"/>
            <a:r>
              <a:rPr lang="en-US" i="1" dirty="0" smtClean="0"/>
              <a:t>case </a:t>
            </a:r>
            <a:r>
              <a:rPr lang="en-US" dirty="0"/>
              <a:t>statements have to be modified in parallel.</a:t>
            </a:r>
          </a:p>
        </p:txBody>
      </p:sp>
    </p:spTree>
    <p:extLst>
      <p:ext uri="{BB962C8B-B14F-4D97-AF65-F5344CB8AC3E}">
        <p14:creationId xmlns:p14="http://schemas.microsoft.com/office/powerpoint/2010/main" val="4026230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Reasons to Refactor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dirty="0"/>
              <a:t>Related data items that are used together are not organized into classes.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routine uses more features of another class than of its own class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A class doesn’t do very much.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chain of routines passes tramp data.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middleman object isn’t doing anything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A routine has a poor </a:t>
            </a:r>
            <a:r>
              <a:rPr lang="en-US" dirty="0" smtClean="0"/>
              <a:t>name.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37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Reasons to Refactor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dirty="0"/>
              <a:t>Data members are public.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subclass uses only a small percentage of its parents’ routines.</a:t>
            </a:r>
          </a:p>
          <a:p>
            <a:pPr lvl="1" algn="just"/>
            <a:r>
              <a:rPr lang="en-US" dirty="0" smtClean="0"/>
              <a:t>Comments </a:t>
            </a:r>
            <a:r>
              <a:rPr lang="en-US" dirty="0"/>
              <a:t>are used to explain difficult code.</a:t>
            </a:r>
          </a:p>
          <a:p>
            <a:pPr lvl="1" algn="just"/>
            <a:r>
              <a:rPr lang="en-US" dirty="0" smtClean="0"/>
              <a:t>Global </a:t>
            </a:r>
            <a:r>
              <a:rPr lang="en-US" dirty="0"/>
              <a:t>variables are used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A program contains code that seems like it might be needed someday.</a:t>
            </a:r>
          </a:p>
        </p:txBody>
      </p:sp>
    </p:spTree>
    <p:extLst>
      <p:ext uri="{BB962C8B-B14F-4D97-AF65-F5344CB8AC3E}">
        <p14:creationId xmlns:p14="http://schemas.microsoft.com/office/powerpoint/2010/main" val="3299852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Specific </a:t>
            </a:r>
            <a:r>
              <a:rPr lang="en-US" b="1" u="sng" dirty="0" smtClean="0"/>
              <a:t>Refactoring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refactorings</a:t>
            </a:r>
            <a:r>
              <a:rPr lang="en-US" dirty="0" smtClean="0"/>
              <a:t> that are most useful in enhancing code quality are</a:t>
            </a:r>
          </a:p>
          <a:p>
            <a:pPr lvl="1"/>
            <a:r>
              <a:rPr lang="en-US" dirty="0" smtClean="0"/>
              <a:t>Data level refactoring</a:t>
            </a:r>
          </a:p>
          <a:p>
            <a:pPr lvl="1"/>
            <a:r>
              <a:rPr lang="en-US" dirty="0" smtClean="0"/>
              <a:t>Statement level refactoring</a:t>
            </a:r>
          </a:p>
          <a:p>
            <a:pPr lvl="1"/>
            <a:r>
              <a:rPr lang="en-US" dirty="0" smtClean="0"/>
              <a:t>Routine level refactoring</a:t>
            </a:r>
          </a:p>
          <a:p>
            <a:pPr lvl="1"/>
            <a:r>
              <a:rPr lang="en-US" dirty="0" smtClean="0"/>
              <a:t>Class implementation refactoring</a:t>
            </a:r>
          </a:p>
          <a:p>
            <a:pPr lvl="1"/>
            <a:r>
              <a:rPr lang="en-US" dirty="0" smtClean="0"/>
              <a:t>Class interface refactoring</a:t>
            </a:r>
          </a:p>
          <a:p>
            <a:pPr lvl="1"/>
            <a:r>
              <a:rPr lang="en-US" dirty="0" smtClean="0"/>
              <a:t>System level refactoring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70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Data-Level </a:t>
            </a:r>
            <a:r>
              <a:rPr lang="en-US" b="1" u="sng" dirty="0" smtClean="0"/>
              <a:t>Refactoring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/>
              <a:t>Replace a magic number with a named constant </a:t>
            </a:r>
            <a:r>
              <a:rPr lang="en-US" dirty="0"/>
              <a:t>If you’re using a numeric or </a:t>
            </a:r>
            <a:r>
              <a:rPr lang="en-US" dirty="0" smtClean="0"/>
              <a:t>string literal </a:t>
            </a:r>
            <a:r>
              <a:rPr lang="en-US" dirty="0"/>
              <a:t>like </a:t>
            </a:r>
            <a:r>
              <a:rPr lang="en-US" i="1" dirty="0"/>
              <a:t>3.14</a:t>
            </a:r>
            <a:r>
              <a:rPr lang="en-US" dirty="0"/>
              <a:t>, replace that literal with a named constant like </a:t>
            </a:r>
            <a:r>
              <a:rPr lang="en-US" i="1" dirty="0"/>
              <a:t>PI</a:t>
            </a:r>
            <a:r>
              <a:rPr lang="en-US" dirty="0"/>
              <a:t>.</a:t>
            </a:r>
          </a:p>
          <a:p>
            <a:pPr algn="just"/>
            <a:r>
              <a:rPr lang="en-US" b="1" i="1" dirty="0"/>
              <a:t>Rename a variable with a clearer or more informative name </a:t>
            </a:r>
            <a:r>
              <a:rPr lang="en-US" dirty="0"/>
              <a:t>If a variable’s </a:t>
            </a:r>
            <a:r>
              <a:rPr lang="en-US" dirty="0" smtClean="0"/>
              <a:t>name isn’t </a:t>
            </a:r>
            <a:r>
              <a:rPr lang="en-US" dirty="0"/>
              <a:t>clear, change it to a better name. The same advice applies to renaming </a:t>
            </a:r>
            <a:r>
              <a:rPr lang="en-US" dirty="0" smtClean="0"/>
              <a:t>constants, classes</a:t>
            </a:r>
            <a:r>
              <a:rPr lang="en-US" dirty="0"/>
              <a:t>, and routines, of course.</a:t>
            </a:r>
          </a:p>
        </p:txBody>
      </p:sp>
    </p:spTree>
    <p:extLst>
      <p:ext uri="{BB962C8B-B14F-4D97-AF65-F5344CB8AC3E}">
        <p14:creationId xmlns:p14="http://schemas.microsoft.com/office/powerpoint/2010/main" val="345563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Data-Level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/>
              <a:t>Introduce an intermediate variable </a:t>
            </a:r>
            <a:r>
              <a:rPr lang="en-US" dirty="0"/>
              <a:t>Assign an expression to an intermediate </a:t>
            </a:r>
            <a:r>
              <a:rPr lang="en-US" dirty="0" smtClean="0"/>
              <a:t>variable whose </a:t>
            </a:r>
            <a:r>
              <a:rPr lang="en-US" dirty="0"/>
              <a:t>name summarizes the purpose of the expression.</a:t>
            </a:r>
          </a:p>
          <a:p>
            <a:pPr algn="just"/>
            <a:r>
              <a:rPr lang="en-US" b="1" i="1" dirty="0"/>
              <a:t>Convert a </a:t>
            </a:r>
            <a:r>
              <a:rPr lang="en-US" b="1" i="1" dirty="0" smtClean="0"/>
              <a:t>single multiuse </a:t>
            </a:r>
            <a:r>
              <a:rPr lang="en-US" b="1" i="1" dirty="0"/>
              <a:t>variable to multiple single-use variables </a:t>
            </a:r>
            <a:r>
              <a:rPr lang="en-US" dirty="0"/>
              <a:t>If a variable is used </a:t>
            </a:r>
            <a:r>
              <a:rPr lang="en-US" dirty="0" smtClean="0"/>
              <a:t>for more </a:t>
            </a:r>
            <a:r>
              <a:rPr lang="en-US" dirty="0"/>
              <a:t>than one </a:t>
            </a:r>
            <a:r>
              <a:rPr lang="en-US" dirty="0" smtClean="0"/>
              <a:t>purpose, common </a:t>
            </a:r>
            <a:r>
              <a:rPr lang="en-US" dirty="0"/>
              <a:t>culprits are 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, </a:t>
            </a:r>
            <a:r>
              <a:rPr lang="en-US" i="1" dirty="0"/>
              <a:t>temp</a:t>
            </a:r>
            <a:r>
              <a:rPr lang="en-US" dirty="0"/>
              <a:t>, and </a:t>
            </a:r>
            <a:r>
              <a:rPr lang="en-US" i="1" dirty="0" smtClean="0"/>
              <a:t>x</a:t>
            </a:r>
            <a:r>
              <a:rPr lang="en-US" dirty="0" smtClean="0"/>
              <a:t>, create </a:t>
            </a:r>
            <a:r>
              <a:rPr lang="en-US" dirty="0"/>
              <a:t>separate </a:t>
            </a:r>
            <a:r>
              <a:rPr lang="en-US" dirty="0" smtClean="0"/>
              <a:t>variables for </a:t>
            </a:r>
            <a:r>
              <a:rPr lang="en-US" dirty="0"/>
              <a:t>each usage, each of which has a more specific name.</a:t>
            </a:r>
          </a:p>
        </p:txBody>
      </p:sp>
    </p:spTree>
    <p:extLst>
      <p:ext uri="{BB962C8B-B14F-4D97-AF65-F5344CB8AC3E}">
        <p14:creationId xmlns:p14="http://schemas.microsoft.com/office/powerpoint/2010/main" val="2016044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Data-Level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/>
              <a:t>Convert a data primitive to a class </a:t>
            </a:r>
            <a:r>
              <a:rPr lang="en-US" dirty="0"/>
              <a:t>If a data primitive needs additional </a:t>
            </a:r>
            <a:r>
              <a:rPr lang="en-US" dirty="0" smtClean="0"/>
              <a:t>behavior </a:t>
            </a:r>
            <a:r>
              <a:rPr lang="en-US" dirty="0"/>
              <a:t>or additional data, convert the data to an object </a:t>
            </a:r>
            <a:r>
              <a:rPr lang="en-US" dirty="0" smtClean="0"/>
              <a:t>and add </a:t>
            </a:r>
            <a:r>
              <a:rPr lang="en-US" dirty="0"/>
              <a:t>the behavior you need. This can apply to simple numeric types like </a:t>
            </a:r>
            <a:r>
              <a:rPr lang="en-US" i="1" dirty="0"/>
              <a:t>Money </a:t>
            </a:r>
            <a:r>
              <a:rPr lang="en-US" dirty="0"/>
              <a:t>and </a:t>
            </a:r>
            <a:r>
              <a:rPr lang="en-US" i="1" dirty="0"/>
              <a:t>Temperature</a:t>
            </a:r>
            <a:r>
              <a:rPr lang="en-US" dirty="0" smtClean="0"/>
              <a:t>.</a:t>
            </a:r>
          </a:p>
          <a:p>
            <a:pPr algn="just"/>
            <a:r>
              <a:rPr lang="en-US" b="1" i="1" dirty="0"/>
              <a:t>Change an array to an object </a:t>
            </a:r>
            <a:r>
              <a:rPr lang="en-US" dirty="0"/>
              <a:t>If you’re using an array in which different elements are different types, create an object that has a field for each former element of the array.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4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Statement-Level </a:t>
            </a:r>
            <a:r>
              <a:rPr lang="en-US" b="1" u="sng" dirty="0" smtClean="0"/>
              <a:t>Refactoring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i="1" dirty="0"/>
              <a:t>Decompose a </a:t>
            </a:r>
            <a:r>
              <a:rPr lang="en-US" b="1" i="1" dirty="0" smtClean="0"/>
              <a:t>Boolean </a:t>
            </a:r>
            <a:r>
              <a:rPr lang="en-US" b="1" i="1" dirty="0"/>
              <a:t>expression </a:t>
            </a:r>
            <a:r>
              <a:rPr lang="en-US" dirty="0"/>
              <a:t>Simplify a </a:t>
            </a:r>
            <a:r>
              <a:rPr lang="en-US" dirty="0" smtClean="0"/>
              <a:t>Boolean </a:t>
            </a:r>
            <a:r>
              <a:rPr lang="en-US" dirty="0"/>
              <a:t>expression by introducing </a:t>
            </a:r>
            <a:r>
              <a:rPr lang="en-US" dirty="0" smtClean="0"/>
              <a:t>well named intermediate </a:t>
            </a:r>
            <a:r>
              <a:rPr lang="en-US" dirty="0"/>
              <a:t>variables that help document the meaning of the expression.</a:t>
            </a:r>
          </a:p>
          <a:p>
            <a:pPr algn="just"/>
            <a:r>
              <a:rPr lang="en-US" b="1" i="1" dirty="0"/>
              <a:t>Move a complex </a:t>
            </a:r>
            <a:r>
              <a:rPr lang="en-US" b="1" i="1" dirty="0" smtClean="0"/>
              <a:t>Boolean </a:t>
            </a:r>
            <a:r>
              <a:rPr lang="en-US" b="1" i="1" dirty="0"/>
              <a:t>expression into a well-named </a:t>
            </a:r>
            <a:r>
              <a:rPr lang="en-US" b="1" i="1" dirty="0" smtClean="0"/>
              <a:t>Boolean </a:t>
            </a:r>
            <a:r>
              <a:rPr lang="en-US" b="1" i="1" dirty="0"/>
              <a:t>function </a:t>
            </a:r>
            <a:r>
              <a:rPr lang="en-US" dirty="0"/>
              <a:t>If </a:t>
            </a:r>
            <a:r>
              <a:rPr lang="en-US" dirty="0" smtClean="0"/>
              <a:t>the expression </a:t>
            </a:r>
            <a:r>
              <a:rPr lang="en-US" dirty="0"/>
              <a:t>is complicated enough, this refactoring can improve readability. If </a:t>
            </a:r>
            <a:r>
              <a:rPr lang="en-US" dirty="0" smtClean="0"/>
              <a:t>the expression </a:t>
            </a:r>
            <a:r>
              <a:rPr lang="en-US" dirty="0"/>
              <a:t>is used more than once, it eliminates the need for parallel </a:t>
            </a:r>
            <a:r>
              <a:rPr lang="en-US" dirty="0" smtClean="0"/>
              <a:t>modifications and </a:t>
            </a:r>
            <a:r>
              <a:rPr lang="en-US" dirty="0"/>
              <a:t>reduces the chance of error in using the expression.</a:t>
            </a:r>
          </a:p>
        </p:txBody>
      </p:sp>
    </p:spTree>
    <p:extLst>
      <p:ext uri="{BB962C8B-B14F-4D97-AF65-F5344CB8AC3E}">
        <p14:creationId xmlns:p14="http://schemas.microsoft.com/office/powerpoint/2010/main" val="374175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ntroduction</a:t>
            </a:r>
          </a:p>
          <a:p>
            <a:r>
              <a:rPr lang="en-US" dirty="0" smtClean="0"/>
              <a:t>Kinds </a:t>
            </a:r>
            <a:r>
              <a:rPr lang="en-US" dirty="0"/>
              <a:t>of Software </a:t>
            </a:r>
            <a:r>
              <a:rPr lang="en-US" dirty="0" smtClean="0"/>
              <a:t>Evolution</a:t>
            </a:r>
            <a:endParaRPr lang="en-US" dirty="0"/>
          </a:p>
          <a:p>
            <a:r>
              <a:rPr lang="en-US" dirty="0" smtClean="0"/>
              <a:t>Introduction </a:t>
            </a:r>
            <a:r>
              <a:rPr lang="en-US" dirty="0"/>
              <a:t>to </a:t>
            </a:r>
            <a:r>
              <a:rPr lang="en-US" dirty="0" smtClean="0"/>
              <a:t>Refactoring</a:t>
            </a:r>
            <a:endParaRPr lang="en-US" dirty="0"/>
          </a:p>
          <a:p>
            <a:r>
              <a:rPr lang="en-US" dirty="0" smtClean="0"/>
              <a:t>Specific </a:t>
            </a:r>
            <a:r>
              <a:rPr lang="en-US" dirty="0" err="1" smtClean="0"/>
              <a:t>Refactorings</a:t>
            </a:r>
            <a:endParaRPr lang="en-US" dirty="0"/>
          </a:p>
          <a:p>
            <a:r>
              <a:rPr lang="en-US" dirty="0" smtClean="0"/>
              <a:t>Refactoring Safely</a:t>
            </a:r>
            <a:endParaRPr lang="en-US" dirty="0"/>
          </a:p>
          <a:p>
            <a:r>
              <a:rPr lang="en-US" dirty="0" smtClean="0"/>
              <a:t>Refactoring Strategies</a:t>
            </a:r>
          </a:p>
          <a:p>
            <a:r>
              <a:rPr lang="en-US" dirty="0" smtClean="0"/>
              <a:t>Key 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Statement-Level </a:t>
            </a:r>
            <a:r>
              <a:rPr lang="en-US" b="1" u="sng" dirty="0" smtClean="0"/>
              <a:t>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i="1" dirty="0"/>
              <a:t>Consolidate fragments that are duplicated within different parts of a conditional </a:t>
            </a:r>
            <a:r>
              <a:rPr lang="en-US" dirty="0" smtClean="0"/>
              <a:t>If you </a:t>
            </a:r>
            <a:r>
              <a:rPr lang="en-US" dirty="0"/>
              <a:t>have the same lines of code repeated at the end of an </a:t>
            </a:r>
            <a:r>
              <a:rPr lang="en-US" i="1" dirty="0"/>
              <a:t>else </a:t>
            </a:r>
            <a:r>
              <a:rPr lang="en-US" dirty="0"/>
              <a:t>block that you have </a:t>
            </a:r>
            <a:r>
              <a:rPr lang="en-US" dirty="0" smtClean="0"/>
              <a:t>at the </a:t>
            </a:r>
            <a:r>
              <a:rPr lang="en-US" dirty="0"/>
              <a:t>end of the </a:t>
            </a:r>
            <a:r>
              <a:rPr lang="en-US" i="1" dirty="0"/>
              <a:t>if </a:t>
            </a:r>
            <a:r>
              <a:rPr lang="en-US" dirty="0"/>
              <a:t>block, move those lines of code so that they occur after the entire </a:t>
            </a:r>
            <a:r>
              <a:rPr lang="en-US" i="1" dirty="0" smtClean="0"/>
              <a:t>if then else </a:t>
            </a:r>
            <a:r>
              <a:rPr lang="en-US" dirty="0"/>
              <a:t>block.</a:t>
            </a:r>
          </a:p>
          <a:p>
            <a:pPr algn="just"/>
            <a:r>
              <a:rPr lang="en-US" b="1" i="1" dirty="0"/>
              <a:t>Use </a:t>
            </a:r>
            <a:r>
              <a:rPr lang="en-US" b="1" dirty="0"/>
              <a:t>break </a:t>
            </a:r>
            <a:r>
              <a:rPr lang="en-US" b="1" i="1" dirty="0"/>
              <a:t>or </a:t>
            </a:r>
            <a:r>
              <a:rPr lang="en-US" b="1" dirty="0"/>
              <a:t>return </a:t>
            </a:r>
            <a:r>
              <a:rPr lang="en-US" b="1" i="1" dirty="0"/>
              <a:t>instead of a loop control variable </a:t>
            </a:r>
            <a:r>
              <a:rPr lang="en-US" dirty="0"/>
              <a:t>If you have a variable within </a:t>
            </a:r>
            <a:r>
              <a:rPr lang="en-US" dirty="0" smtClean="0"/>
              <a:t>a loop </a:t>
            </a:r>
            <a:r>
              <a:rPr lang="en-US" dirty="0"/>
              <a:t>like </a:t>
            </a:r>
            <a:r>
              <a:rPr lang="en-US" i="1" dirty="0"/>
              <a:t>done </a:t>
            </a:r>
            <a:r>
              <a:rPr lang="en-US" dirty="0"/>
              <a:t>that’s used to control the loop, use </a:t>
            </a:r>
            <a:r>
              <a:rPr lang="en-US" i="1" dirty="0"/>
              <a:t>break </a:t>
            </a:r>
            <a:r>
              <a:rPr lang="en-US" dirty="0"/>
              <a:t>or </a:t>
            </a:r>
            <a:r>
              <a:rPr lang="en-US" i="1" dirty="0"/>
              <a:t>return </a:t>
            </a:r>
            <a:r>
              <a:rPr lang="en-US" dirty="0"/>
              <a:t>to exit the loop instead.</a:t>
            </a:r>
          </a:p>
        </p:txBody>
      </p:sp>
    </p:spTree>
    <p:extLst>
      <p:ext uri="{BB962C8B-B14F-4D97-AF65-F5344CB8AC3E}">
        <p14:creationId xmlns:p14="http://schemas.microsoft.com/office/powerpoint/2010/main" val="2690264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Statement-Level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/>
              <a:t>Return as soon as you know the answer instead of assigning a return value </a:t>
            </a:r>
            <a:r>
              <a:rPr lang="en-US" b="1" i="1" dirty="0" smtClean="0"/>
              <a:t>within nested </a:t>
            </a:r>
            <a:r>
              <a:rPr lang="en-US" b="1" dirty="0"/>
              <a:t>if-then-else </a:t>
            </a:r>
            <a:r>
              <a:rPr lang="en-US" b="1" i="1" dirty="0"/>
              <a:t>statements </a:t>
            </a:r>
            <a:r>
              <a:rPr lang="en-US" dirty="0"/>
              <a:t>Code is often easiest to read and least error-prone </a:t>
            </a:r>
            <a:r>
              <a:rPr lang="en-US" dirty="0" smtClean="0"/>
              <a:t>if you </a:t>
            </a:r>
            <a:r>
              <a:rPr lang="en-US" dirty="0"/>
              <a:t>exit a routine as soon as you know the return value. The alternative of setting </a:t>
            </a:r>
            <a:r>
              <a:rPr lang="en-US" dirty="0" smtClean="0"/>
              <a:t>a return </a:t>
            </a:r>
            <a:r>
              <a:rPr lang="en-US" dirty="0"/>
              <a:t>value and then unwinding your way through a lot of logic can be harder to follow.</a:t>
            </a:r>
          </a:p>
        </p:txBody>
      </p:sp>
    </p:spTree>
    <p:extLst>
      <p:ext uri="{BB962C8B-B14F-4D97-AF65-F5344CB8AC3E}">
        <p14:creationId xmlns:p14="http://schemas.microsoft.com/office/powerpoint/2010/main" val="3224294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Routine-Level </a:t>
            </a:r>
            <a:r>
              <a:rPr lang="en-US" b="1" u="sng" dirty="0" smtClean="0"/>
              <a:t>Refactoring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i="1" dirty="0"/>
              <a:t>Extract routine/extract method </a:t>
            </a:r>
            <a:r>
              <a:rPr lang="en-US" dirty="0"/>
              <a:t>Remove inline code from one routine, and turn it </a:t>
            </a:r>
            <a:r>
              <a:rPr lang="en-US" dirty="0" smtClean="0"/>
              <a:t>into its </a:t>
            </a:r>
            <a:r>
              <a:rPr lang="en-US" dirty="0"/>
              <a:t>own routine.</a:t>
            </a:r>
          </a:p>
          <a:p>
            <a:pPr algn="just"/>
            <a:r>
              <a:rPr lang="en-US" b="1" i="1" dirty="0"/>
              <a:t>Move a routine’s code inline </a:t>
            </a:r>
            <a:r>
              <a:rPr lang="en-US" dirty="0"/>
              <a:t>Take code from a routine whose body is simple </a:t>
            </a:r>
            <a:r>
              <a:rPr lang="en-US" dirty="0" smtClean="0"/>
              <a:t>and self-explanatory</a:t>
            </a:r>
            <a:r>
              <a:rPr lang="en-US" dirty="0"/>
              <a:t>, and move that routine’s code inline where it is used.</a:t>
            </a:r>
          </a:p>
          <a:p>
            <a:pPr algn="just"/>
            <a:r>
              <a:rPr lang="en-US" b="1" i="1" dirty="0"/>
              <a:t>Convert a long routine to a class </a:t>
            </a:r>
            <a:r>
              <a:rPr lang="en-US" dirty="0"/>
              <a:t>If a routine is too long, sometimes turning it into </a:t>
            </a:r>
            <a:r>
              <a:rPr lang="en-US" dirty="0" smtClean="0"/>
              <a:t>a class </a:t>
            </a:r>
            <a:r>
              <a:rPr lang="en-US" dirty="0"/>
              <a:t>and then further factoring the former routine into multiple routines will </a:t>
            </a:r>
            <a:r>
              <a:rPr lang="en-US" dirty="0" smtClean="0"/>
              <a:t>improve readability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578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Routine-Level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/>
              <a:t>Substitute a simple algorithm for a complex algorithm </a:t>
            </a:r>
            <a:r>
              <a:rPr lang="en-US" dirty="0"/>
              <a:t>Replace a complicated </a:t>
            </a:r>
            <a:r>
              <a:rPr lang="en-US" dirty="0" smtClean="0"/>
              <a:t>algorithm with </a:t>
            </a:r>
            <a:r>
              <a:rPr lang="en-US" dirty="0"/>
              <a:t>a simpler algorithm.</a:t>
            </a:r>
          </a:p>
          <a:p>
            <a:pPr algn="just"/>
            <a:r>
              <a:rPr lang="en-US" b="1" i="1" dirty="0"/>
              <a:t>Add a parameter </a:t>
            </a:r>
            <a:r>
              <a:rPr lang="en-US" dirty="0"/>
              <a:t>If a routine needs more information from its caller, add a </a:t>
            </a:r>
            <a:r>
              <a:rPr lang="en-US" dirty="0" smtClean="0"/>
              <a:t>parameter so </a:t>
            </a:r>
            <a:r>
              <a:rPr lang="en-US" dirty="0"/>
              <a:t>that that information can be provided.</a:t>
            </a:r>
          </a:p>
          <a:p>
            <a:pPr algn="just"/>
            <a:r>
              <a:rPr lang="en-US" b="1" i="1" dirty="0"/>
              <a:t>Remove a parameter </a:t>
            </a:r>
            <a:r>
              <a:rPr lang="en-US" dirty="0"/>
              <a:t>If a routine no longer uses a parameter, remove it.</a:t>
            </a:r>
          </a:p>
        </p:txBody>
      </p:sp>
    </p:spTree>
    <p:extLst>
      <p:ext uri="{BB962C8B-B14F-4D97-AF65-F5344CB8AC3E}">
        <p14:creationId xmlns:p14="http://schemas.microsoft.com/office/powerpoint/2010/main" val="2928409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Routine-Level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/>
              <a:t>Combine similar routines by parameterizing them </a:t>
            </a:r>
            <a:r>
              <a:rPr lang="en-US" dirty="0"/>
              <a:t>Two similar routines might </a:t>
            </a:r>
            <a:r>
              <a:rPr lang="en-US" dirty="0" smtClean="0"/>
              <a:t>differ only </a:t>
            </a:r>
            <a:r>
              <a:rPr lang="en-US" dirty="0"/>
              <a:t>with respect to a constant value that’s used within the routine. Combine the </a:t>
            </a:r>
            <a:r>
              <a:rPr lang="en-US" dirty="0" smtClean="0"/>
              <a:t>routines into </a:t>
            </a:r>
            <a:r>
              <a:rPr lang="en-US" dirty="0"/>
              <a:t>one routine, and pass in the value to be used as a parameter.</a:t>
            </a:r>
          </a:p>
          <a:p>
            <a:pPr algn="just"/>
            <a:r>
              <a:rPr lang="en-US" b="1" i="1" dirty="0"/>
              <a:t>Separate routines whose behavior depends on parameters passed in </a:t>
            </a:r>
            <a:r>
              <a:rPr lang="en-US" dirty="0"/>
              <a:t>If a routine </a:t>
            </a:r>
            <a:r>
              <a:rPr lang="en-US" dirty="0" smtClean="0"/>
              <a:t>executes different </a:t>
            </a:r>
            <a:r>
              <a:rPr lang="en-US" dirty="0"/>
              <a:t>code depending on the value of an input parameter, consider </a:t>
            </a:r>
            <a:r>
              <a:rPr lang="en-US" dirty="0" smtClean="0"/>
              <a:t>breaking the </a:t>
            </a:r>
            <a:r>
              <a:rPr lang="en-US" dirty="0"/>
              <a:t>routine into separate routines that can be called separately, without passing in </a:t>
            </a:r>
            <a:r>
              <a:rPr lang="en-US" dirty="0" smtClean="0"/>
              <a:t>that particular </a:t>
            </a:r>
            <a:r>
              <a:rPr lang="en-US" dirty="0"/>
              <a:t>input parameter.</a:t>
            </a:r>
          </a:p>
        </p:txBody>
      </p:sp>
    </p:spTree>
    <p:extLst>
      <p:ext uri="{BB962C8B-B14F-4D97-AF65-F5344CB8AC3E}">
        <p14:creationId xmlns:p14="http://schemas.microsoft.com/office/powerpoint/2010/main" val="488421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 Implementation </a:t>
            </a:r>
            <a:r>
              <a:rPr lang="en-US" b="1" u="sng" dirty="0" smtClean="0"/>
              <a:t>Refactoring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i="1" dirty="0"/>
              <a:t>Pass a whole object rather than specific fields </a:t>
            </a:r>
            <a:r>
              <a:rPr lang="en-US" dirty="0"/>
              <a:t>If you find yourself passing </a:t>
            </a:r>
            <a:r>
              <a:rPr lang="en-US" dirty="0" smtClean="0"/>
              <a:t>several values </a:t>
            </a:r>
            <a:r>
              <a:rPr lang="en-US" dirty="0"/>
              <a:t>from the same object into a routine, consider changing the routine’s </a:t>
            </a:r>
            <a:r>
              <a:rPr lang="en-US" dirty="0" smtClean="0"/>
              <a:t>interface so </a:t>
            </a:r>
            <a:r>
              <a:rPr lang="en-US" dirty="0"/>
              <a:t>that it takes the whole object instead.</a:t>
            </a:r>
          </a:p>
          <a:p>
            <a:pPr algn="just"/>
            <a:r>
              <a:rPr lang="en-US" b="1" i="1" dirty="0"/>
              <a:t>Pass specific fields rather than a whole object </a:t>
            </a:r>
            <a:r>
              <a:rPr lang="en-US" dirty="0"/>
              <a:t>If you find yourself creating an </a:t>
            </a:r>
            <a:r>
              <a:rPr lang="en-US" dirty="0" smtClean="0"/>
              <a:t>object just </a:t>
            </a:r>
            <a:r>
              <a:rPr lang="en-US" dirty="0"/>
              <a:t>so that you can pass it to a routine, consider modifying the routine so that it </a:t>
            </a:r>
            <a:r>
              <a:rPr lang="en-US" dirty="0" smtClean="0"/>
              <a:t>takes specific </a:t>
            </a:r>
            <a:r>
              <a:rPr lang="en-US" dirty="0"/>
              <a:t>fields rather than a whole object.</a:t>
            </a:r>
          </a:p>
        </p:txBody>
      </p:sp>
    </p:spTree>
    <p:extLst>
      <p:ext uri="{BB962C8B-B14F-4D97-AF65-F5344CB8AC3E}">
        <p14:creationId xmlns:p14="http://schemas.microsoft.com/office/powerpoint/2010/main" val="1471111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 Implementation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/>
              <a:t>Change value objects to reference objects </a:t>
            </a:r>
            <a:r>
              <a:rPr lang="en-US" dirty="0"/>
              <a:t>If you find yourself creating and </a:t>
            </a:r>
            <a:r>
              <a:rPr lang="en-US" dirty="0" smtClean="0"/>
              <a:t>maintaining numerous </a:t>
            </a:r>
            <a:r>
              <a:rPr lang="en-US" dirty="0"/>
              <a:t>copies of large or complex objects, change your usage of those </a:t>
            </a:r>
            <a:r>
              <a:rPr lang="en-US" dirty="0" smtClean="0"/>
              <a:t>objects so </a:t>
            </a:r>
            <a:r>
              <a:rPr lang="en-US" dirty="0"/>
              <a:t>that only one master copy exists (the value object) and the rest of the code uses </a:t>
            </a:r>
            <a:r>
              <a:rPr lang="en-US" dirty="0" smtClean="0"/>
              <a:t>references to </a:t>
            </a:r>
            <a:r>
              <a:rPr lang="en-US" dirty="0"/>
              <a:t>that object (reference objects).</a:t>
            </a:r>
          </a:p>
          <a:p>
            <a:pPr algn="just"/>
            <a:r>
              <a:rPr lang="en-US" b="1" i="1" dirty="0"/>
              <a:t>Change reference objects to value objects </a:t>
            </a:r>
            <a:r>
              <a:rPr lang="en-US" dirty="0"/>
              <a:t>If you find yourself performing a lot of </a:t>
            </a:r>
            <a:r>
              <a:rPr lang="en-US" dirty="0" smtClean="0"/>
              <a:t>reference housekeeping </a:t>
            </a:r>
            <a:r>
              <a:rPr lang="en-US" dirty="0"/>
              <a:t>for small or simple objects, change your usage of those </a:t>
            </a:r>
            <a:r>
              <a:rPr lang="en-US" dirty="0" smtClean="0"/>
              <a:t>objects so </a:t>
            </a:r>
            <a:r>
              <a:rPr lang="en-US" dirty="0"/>
              <a:t>that all objects are value objects.</a:t>
            </a:r>
          </a:p>
        </p:txBody>
      </p:sp>
    </p:spTree>
    <p:extLst>
      <p:ext uri="{BB962C8B-B14F-4D97-AF65-F5344CB8AC3E}">
        <p14:creationId xmlns:p14="http://schemas.microsoft.com/office/powerpoint/2010/main" val="2343788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 Implementation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/>
              <a:t>Change member routine or data placement </a:t>
            </a:r>
            <a:r>
              <a:rPr lang="en-US" dirty="0"/>
              <a:t>Consider making several </a:t>
            </a:r>
            <a:r>
              <a:rPr lang="en-US" dirty="0" smtClean="0"/>
              <a:t>general changes </a:t>
            </a:r>
            <a:r>
              <a:rPr lang="en-US" dirty="0"/>
              <a:t>in an inheritance hierarchy. These changes are normally performed to </a:t>
            </a:r>
            <a:r>
              <a:rPr lang="en-US" dirty="0" smtClean="0"/>
              <a:t>eliminate duplication </a:t>
            </a:r>
            <a:r>
              <a:rPr lang="en-US" dirty="0"/>
              <a:t>in derived classes:</a:t>
            </a:r>
          </a:p>
          <a:p>
            <a:pPr lvl="1" algn="just"/>
            <a:r>
              <a:rPr lang="en-US" dirty="0" smtClean="0"/>
              <a:t>Pull </a:t>
            </a:r>
            <a:r>
              <a:rPr lang="en-US" dirty="0"/>
              <a:t>a routine up into its superclass.</a:t>
            </a:r>
          </a:p>
          <a:p>
            <a:pPr lvl="1" algn="just"/>
            <a:r>
              <a:rPr lang="en-US" dirty="0" smtClean="0"/>
              <a:t>Pull </a:t>
            </a:r>
            <a:r>
              <a:rPr lang="en-US" dirty="0"/>
              <a:t>a field up into its superclass.</a:t>
            </a:r>
          </a:p>
          <a:p>
            <a:pPr lvl="1" algn="just"/>
            <a:r>
              <a:rPr lang="en-US" dirty="0" smtClean="0"/>
              <a:t>Pull </a:t>
            </a:r>
            <a:r>
              <a:rPr lang="en-US" dirty="0"/>
              <a:t>a constructor body up into its superclass.</a:t>
            </a:r>
          </a:p>
          <a:p>
            <a:pPr algn="just"/>
            <a:r>
              <a:rPr lang="en-US" dirty="0"/>
              <a:t>Several other changes are normally made to support specialization in </a:t>
            </a:r>
            <a:r>
              <a:rPr lang="en-US" dirty="0" smtClean="0"/>
              <a:t>derived classes</a:t>
            </a:r>
            <a:r>
              <a:rPr lang="en-US" dirty="0"/>
              <a:t>:</a:t>
            </a:r>
          </a:p>
          <a:p>
            <a:pPr lvl="1" algn="just"/>
            <a:r>
              <a:rPr lang="en-US" dirty="0" smtClean="0"/>
              <a:t>Push </a:t>
            </a:r>
            <a:r>
              <a:rPr lang="en-US" dirty="0"/>
              <a:t>a routine down into its derived classes.</a:t>
            </a:r>
          </a:p>
          <a:p>
            <a:pPr lvl="1" algn="just"/>
            <a:r>
              <a:rPr lang="en-US" dirty="0" smtClean="0"/>
              <a:t>Push </a:t>
            </a:r>
            <a:r>
              <a:rPr lang="en-US" dirty="0"/>
              <a:t>a field down into its derived classes.</a:t>
            </a:r>
          </a:p>
          <a:p>
            <a:pPr lvl="1" algn="just"/>
            <a:r>
              <a:rPr lang="en-US" dirty="0" smtClean="0"/>
              <a:t>Push </a:t>
            </a:r>
            <a:r>
              <a:rPr lang="en-US" dirty="0"/>
              <a:t>a constructor body down into its derived classes.</a:t>
            </a:r>
          </a:p>
        </p:txBody>
      </p:sp>
    </p:spTree>
    <p:extLst>
      <p:ext uri="{BB962C8B-B14F-4D97-AF65-F5344CB8AC3E}">
        <p14:creationId xmlns:p14="http://schemas.microsoft.com/office/powerpoint/2010/main" val="3648650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 Interface </a:t>
            </a:r>
            <a:r>
              <a:rPr lang="en-US" b="1" u="sng" dirty="0" smtClean="0"/>
              <a:t>Refactoring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/>
              <a:t>Move a routine to another class </a:t>
            </a:r>
            <a:r>
              <a:rPr lang="en-US" dirty="0"/>
              <a:t>Create a new routine in the target class, and </a:t>
            </a:r>
            <a:r>
              <a:rPr lang="en-US" dirty="0" smtClean="0"/>
              <a:t>move the </a:t>
            </a:r>
            <a:r>
              <a:rPr lang="en-US" dirty="0"/>
              <a:t>body of the routine from the source class into the target class. You can then </a:t>
            </a:r>
            <a:r>
              <a:rPr lang="en-US" dirty="0" smtClean="0"/>
              <a:t>call the </a:t>
            </a:r>
            <a:r>
              <a:rPr lang="en-US" dirty="0"/>
              <a:t>new routine from the old routine.</a:t>
            </a:r>
          </a:p>
          <a:p>
            <a:pPr algn="just"/>
            <a:r>
              <a:rPr lang="en-US" b="1" i="1" dirty="0"/>
              <a:t>Convert one class to two </a:t>
            </a:r>
            <a:r>
              <a:rPr lang="en-US" dirty="0"/>
              <a:t>If a class has two or more distinct areas of </a:t>
            </a:r>
            <a:r>
              <a:rPr lang="en-US" dirty="0" smtClean="0"/>
              <a:t>responsibility, break </a:t>
            </a:r>
            <a:r>
              <a:rPr lang="en-US" dirty="0"/>
              <a:t>the class into multiple classes, each of which has a clearly defined responsibility</a:t>
            </a:r>
            <a:r>
              <a:rPr lang="en-US" dirty="0" smtClean="0"/>
              <a:t>.</a:t>
            </a:r>
          </a:p>
          <a:p>
            <a:pPr algn="just"/>
            <a:r>
              <a:rPr lang="en-US" b="1" i="1" dirty="0"/>
              <a:t>Eliminate a class </a:t>
            </a:r>
            <a:r>
              <a:rPr lang="en-US" dirty="0"/>
              <a:t>If a class isn’t doing much, move its code into other classes </a:t>
            </a:r>
            <a:r>
              <a:rPr lang="en-US" dirty="0" smtClean="0"/>
              <a:t>that are </a:t>
            </a:r>
            <a:r>
              <a:rPr lang="en-US" dirty="0"/>
              <a:t>more cohesive and eliminate the class.</a:t>
            </a:r>
          </a:p>
        </p:txBody>
      </p:sp>
    </p:spTree>
    <p:extLst>
      <p:ext uri="{BB962C8B-B14F-4D97-AF65-F5344CB8AC3E}">
        <p14:creationId xmlns:p14="http://schemas.microsoft.com/office/powerpoint/2010/main" val="3735856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 Interface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/>
              <a:t>Hide a delegate </a:t>
            </a:r>
            <a:r>
              <a:rPr lang="en-US" dirty="0"/>
              <a:t>Sometimes Class A calls Class B and Class C, when really Class </a:t>
            </a:r>
            <a:r>
              <a:rPr lang="en-US" dirty="0" smtClean="0"/>
              <a:t>A should </a:t>
            </a:r>
            <a:r>
              <a:rPr lang="en-US" dirty="0"/>
              <a:t>call only Class B and Class B should call Class C. Ask yourself what the </a:t>
            </a:r>
            <a:r>
              <a:rPr lang="en-US" dirty="0" smtClean="0"/>
              <a:t>right abstraction </a:t>
            </a:r>
            <a:r>
              <a:rPr lang="en-US" dirty="0"/>
              <a:t>is for A’s interaction with B. If B should be responsible for calling C, </a:t>
            </a:r>
            <a:r>
              <a:rPr lang="en-US" dirty="0" smtClean="0"/>
              <a:t>have B </a:t>
            </a:r>
            <a:r>
              <a:rPr lang="en-US" dirty="0"/>
              <a:t>call C.</a:t>
            </a:r>
          </a:p>
          <a:p>
            <a:pPr algn="just"/>
            <a:r>
              <a:rPr lang="en-US" b="1" i="1" dirty="0"/>
              <a:t>Remove a middleman </a:t>
            </a:r>
            <a:r>
              <a:rPr lang="en-US" dirty="0"/>
              <a:t>If Class A calls Class B and Class B calls Class C, sometimes </a:t>
            </a:r>
            <a:r>
              <a:rPr lang="en-US" dirty="0" smtClean="0"/>
              <a:t>it works </a:t>
            </a:r>
            <a:r>
              <a:rPr lang="en-US" dirty="0"/>
              <a:t>better to have Class A call Class C directly. The question of whether you </a:t>
            </a:r>
            <a:r>
              <a:rPr lang="en-US" dirty="0" smtClean="0"/>
              <a:t>should delegate </a:t>
            </a:r>
            <a:r>
              <a:rPr lang="en-US" dirty="0"/>
              <a:t>to Class B depends on what will best maintain the integrity of Class B’s interface.</a:t>
            </a:r>
          </a:p>
        </p:txBody>
      </p:sp>
    </p:spTree>
    <p:extLst>
      <p:ext uri="{BB962C8B-B14F-4D97-AF65-F5344CB8AC3E}">
        <p14:creationId xmlns:p14="http://schemas.microsoft.com/office/powerpoint/2010/main" val="47949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i="1" dirty="0"/>
              <a:t>Myth:</a:t>
            </a:r>
            <a:r>
              <a:rPr lang="en-US" dirty="0"/>
              <a:t> </a:t>
            </a:r>
            <a:endParaRPr lang="en-US" dirty="0" smtClean="0"/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well-managed software project conducts methodical requirements </a:t>
            </a:r>
            <a:r>
              <a:rPr lang="en-US" dirty="0" smtClean="0"/>
              <a:t>development and </a:t>
            </a:r>
            <a:r>
              <a:rPr lang="en-US" dirty="0"/>
              <a:t>defines a stable list of the program’s responsibilities. </a:t>
            </a:r>
            <a:endParaRPr lang="en-US" dirty="0" smtClean="0"/>
          </a:p>
          <a:p>
            <a:pPr lvl="1" algn="just"/>
            <a:r>
              <a:rPr lang="en-US" dirty="0" smtClean="0"/>
              <a:t>Design </a:t>
            </a:r>
            <a:r>
              <a:rPr lang="en-US" dirty="0"/>
              <a:t>follows </a:t>
            </a:r>
            <a:r>
              <a:rPr lang="en-US" dirty="0" smtClean="0"/>
              <a:t>requirements, and </a:t>
            </a:r>
            <a:r>
              <a:rPr lang="en-US" dirty="0"/>
              <a:t>it is done carefully so that coding can proceed linearly, from start to finish, </a:t>
            </a:r>
            <a:r>
              <a:rPr lang="en-US" dirty="0" smtClean="0"/>
              <a:t>implying that </a:t>
            </a:r>
            <a:r>
              <a:rPr lang="en-US" dirty="0"/>
              <a:t>most of the code can be written once, tested, and forgotten. </a:t>
            </a:r>
            <a:endParaRPr lang="en-US" dirty="0" smtClean="0"/>
          </a:p>
          <a:p>
            <a:pPr lvl="1" algn="just"/>
            <a:r>
              <a:rPr lang="en-US" dirty="0" smtClean="0"/>
              <a:t>According </a:t>
            </a:r>
            <a:r>
              <a:rPr lang="en-US" dirty="0"/>
              <a:t>to the </a:t>
            </a:r>
            <a:r>
              <a:rPr lang="en-US" dirty="0" smtClean="0"/>
              <a:t>myth, the </a:t>
            </a:r>
            <a:r>
              <a:rPr lang="en-US" dirty="0"/>
              <a:t>only time that the code is significantly modified is during the </a:t>
            </a:r>
            <a:r>
              <a:rPr lang="en-US" dirty="0" smtClean="0"/>
              <a:t>software-maintenance phase</a:t>
            </a:r>
            <a:r>
              <a:rPr lang="en-US" dirty="0"/>
              <a:t>, something that happens only after the initial version of a system has been delivered.</a:t>
            </a:r>
          </a:p>
        </p:txBody>
      </p:sp>
    </p:spTree>
    <p:extLst>
      <p:ext uri="{BB962C8B-B14F-4D97-AF65-F5344CB8AC3E}">
        <p14:creationId xmlns:p14="http://schemas.microsoft.com/office/powerpoint/2010/main" val="25607508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 Interface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/>
              <a:t>Hide routines that are not intended to be used outside the class </a:t>
            </a:r>
            <a:r>
              <a:rPr lang="en-US" dirty="0"/>
              <a:t>If the class </a:t>
            </a:r>
            <a:r>
              <a:rPr lang="en-US" dirty="0" smtClean="0"/>
              <a:t>interface would </a:t>
            </a:r>
            <a:r>
              <a:rPr lang="en-US" dirty="0"/>
              <a:t>be more coherent without a routine, hide the routine.</a:t>
            </a:r>
          </a:p>
          <a:p>
            <a:pPr algn="just"/>
            <a:r>
              <a:rPr lang="en-US" b="1" i="1" dirty="0"/>
              <a:t>Encapsulate unused routines </a:t>
            </a:r>
            <a:r>
              <a:rPr lang="en-US" dirty="0"/>
              <a:t>If you find yourself routinely using only a portion of </a:t>
            </a:r>
            <a:r>
              <a:rPr lang="en-US" dirty="0" smtClean="0"/>
              <a:t>a class’s </a:t>
            </a:r>
            <a:r>
              <a:rPr lang="en-US" dirty="0"/>
              <a:t>interface, create a new interface to the class that exposes only those </a:t>
            </a:r>
            <a:r>
              <a:rPr lang="en-US" dirty="0" smtClean="0"/>
              <a:t>necessary routines</a:t>
            </a:r>
            <a:r>
              <a:rPr lang="en-US" dirty="0"/>
              <a:t>. Be sure that the new interface provides a coherent abstraction.</a:t>
            </a:r>
          </a:p>
          <a:p>
            <a:pPr algn="just"/>
            <a:r>
              <a:rPr lang="en-US" b="1" i="1" dirty="0"/>
              <a:t>Collapse a superclass and subclass if their implementations are very similar </a:t>
            </a:r>
            <a:r>
              <a:rPr lang="en-US" dirty="0"/>
              <a:t>If </a:t>
            </a:r>
            <a:r>
              <a:rPr lang="en-US" dirty="0" smtClean="0"/>
              <a:t>the subclass </a:t>
            </a:r>
            <a:r>
              <a:rPr lang="en-US" dirty="0"/>
              <a:t>doesn’t provide much specialization, combine it into its superclass.</a:t>
            </a:r>
          </a:p>
        </p:txBody>
      </p:sp>
    </p:spTree>
    <p:extLst>
      <p:ext uri="{BB962C8B-B14F-4D97-AF65-F5344CB8AC3E}">
        <p14:creationId xmlns:p14="http://schemas.microsoft.com/office/powerpoint/2010/main" val="2960076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System-Level </a:t>
            </a:r>
            <a:r>
              <a:rPr lang="en-US" b="1" u="sng" dirty="0" smtClean="0"/>
              <a:t>Refactoring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/>
              <a:t>Change unidirectional class association to bidirectional class association </a:t>
            </a:r>
            <a:r>
              <a:rPr lang="en-US" dirty="0"/>
              <a:t>If </a:t>
            </a:r>
            <a:r>
              <a:rPr lang="en-US" dirty="0" smtClean="0"/>
              <a:t>you have </a:t>
            </a:r>
            <a:r>
              <a:rPr lang="en-US" dirty="0"/>
              <a:t>two classes that need to use each other’s features but only one class can </a:t>
            </a:r>
            <a:r>
              <a:rPr lang="en-US" dirty="0" smtClean="0"/>
              <a:t>know about </a:t>
            </a:r>
            <a:r>
              <a:rPr lang="en-US" dirty="0"/>
              <a:t>the other class, change the classes so that they both know about each other.</a:t>
            </a:r>
          </a:p>
          <a:p>
            <a:pPr algn="just"/>
            <a:r>
              <a:rPr lang="en-US" b="1" i="1" dirty="0"/>
              <a:t>Change bidirectional class association to unidirectional class association </a:t>
            </a:r>
            <a:r>
              <a:rPr lang="en-US" dirty="0"/>
              <a:t>If you </a:t>
            </a:r>
            <a:r>
              <a:rPr lang="en-US" dirty="0" smtClean="0"/>
              <a:t>have two </a:t>
            </a:r>
            <a:r>
              <a:rPr lang="en-US" dirty="0"/>
              <a:t>classes that know about each other’s features but only one class that really </a:t>
            </a:r>
            <a:r>
              <a:rPr lang="en-US" dirty="0" smtClean="0"/>
              <a:t>needs to </a:t>
            </a:r>
            <a:r>
              <a:rPr lang="en-US" dirty="0"/>
              <a:t>know about the other, change the classes so that one knows about the other but </a:t>
            </a:r>
            <a:r>
              <a:rPr lang="en-US" dirty="0" smtClean="0"/>
              <a:t>not vice </a:t>
            </a:r>
            <a:r>
              <a:rPr lang="en-US" dirty="0"/>
              <a:t>versa.</a:t>
            </a:r>
          </a:p>
        </p:txBody>
      </p:sp>
    </p:spTree>
    <p:extLst>
      <p:ext uri="{BB962C8B-B14F-4D97-AF65-F5344CB8AC3E}">
        <p14:creationId xmlns:p14="http://schemas.microsoft.com/office/powerpoint/2010/main" val="2779179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System-Level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smtClean="0"/>
              <a:t>Replace </a:t>
            </a:r>
            <a:r>
              <a:rPr lang="en-US" b="1" i="1" dirty="0"/>
              <a:t>error codes with exceptions or vice versa </a:t>
            </a:r>
            <a:r>
              <a:rPr lang="en-US" dirty="0"/>
              <a:t>Depending on your </a:t>
            </a:r>
            <a:r>
              <a:rPr lang="en-US" dirty="0" smtClean="0"/>
              <a:t>error-handling strategy</a:t>
            </a:r>
            <a:r>
              <a:rPr lang="en-US" dirty="0"/>
              <a:t>, make sure the code is using the standard approach.</a:t>
            </a:r>
          </a:p>
        </p:txBody>
      </p:sp>
    </p:spTree>
    <p:extLst>
      <p:ext uri="{BB962C8B-B14F-4D97-AF65-F5344CB8AC3E}">
        <p14:creationId xmlns:p14="http://schemas.microsoft.com/office/powerpoint/2010/main" val="4071887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Refactoring Safely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Refactoring is a powerful technique for improving code quality. Like all </a:t>
            </a:r>
            <a:r>
              <a:rPr lang="en-US" dirty="0" smtClean="0"/>
              <a:t>powerful tools</a:t>
            </a:r>
            <a:r>
              <a:rPr lang="en-US" dirty="0"/>
              <a:t>, refactoring can cause more harm than good if misused. A few simple </a:t>
            </a:r>
            <a:r>
              <a:rPr lang="en-US" dirty="0" smtClean="0"/>
              <a:t>guidelines can </a:t>
            </a:r>
            <a:r>
              <a:rPr lang="en-US" dirty="0"/>
              <a:t>prevent refactoring missteps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Save the code you start with</a:t>
            </a:r>
          </a:p>
          <a:p>
            <a:pPr lvl="1" algn="just"/>
            <a:r>
              <a:rPr lang="en-US" dirty="0" smtClean="0"/>
              <a:t>Keep </a:t>
            </a:r>
            <a:r>
              <a:rPr lang="en-US" dirty="0" err="1" smtClean="0"/>
              <a:t>refactorings</a:t>
            </a:r>
            <a:r>
              <a:rPr lang="en-US" dirty="0" smtClean="0"/>
              <a:t> small</a:t>
            </a:r>
          </a:p>
          <a:p>
            <a:pPr lvl="1" algn="just"/>
            <a:r>
              <a:rPr lang="en-US" dirty="0" smtClean="0"/>
              <a:t>Do refactoring one at a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461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Refactoring Safely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Make a parking lot</a:t>
            </a:r>
          </a:p>
          <a:p>
            <a:pPr lvl="1"/>
            <a:r>
              <a:rPr lang="en-US" dirty="0" smtClean="0"/>
              <a:t>Make frequent check points</a:t>
            </a:r>
          </a:p>
          <a:p>
            <a:pPr lvl="1"/>
            <a:r>
              <a:rPr lang="en-US" dirty="0" smtClean="0"/>
              <a:t>Use your compiler warnings</a:t>
            </a:r>
          </a:p>
          <a:p>
            <a:pPr lvl="1"/>
            <a:r>
              <a:rPr lang="en-US" dirty="0" smtClean="0"/>
              <a:t>Retest</a:t>
            </a:r>
          </a:p>
          <a:p>
            <a:pPr lvl="1"/>
            <a:r>
              <a:rPr lang="en-US" dirty="0" smtClean="0"/>
              <a:t>Review the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8269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Refactoring Strategies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number of </a:t>
            </a:r>
            <a:r>
              <a:rPr lang="en-US" dirty="0" err="1"/>
              <a:t>refactorings</a:t>
            </a:r>
            <a:r>
              <a:rPr lang="en-US" dirty="0"/>
              <a:t> that would be beneficial to any specific program is </a:t>
            </a:r>
            <a:r>
              <a:rPr lang="en-US" dirty="0" smtClean="0"/>
              <a:t>essentially infinite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80/20 rule </a:t>
            </a:r>
            <a:r>
              <a:rPr lang="en-US" dirty="0" smtClean="0"/>
              <a:t>applies on refactoring. </a:t>
            </a:r>
            <a:r>
              <a:rPr lang="en-US" dirty="0"/>
              <a:t>Spend your time on the 20 </a:t>
            </a:r>
            <a:r>
              <a:rPr lang="en-US" dirty="0" smtClean="0"/>
              <a:t>percent of </a:t>
            </a:r>
            <a:r>
              <a:rPr lang="en-US" dirty="0"/>
              <a:t>the </a:t>
            </a:r>
            <a:r>
              <a:rPr lang="en-US" dirty="0" err="1"/>
              <a:t>refactorings</a:t>
            </a:r>
            <a:r>
              <a:rPr lang="en-US" dirty="0"/>
              <a:t> that provide 80 percent of the benefit. </a:t>
            </a:r>
          </a:p>
        </p:txBody>
      </p:sp>
    </p:spTree>
    <p:extLst>
      <p:ext uri="{BB962C8B-B14F-4D97-AF65-F5344CB8AC3E}">
        <p14:creationId xmlns:p14="http://schemas.microsoft.com/office/powerpoint/2010/main" val="42608911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Refactoring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Consider the </a:t>
            </a:r>
            <a:r>
              <a:rPr lang="en-US" dirty="0" smtClean="0"/>
              <a:t>following guidelines </a:t>
            </a:r>
            <a:r>
              <a:rPr lang="en-US" dirty="0"/>
              <a:t>when deciding which </a:t>
            </a:r>
            <a:r>
              <a:rPr lang="en-US" dirty="0" err="1"/>
              <a:t>refactorings</a:t>
            </a:r>
            <a:r>
              <a:rPr lang="en-US" dirty="0"/>
              <a:t> are most important</a:t>
            </a:r>
            <a:r>
              <a:rPr lang="en-US" dirty="0" smtClean="0"/>
              <a:t>:</a:t>
            </a:r>
          </a:p>
          <a:p>
            <a:pPr algn="just"/>
            <a:r>
              <a:rPr lang="en-US" b="1" i="1" dirty="0"/>
              <a:t>Refactor when you add a routine </a:t>
            </a:r>
            <a:r>
              <a:rPr lang="en-US" dirty="0"/>
              <a:t>When you add a routine, check whether </a:t>
            </a:r>
            <a:r>
              <a:rPr lang="en-US" dirty="0" smtClean="0"/>
              <a:t>related routines </a:t>
            </a:r>
            <a:r>
              <a:rPr lang="en-US" dirty="0"/>
              <a:t>are well organized. If not, refactor them.</a:t>
            </a:r>
          </a:p>
          <a:p>
            <a:pPr algn="just"/>
            <a:r>
              <a:rPr lang="en-US" b="1" i="1" dirty="0"/>
              <a:t>Refactor when you add a class </a:t>
            </a:r>
            <a:r>
              <a:rPr lang="en-US" dirty="0"/>
              <a:t>Adding a class often brings issues with existing </a:t>
            </a:r>
            <a:r>
              <a:rPr lang="en-US" dirty="0" smtClean="0"/>
              <a:t>code to </a:t>
            </a:r>
            <a:r>
              <a:rPr lang="en-US" dirty="0"/>
              <a:t>the fore. Use this time as an opportunity to refactor other classes that are </a:t>
            </a:r>
            <a:r>
              <a:rPr lang="en-US" dirty="0" smtClean="0"/>
              <a:t>closely related </a:t>
            </a:r>
            <a:r>
              <a:rPr lang="en-US" dirty="0"/>
              <a:t>to the class you’re adding.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4651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Refactoring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/>
              <a:t>Refactor when you fix a defect </a:t>
            </a:r>
            <a:r>
              <a:rPr lang="en-US" dirty="0"/>
              <a:t>Use the understanding you gain from fixing a bug </a:t>
            </a:r>
            <a:r>
              <a:rPr lang="en-US" dirty="0" smtClean="0"/>
              <a:t>to improve </a:t>
            </a:r>
            <a:r>
              <a:rPr lang="en-US" dirty="0"/>
              <a:t>other code that might be prone to similar defects</a:t>
            </a:r>
            <a:r>
              <a:rPr lang="en-US" dirty="0" smtClean="0"/>
              <a:t>.</a:t>
            </a:r>
          </a:p>
          <a:p>
            <a:pPr algn="just"/>
            <a:r>
              <a:rPr lang="en-US" b="1" i="1" dirty="0"/>
              <a:t>Target error-prone modules </a:t>
            </a:r>
            <a:r>
              <a:rPr lang="en-US" dirty="0"/>
              <a:t>Some modules are more error-prone and brittle </a:t>
            </a:r>
            <a:r>
              <a:rPr lang="en-US" dirty="0" smtClean="0"/>
              <a:t>than others</a:t>
            </a:r>
            <a:r>
              <a:rPr lang="en-US" dirty="0"/>
              <a:t>. Is there a section of code that you and everyone else on your team is afraid </a:t>
            </a:r>
            <a:r>
              <a:rPr lang="en-US" dirty="0" smtClean="0"/>
              <a:t>of? That’s </a:t>
            </a:r>
            <a:r>
              <a:rPr lang="en-US" dirty="0"/>
              <a:t>probably an error-prone module. Although most people’s natural tendency </a:t>
            </a:r>
            <a:r>
              <a:rPr lang="en-US" dirty="0" smtClean="0"/>
              <a:t>is to </a:t>
            </a:r>
            <a:r>
              <a:rPr lang="en-US" dirty="0"/>
              <a:t>avoid these challenging sections of code, targeting these sections for </a:t>
            </a:r>
            <a:r>
              <a:rPr lang="en-US" dirty="0" smtClean="0"/>
              <a:t>refactoring can </a:t>
            </a:r>
            <a:r>
              <a:rPr lang="en-US" dirty="0"/>
              <a:t>be one of the more effective strategies</a:t>
            </a:r>
          </a:p>
        </p:txBody>
      </p:sp>
    </p:spTree>
    <p:extLst>
      <p:ext uri="{BB962C8B-B14F-4D97-AF65-F5344CB8AC3E}">
        <p14:creationId xmlns:p14="http://schemas.microsoft.com/office/powerpoint/2010/main" val="32485770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Refactoring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/>
              <a:t>Target high-complexity modules </a:t>
            </a:r>
            <a:r>
              <a:rPr lang="en-US" dirty="0"/>
              <a:t>Another approach is to focus on modules that </a:t>
            </a:r>
            <a:r>
              <a:rPr lang="en-US" dirty="0" smtClean="0"/>
              <a:t>have the </a:t>
            </a:r>
            <a:r>
              <a:rPr lang="en-US" dirty="0"/>
              <a:t>highest complexity ratings. </a:t>
            </a:r>
            <a:r>
              <a:rPr lang="en-US" dirty="0" smtClean="0"/>
              <a:t>One </a:t>
            </a:r>
            <a:r>
              <a:rPr lang="en-US" dirty="0"/>
              <a:t>classic study found that program quality improved </a:t>
            </a:r>
            <a:r>
              <a:rPr lang="en-US" dirty="0" smtClean="0"/>
              <a:t>dramatically when </a:t>
            </a:r>
            <a:r>
              <a:rPr lang="en-US" dirty="0"/>
              <a:t>maintenance programmers focused their improvement efforts on </a:t>
            </a:r>
            <a:r>
              <a:rPr lang="en-US" dirty="0" smtClean="0"/>
              <a:t>the modules </a:t>
            </a:r>
            <a:r>
              <a:rPr lang="en-US" dirty="0"/>
              <a:t>that had the highest complexity (Henry and </a:t>
            </a:r>
            <a:r>
              <a:rPr lang="en-US" dirty="0" err="1"/>
              <a:t>Kafura</a:t>
            </a:r>
            <a:r>
              <a:rPr lang="en-US" dirty="0"/>
              <a:t> 1984).</a:t>
            </a:r>
          </a:p>
          <a:p>
            <a:pPr algn="just"/>
            <a:r>
              <a:rPr lang="en-US" b="1" i="1" dirty="0"/>
              <a:t>In a maintenance environment, improve the parts you touch </a:t>
            </a:r>
            <a:r>
              <a:rPr lang="en-US" dirty="0"/>
              <a:t>Code that is </a:t>
            </a:r>
            <a:r>
              <a:rPr lang="en-US" dirty="0" smtClean="0"/>
              <a:t>never modified </a:t>
            </a:r>
            <a:r>
              <a:rPr lang="en-US" dirty="0"/>
              <a:t>doesn’t need to be refactored. But when you do touch a section of code, </a:t>
            </a:r>
            <a:r>
              <a:rPr lang="en-US" dirty="0" smtClean="0"/>
              <a:t>be sure </a:t>
            </a:r>
            <a:r>
              <a:rPr lang="en-US" dirty="0"/>
              <a:t>you leave it better than you found it.</a:t>
            </a:r>
          </a:p>
        </p:txBody>
      </p:sp>
    </p:spTree>
    <p:extLst>
      <p:ext uri="{BB962C8B-B14F-4D97-AF65-F5344CB8AC3E}">
        <p14:creationId xmlns:p14="http://schemas.microsoft.com/office/powerpoint/2010/main" val="14017122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Program changes are a fact of life both during initial development and after </a:t>
            </a:r>
            <a:r>
              <a:rPr lang="en-US" dirty="0" smtClean="0"/>
              <a:t>initial release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Software </a:t>
            </a:r>
            <a:r>
              <a:rPr lang="en-US" dirty="0"/>
              <a:t>can either improve or degrade as it’s changed. The Cardinal Rule </a:t>
            </a:r>
            <a:r>
              <a:rPr lang="en-US" dirty="0" smtClean="0"/>
              <a:t>of Software </a:t>
            </a:r>
            <a:r>
              <a:rPr lang="en-US" dirty="0"/>
              <a:t>Evolution is that internal quality should improve with code evolution.</a:t>
            </a:r>
          </a:p>
          <a:p>
            <a:pPr algn="just"/>
            <a:r>
              <a:rPr lang="en-US" dirty="0" smtClean="0"/>
              <a:t>One </a:t>
            </a:r>
            <a:r>
              <a:rPr lang="en-US" dirty="0"/>
              <a:t>key to success in refactoring is learning to pay attention to the </a:t>
            </a:r>
            <a:r>
              <a:rPr lang="en-US" dirty="0" smtClean="0"/>
              <a:t>numerous warning </a:t>
            </a:r>
            <a:r>
              <a:rPr lang="en-US" dirty="0"/>
              <a:t>signs or smells that indicate a need to refactor.</a:t>
            </a:r>
          </a:p>
        </p:txBody>
      </p:sp>
    </p:spTree>
    <p:extLst>
      <p:ext uri="{BB962C8B-B14F-4D97-AF65-F5344CB8AC3E}">
        <p14:creationId xmlns:p14="http://schemas.microsoft.com/office/powerpoint/2010/main" val="349549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 smtClean="0"/>
              <a:t>Reality 1: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Code </a:t>
            </a:r>
            <a:r>
              <a:rPr lang="en-US" dirty="0"/>
              <a:t>evolves substantially during its initial development. </a:t>
            </a:r>
            <a:endParaRPr lang="en-US" dirty="0" smtClean="0"/>
          </a:p>
          <a:p>
            <a:pPr lvl="1" algn="just"/>
            <a:r>
              <a:rPr lang="en-US" dirty="0" smtClean="0"/>
              <a:t>Coding</a:t>
            </a:r>
            <a:r>
              <a:rPr lang="en-US" dirty="0"/>
              <a:t>, debugging, and unit testing consume between 30 to 65 percent of </a:t>
            </a:r>
            <a:r>
              <a:rPr lang="en-US" dirty="0" smtClean="0"/>
              <a:t>the effort </a:t>
            </a:r>
            <a:r>
              <a:rPr lang="en-US" dirty="0"/>
              <a:t>on a typical project, depending on the project’s size</a:t>
            </a:r>
            <a:r>
              <a:rPr lang="en-US" dirty="0" smtClean="0"/>
              <a:t>. </a:t>
            </a:r>
          </a:p>
          <a:p>
            <a:pPr lvl="1" algn="just"/>
            <a:r>
              <a:rPr lang="en-US" dirty="0" smtClean="0"/>
              <a:t>If </a:t>
            </a:r>
            <a:r>
              <a:rPr lang="en-US" dirty="0"/>
              <a:t>coding and unit testing were </a:t>
            </a:r>
            <a:r>
              <a:rPr lang="en-US" dirty="0" smtClean="0"/>
              <a:t>straightforward processes</a:t>
            </a:r>
            <a:r>
              <a:rPr lang="en-US" dirty="0"/>
              <a:t>, they would consume no more than 20–30 percent of the </a:t>
            </a:r>
            <a:r>
              <a:rPr lang="en-US" dirty="0" smtClean="0"/>
              <a:t>total effort </a:t>
            </a:r>
            <a:r>
              <a:rPr lang="en-US" dirty="0"/>
              <a:t>on a project. </a:t>
            </a:r>
            <a:endParaRPr lang="en-US" dirty="0" smtClean="0"/>
          </a:p>
          <a:p>
            <a:pPr lvl="1" algn="just"/>
            <a:r>
              <a:rPr lang="en-US" dirty="0" smtClean="0"/>
              <a:t>Even </a:t>
            </a:r>
            <a:r>
              <a:rPr lang="en-US" dirty="0"/>
              <a:t>on well-managed projects, however, requirements change </a:t>
            </a:r>
            <a:r>
              <a:rPr lang="en-US" dirty="0" smtClean="0"/>
              <a:t>by about </a:t>
            </a:r>
            <a:r>
              <a:rPr lang="en-US" dirty="0"/>
              <a:t>one to four percent per </a:t>
            </a:r>
            <a:r>
              <a:rPr lang="en-US" dirty="0" smtClean="0"/>
              <a:t>month.</a:t>
            </a:r>
          </a:p>
          <a:p>
            <a:pPr lvl="1" algn="just"/>
            <a:r>
              <a:rPr lang="en-US" dirty="0" smtClean="0"/>
              <a:t>Requirements </a:t>
            </a:r>
            <a:r>
              <a:rPr lang="en-US" dirty="0"/>
              <a:t>changes </a:t>
            </a:r>
            <a:r>
              <a:rPr lang="en-US" dirty="0" smtClean="0"/>
              <a:t>invariably </a:t>
            </a:r>
            <a:r>
              <a:rPr lang="fr-FR" dirty="0" smtClean="0"/>
              <a:t>cause correspondant </a:t>
            </a:r>
            <a:r>
              <a:rPr lang="fr-FR" dirty="0"/>
              <a:t>code </a:t>
            </a:r>
            <a:r>
              <a:rPr lang="fr-FR" dirty="0" smtClean="0"/>
              <a:t>changes, </a:t>
            </a:r>
            <a:r>
              <a:rPr lang="fr-FR" dirty="0" err="1" smtClean="0"/>
              <a:t>sometimes</a:t>
            </a:r>
            <a:r>
              <a:rPr lang="fr-FR" dirty="0" smtClean="0"/>
              <a:t> </a:t>
            </a:r>
            <a:r>
              <a:rPr lang="fr-FR" dirty="0" err="1"/>
              <a:t>substantial</a:t>
            </a:r>
            <a:r>
              <a:rPr lang="fr-FR" dirty="0"/>
              <a:t> code changes.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63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Another key to refactoring success is learning numerous specific </a:t>
            </a:r>
            <a:r>
              <a:rPr lang="en-US" dirty="0" err="1"/>
              <a:t>refactorings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A </a:t>
            </a:r>
            <a:r>
              <a:rPr lang="en-US" dirty="0"/>
              <a:t>final key to success is having a strategy for refactoring safely. Some </a:t>
            </a:r>
            <a:r>
              <a:rPr lang="en-US" dirty="0" smtClean="0"/>
              <a:t>refactoring approaches </a:t>
            </a:r>
            <a:r>
              <a:rPr lang="en-US" dirty="0"/>
              <a:t>are better than others.</a:t>
            </a:r>
          </a:p>
          <a:p>
            <a:pPr algn="just"/>
            <a:r>
              <a:rPr lang="en-US" dirty="0" smtClean="0"/>
              <a:t>Refactoring </a:t>
            </a:r>
            <a:r>
              <a:rPr lang="en-US" dirty="0"/>
              <a:t>during development is the best chance you’ll get to improve </a:t>
            </a:r>
            <a:r>
              <a:rPr lang="en-US" dirty="0" smtClean="0"/>
              <a:t>your program</a:t>
            </a:r>
            <a:r>
              <a:rPr lang="en-US" dirty="0"/>
              <a:t>, to make all the changes you’ll wish you’d made the first time. </a:t>
            </a:r>
            <a:r>
              <a:rPr lang="en-US" dirty="0" smtClean="0"/>
              <a:t>Take advantage </a:t>
            </a:r>
            <a:r>
              <a:rPr lang="en-US" dirty="0"/>
              <a:t>of these opportunities during development!</a:t>
            </a:r>
          </a:p>
        </p:txBody>
      </p:sp>
    </p:spTree>
    <p:extLst>
      <p:ext uri="{BB962C8B-B14F-4D97-AF65-F5344CB8AC3E}">
        <p14:creationId xmlns:p14="http://schemas.microsoft.com/office/powerpoint/2010/main" val="40244522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24]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Reality 2: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Modern </a:t>
            </a:r>
            <a:r>
              <a:rPr lang="en-US" dirty="0"/>
              <a:t>development practices increase the potential for </a:t>
            </a:r>
            <a:r>
              <a:rPr lang="en-US" dirty="0" smtClean="0"/>
              <a:t>code changes </a:t>
            </a:r>
            <a:r>
              <a:rPr lang="en-US" dirty="0"/>
              <a:t>during construction. </a:t>
            </a:r>
            <a:endParaRPr lang="en-US" dirty="0" smtClean="0"/>
          </a:p>
          <a:p>
            <a:pPr lvl="1" algn="just"/>
            <a:r>
              <a:rPr lang="en-US" dirty="0" smtClean="0"/>
              <a:t>In </a:t>
            </a:r>
            <a:r>
              <a:rPr lang="en-US" dirty="0"/>
              <a:t>older life cycles, the focus—successful or not—was </a:t>
            </a:r>
            <a:r>
              <a:rPr lang="en-US" dirty="0" smtClean="0"/>
              <a:t>on avoiding </a:t>
            </a:r>
            <a:r>
              <a:rPr lang="en-US" dirty="0"/>
              <a:t>code changes. </a:t>
            </a:r>
            <a:endParaRPr lang="en-US" dirty="0" smtClean="0"/>
          </a:p>
          <a:p>
            <a:pPr lvl="1" algn="just"/>
            <a:r>
              <a:rPr lang="en-US" dirty="0" smtClean="0"/>
              <a:t>More </a:t>
            </a:r>
            <a:r>
              <a:rPr lang="en-US" dirty="0"/>
              <a:t>modern approaches move away from coding </a:t>
            </a:r>
            <a:r>
              <a:rPr lang="en-US" dirty="0" smtClean="0"/>
              <a:t>predictability, you can expect </a:t>
            </a:r>
            <a:r>
              <a:rPr lang="en-US" dirty="0"/>
              <a:t>code to evolve more than ever.</a:t>
            </a:r>
          </a:p>
        </p:txBody>
      </p:sp>
    </p:spTree>
    <p:extLst>
      <p:ext uri="{BB962C8B-B14F-4D97-AF65-F5344CB8AC3E}">
        <p14:creationId xmlns:p14="http://schemas.microsoft.com/office/powerpoint/2010/main" val="407386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Kinds of Software Evolution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Software evolution is like biological evolution in that some mutations are </a:t>
            </a:r>
            <a:r>
              <a:rPr lang="en-US" dirty="0" smtClean="0"/>
              <a:t>beneficial and </a:t>
            </a:r>
            <a:r>
              <a:rPr lang="en-US" dirty="0"/>
              <a:t>many mutations are not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key distinction between kinds of software evolution is whether the </a:t>
            </a:r>
            <a:r>
              <a:rPr lang="en-US" dirty="0" smtClean="0"/>
              <a:t>program’s quality </a:t>
            </a:r>
            <a:r>
              <a:rPr lang="en-US" dirty="0"/>
              <a:t>improves or degrades under modification.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you fix errors with </a:t>
            </a:r>
            <a:r>
              <a:rPr lang="en-US" dirty="0" smtClean="0"/>
              <a:t>misconception, </a:t>
            </a:r>
            <a:r>
              <a:rPr lang="en-US" dirty="0"/>
              <a:t>quality degrades.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you treat modifications as opportunities </a:t>
            </a:r>
            <a:r>
              <a:rPr lang="en-US" dirty="0" smtClean="0"/>
              <a:t>to tighten </a:t>
            </a:r>
            <a:r>
              <a:rPr lang="en-US" dirty="0"/>
              <a:t>up the original design of the program, quality improves.</a:t>
            </a:r>
          </a:p>
        </p:txBody>
      </p:sp>
    </p:spTree>
    <p:extLst>
      <p:ext uri="{BB962C8B-B14F-4D97-AF65-F5344CB8AC3E}">
        <p14:creationId xmlns:p14="http://schemas.microsoft.com/office/powerpoint/2010/main" val="67843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Kinds of Software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 second distinction in the kinds of software evolution is the one between </a:t>
            </a:r>
            <a:r>
              <a:rPr lang="en-US" dirty="0" smtClean="0"/>
              <a:t>changes made </a:t>
            </a:r>
            <a:r>
              <a:rPr lang="en-US" dirty="0"/>
              <a:t>during construction and those made during maintenance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Changes during </a:t>
            </a:r>
            <a:r>
              <a:rPr lang="en-US" dirty="0"/>
              <a:t>construction </a:t>
            </a:r>
            <a:r>
              <a:rPr lang="en-US" dirty="0" smtClean="0"/>
              <a:t>are more freewheeling, he </a:t>
            </a:r>
            <a:r>
              <a:rPr lang="en-US" dirty="0"/>
              <a:t>system is in a more dynamic </a:t>
            </a:r>
            <a:r>
              <a:rPr lang="en-US" dirty="0" smtClean="0"/>
              <a:t>state, and </a:t>
            </a:r>
            <a:r>
              <a:rPr lang="en-US" dirty="0"/>
              <a:t>the penalty for making mistakes is </a:t>
            </a:r>
            <a:r>
              <a:rPr lang="en-US" dirty="0" smtClean="0"/>
              <a:t>low.</a:t>
            </a:r>
          </a:p>
          <a:p>
            <a:pPr algn="just"/>
            <a:r>
              <a:rPr lang="en-US" dirty="0" smtClean="0"/>
              <a:t>These </a:t>
            </a:r>
            <a:r>
              <a:rPr lang="en-US" dirty="0"/>
              <a:t>circumstances imply a style of </a:t>
            </a:r>
            <a:r>
              <a:rPr lang="en-US" dirty="0" smtClean="0"/>
              <a:t>software evolution </a:t>
            </a:r>
            <a:r>
              <a:rPr lang="en-US" dirty="0"/>
              <a:t>that’s different from what </a:t>
            </a:r>
            <a:r>
              <a:rPr lang="en-US" dirty="0" smtClean="0"/>
              <a:t>used </a:t>
            </a:r>
            <a:r>
              <a:rPr lang="en-US" dirty="0"/>
              <a:t>during software maintenance.</a:t>
            </a:r>
          </a:p>
        </p:txBody>
      </p:sp>
    </p:spTree>
    <p:extLst>
      <p:ext uri="{BB962C8B-B14F-4D97-AF65-F5344CB8AC3E}">
        <p14:creationId xmlns:p14="http://schemas.microsoft.com/office/powerpoint/2010/main" val="288247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Kinds of Software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Evolution is at once hazardous and an opportunity to approach perfection. </a:t>
            </a:r>
            <a:endParaRPr lang="en-US" dirty="0" smtClean="0"/>
          </a:p>
          <a:p>
            <a:pPr algn="just"/>
            <a:r>
              <a:rPr lang="en-US" dirty="0" smtClean="0"/>
              <a:t>When you have </a:t>
            </a:r>
            <a:r>
              <a:rPr lang="en-US" dirty="0"/>
              <a:t>to make a change, strive to improve the code so that future changes are easier.</a:t>
            </a:r>
          </a:p>
          <a:p>
            <a:pPr algn="just"/>
            <a:r>
              <a:rPr lang="en-US" dirty="0"/>
              <a:t>You never know as much when you begin writing a program as you do afterward.</a:t>
            </a:r>
          </a:p>
          <a:p>
            <a:pPr algn="just"/>
            <a:r>
              <a:rPr lang="en-US" dirty="0"/>
              <a:t>When you have a chance to revise a program, use what you’ve learned to improve it.</a:t>
            </a:r>
          </a:p>
        </p:txBody>
      </p:sp>
    </p:spTree>
    <p:extLst>
      <p:ext uri="{BB962C8B-B14F-4D97-AF65-F5344CB8AC3E}">
        <p14:creationId xmlns:p14="http://schemas.microsoft.com/office/powerpoint/2010/main" val="4194863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Kinds of Software Evolution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“The </a:t>
            </a:r>
            <a:r>
              <a:rPr lang="en-US" i="1" dirty="0"/>
              <a:t>Cardinal Rule of Software Evolution is that evolution should improve the </a:t>
            </a:r>
            <a:r>
              <a:rPr lang="en-US" i="1" dirty="0" smtClean="0"/>
              <a:t>internal quality </a:t>
            </a:r>
            <a:r>
              <a:rPr lang="en-US" i="1" dirty="0"/>
              <a:t>of the program</a:t>
            </a:r>
            <a:r>
              <a:rPr lang="en-US" i="1" dirty="0" smtClean="0"/>
              <a:t>.” </a:t>
            </a:r>
          </a:p>
          <a:p>
            <a:pPr marL="0" indent="0" algn="ctr">
              <a:buNone/>
            </a:pPr>
            <a:endParaRPr lang="en-US" i="1" dirty="0" smtClean="0"/>
          </a:p>
          <a:p>
            <a:pPr algn="just"/>
            <a:r>
              <a:rPr lang="en-US" dirty="0"/>
              <a:t>The key strategy in achieving The Cardinal Rule of Software Evolution is </a:t>
            </a:r>
            <a:r>
              <a:rPr lang="en-US" dirty="0" smtClean="0"/>
              <a:t>refactoring.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4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2741</Words>
  <Application>Microsoft Office PowerPoint</Application>
  <PresentationFormat>On-screen Show (4:3)</PresentationFormat>
  <Paragraphs>174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 Refactoring</vt:lpstr>
      <vt:lpstr>Contents</vt:lpstr>
      <vt:lpstr>Introduction</vt:lpstr>
      <vt:lpstr>Introduction</vt:lpstr>
      <vt:lpstr>Introduction</vt:lpstr>
      <vt:lpstr>Kinds of Software Evolution</vt:lpstr>
      <vt:lpstr>Kinds of Software Evolution</vt:lpstr>
      <vt:lpstr>Kinds of Software Evolution</vt:lpstr>
      <vt:lpstr>Kinds of Software Evolution</vt:lpstr>
      <vt:lpstr>Introduction to Refactoring</vt:lpstr>
      <vt:lpstr>Reasons to Refactor</vt:lpstr>
      <vt:lpstr>Reasons to Refactor</vt:lpstr>
      <vt:lpstr>Reasons to Refactor</vt:lpstr>
      <vt:lpstr>Reasons to Refactor</vt:lpstr>
      <vt:lpstr>Specific Refactoring</vt:lpstr>
      <vt:lpstr>Data-Level Refactoring</vt:lpstr>
      <vt:lpstr>Data-Level Refactoring</vt:lpstr>
      <vt:lpstr>Data-Level Refactoring</vt:lpstr>
      <vt:lpstr>Statement-Level Refactoring</vt:lpstr>
      <vt:lpstr>Statement-Level Refactoring</vt:lpstr>
      <vt:lpstr>Statement-Level Refactoring</vt:lpstr>
      <vt:lpstr>Routine-Level Refactoring</vt:lpstr>
      <vt:lpstr>Routine-Level Refactoring</vt:lpstr>
      <vt:lpstr>Routine-Level Refactoring</vt:lpstr>
      <vt:lpstr>Class Implementation Refactoring</vt:lpstr>
      <vt:lpstr>Class Implementation Refactoring</vt:lpstr>
      <vt:lpstr>Class Implementation Refactoring</vt:lpstr>
      <vt:lpstr>Class Interface Refactoring</vt:lpstr>
      <vt:lpstr>Class Interface Refactoring</vt:lpstr>
      <vt:lpstr>Class Interface Refactoring</vt:lpstr>
      <vt:lpstr>System-Level Refactoring</vt:lpstr>
      <vt:lpstr>System-Level Refactoring</vt:lpstr>
      <vt:lpstr>Refactoring Safely</vt:lpstr>
      <vt:lpstr>Refactoring Safely</vt:lpstr>
      <vt:lpstr>Refactoring Strategies</vt:lpstr>
      <vt:lpstr>Refactoring Strategies</vt:lpstr>
      <vt:lpstr>Refactoring Strategies</vt:lpstr>
      <vt:lpstr>Refactoring Strategies</vt:lpstr>
      <vt:lpstr>Key Points</vt:lpstr>
      <vt:lpstr>Key Points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ok</cp:lastModifiedBy>
  <cp:revision>146</cp:revision>
  <dcterms:created xsi:type="dcterms:W3CDTF">2006-08-16T00:00:00Z</dcterms:created>
  <dcterms:modified xsi:type="dcterms:W3CDTF">2019-11-13T10:44:44Z</dcterms:modified>
</cp:coreProperties>
</file>