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48" r:id="rId1"/>
    <p:sldMasterId id="2147483649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3004800" cy="9753600"/>
  <p:notesSz cx="6858000" cy="91440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1pPr>
    <a:lvl2pPr marL="3429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2pPr>
    <a:lvl3pPr marL="6858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3pPr>
    <a:lvl4pPr marL="10287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4pPr>
    <a:lvl5pPr marL="13716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5pPr>
    <a:lvl6pPr marL="22860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6pPr>
    <a:lvl7pPr marL="27432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7pPr>
    <a:lvl8pPr marL="32004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8pPr>
    <a:lvl9pPr marL="36576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560" y="-12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</p:sp>
      <p:sp>
        <p:nvSpPr>
          <p:cNvPr id="3074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Noteworthy Bold" charset="0"/>
              </a:rPr>
              <a:t>Click to edit Master text styles</a:t>
            </a:r>
          </a:p>
          <a:p>
            <a:pPr lvl="1"/>
            <a:r>
              <a:rPr lang="en-US" smtClean="0">
                <a:sym typeface="Noteworthy Bold" charset="0"/>
              </a:rPr>
              <a:t>Second level</a:t>
            </a:r>
          </a:p>
          <a:p>
            <a:pPr lvl="2"/>
            <a:r>
              <a:rPr lang="en-US" smtClean="0">
                <a:sym typeface="Noteworthy Bold" charset="0"/>
              </a:rPr>
              <a:t>Third level</a:t>
            </a:r>
          </a:p>
          <a:p>
            <a:pPr lvl="3"/>
            <a:r>
              <a:rPr lang="en-US" smtClean="0">
                <a:sym typeface="Noteworthy Bold" charset="0"/>
              </a:rPr>
              <a:t>Fourth level</a:t>
            </a:r>
          </a:p>
          <a:p>
            <a:pPr lvl="4"/>
            <a:r>
              <a:rPr lang="en-US" smtClean="0">
                <a:sym typeface="Noteworthy Bold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1pPr>
    <a:lvl2pPr marL="342900"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2pPr>
    <a:lvl3pPr marL="685800"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3pPr>
    <a:lvl4pPr marL="1028700"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4pPr>
    <a:lvl5pPr marL="1371600"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5842000"/>
            <a:ext cx="2616200" cy="264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5842000"/>
            <a:ext cx="7696200" cy="264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73533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73533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/>
          </p:cNvSpPr>
          <p:nvPr>
            <p:ph type="body" idx="1"/>
          </p:nvPr>
        </p:nvSpPr>
        <p:spPr bwMode="auto">
          <a:xfrm>
            <a:off x="1270000" y="7353300"/>
            <a:ext cx="10464800" cy="11303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Light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 Light" charset="0"/>
              </a:rPr>
              <a:t>Second level</a:t>
            </a:r>
          </a:p>
          <a:p>
            <a:pPr lvl="2"/>
            <a:r>
              <a:rPr lang="en-US" smtClean="0">
                <a:sym typeface="Helvetica Light" charset="0"/>
              </a:rPr>
              <a:t>Third level</a:t>
            </a:r>
          </a:p>
          <a:p>
            <a:pPr lvl="3"/>
            <a:r>
              <a:rPr lang="en-US" smtClean="0">
                <a:sym typeface="Helvetica Light" charset="0"/>
              </a:rPr>
              <a:t>Fourth level</a:t>
            </a:r>
          </a:p>
          <a:p>
            <a:pPr lvl="4"/>
            <a:r>
              <a:rPr lang="en-US" smtClean="0">
                <a:sym typeface="Helvetica Light" charset="0"/>
              </a:rPr>
              <a:t>Fifth level</a:t>
            </a:r>
          </a:p>
        </p:txBody>
      </p:sp>
      <p:sp>
        <p:nvSpPr>
          <p:cNvPr id="1026" name="Rectangle 2"/>
          <p:cNvSpPr>
            <a:spLocks noGrp="1"/>
          </p:cNvSpPr>
          <p:nvPr>
            <p:ph type="title"/>
          </p:nvPr>
        </p:nvSpPr>
        <p:spPr bwMode="auto">
          <a:xfrm>
            <a:off x="1270000" y="5842000"/>
            <a:ext cx="10464800" cy="14224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Light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Light" charset="0"/>
        </a:defRPr>
      </a:lvl1pPr>
      <a:lvl2pPr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2pPr>
      <a:lvl3pPr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3pPr>
      <a:lvl4pPr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4pPr>
      <a:lvl5pPr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9pPr>
    </p:titleStyle>
    <p:bodyStyle>
      <a:lvl1pPr algn="l" defTabSz="584200" rtl="0" fontAlgn="base" hangingPunct="0">
        <a:spcBef>
          <a:spcPts val="4200"/>
        </a:spcBef>
        <a:spcAft>
          <a:spcPct val="0"/>
        </a:spcAft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1pPr>
      <a:lvl2pPr marL="342900" algn="l" defTabSz="584200" rtl="0" fontAlgn="base" hangingPunct="0">
        <a:spcBef>
          <a:spcPts val="4200"/>
        </a:spcBef>
        <a:spcAft>
          <a:spcPct val="0"/>
        </a:spcAft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2pPr>
      <a:lvl3pPr marL="685800" algn="l" defTabSz="584200" rtl="0" fontAlgn="base" hangingPunct="0">
        <a:spcBef>
          <a:spcPts val="4200"/>
        </a:spcBef>
        <a:spcAft>
          <a:spcPct val="0"/>
        </a:spcAft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3pPr>
      <a:lvl4pPr marL="1028700" algn="l" defTabSz="584200" rtl="0" fontAlgn="base" hangingPunct="0">
        <a:spcBef>
          <a:spcPts val="4200"/>
        </a:spcBef>
        <a:spcAft>
          <a:spcPct val="0"/>
        </a:spcAft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4pPr>
      <a:lvl5pPr marL="1371600" algn="l" defTabSz="584200" rtl="0" fontAlgn="base" hangingPunct="0">
        <a:spcBef>
          <a:spcPts val="4200"/>
        </a:spcBef>
        <a:spcAft>
          <a:spcPct val="0"/>
        </a:spcAft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5pPr>
      <a:lvl6pPr marL="1828800" algn="l" defTabSz="584200" rtl="0" fontAlgn="base" hangingPunct="0">
        <a:spcBef>
          <a:spcPts val="4200"/>
        </a:spcBef>
        <a:spcAft>
          <a:spcPct val="0"/>
        </a:spcAft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6pPr>
      <a:lvl7pPr marL="2286000" algn="l" defTabSz="584200" rtl="0" fontAlgn="base" hangingPunct="0">
        <a:spcBef>
          <a:spcPts val="4200"/>
        </a:spcBef>
        <a:spcAft>
          <a:spcPct val="0"/>
        </a:spcAft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7pPr>
      <a:lvl8pPr marL="2743200" algn="l" defTabSz="584200" rtl="0" fontAlgn="base" hangingPunct="0">
        <a:spcBef>
          <a:spcPts val="4200"/>
        </a:spcBef>
        <a:spcAft>
          <a:spcPct val="0"/>
        </a:spcAft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8pPr>
      <a:lvl9pPr marL="3200400" algn="l" defTabSz="584200" rtl="0" fontAlgn="base" hangingPunct="0">
        <a:spcBef>
          <a:spcPts val="4200"/>
        </a:spcBef>
        <a:spcAft>
          <a:spcPct val="0"/>
        </a:spcAft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Light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Light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 Light" charset="0"/>
              </a:rPr>
              <a:t>Second level</a:t>
            </a:r>
          </a:p>
          <a:p>
            <a:pPr lvl="2"/>
            <a:r>
              <a:rPr lang="en-US" smtClean="0">
                <a:sym typeface="Helvetica Light" charset="0"/>
              </a:rPr>
              <a:t>Third level</a:t>
            </a:r>
          </a:p>
          <a:p>
            <a:pPr lvl="3"/>
            <a:r>
              <a:rPr lang="en-US" smtClean="0">
                <a:sym typeface="Helvetica Light" charset="0"/>
              </a:rPr>
              <a:t>Fourth level</a:t>
            </a:r>
          </a:p>
          <a:p>
            <a:pPr lvl="4"/>
            <a:r>
              <a:rPr lang="en-US" smtClean="0">
                <a:sym typeface="Helvetica Light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Light" charset="0"/>
        </a:defRPr>
      </a:lvl1pPr>
      <a:lvl2pPr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2pPr>
      <a:lvl3pPr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3pPr>
      <a:lvl4pPr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4pPr>
      <a:lvl5pPr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9pPr>
    </p:titleStyle>
    <p:bodyStyle>
      <a:lvl1pPr algn="l" defTabSz="584200" rtl="0" fontAlgn="base" hangingPunct="0">
        <a:spcBef>
          <a:spcPts val="4200"/>
        </a:spcBef>
        <a:spcAft>
          <a:spcPct val="0"/>
        </a:spcAft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1pPr>
      <a:lvl2pPr marL="342900" algn="l" defTabSz="584200" rtl="0" fontAlgn="base" hangingPunct="0">
        <a:spcBef>
          <a:spcPts val="4200"/>
        </a:spcBef>
        <a:spcAft>
          <a:spcPct val="0"/>
        </a:spcAft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2pPr>
      <a:lvl3pPr marL="685800" algn="l" defTabSz="584200" rtl="0" fontAlgn="base" hangingPunct="0">
        <a:spcBef>
          <a:spcPts val="4200"/>
        </a:spcBef>
        <a:spcAft>
          <a:spcPct val="0"/>
        </a:spcAft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3pPr>
      <a:lvl4pPr marL="1028700" algn="l" defTabSz="584200" rtl="0" fontAlgn="base" hangingPunct="0">
        <a:spcBef>
          <a:spcPts val="4200"/>
        </a:spcBef>
        <a:spcAft>
          <a:spcPct val="0"/>
        </a:spcAft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4pPr>
      <a:lvl5pPr marL="1371600" algn="l" defTabSz="584200" rtl="0" fontAlgn="base" hangingPunct="0">
        <a:spcBef>
          <a:spcPts val="4200"/>
        </a:spcBef>
        <a:spcAft>
          <a:spcPct val="0"/>
        </a:spcAft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5pPr>
      <a:lvl6pPr marL="1828800" algn="l" defTabSz="584200" rtl="0" fontAlgn="base" hangingPunct="0">
        <a:spcBef>
          <a:spcPts val="4200"/>
        </a:spcBef>
        <a:spcAft>
          <a:spcPct val="0"/>
        </a:spcAft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6pPr>
      <a:lvl7pPr marL="2286000" algn="l" defTabSz="584200" rtl="0" fontAlgn="base" hangingPunct="0">
        <a:spcBef>
          <a:spcPts val="4200"/>
        </a:spcBef>
        <a:spcAft>
          <a:spcPct val="0"/>
        </a:spcAft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7pPr>
      <a:lvl8pPr marL="2743200" algn="l" defTabSz="584200" rtl="0" fontAlgn="base" hangingPunct="0">
        <a:spcBef>
          <a:spcPts val="4200"/>
        </a:spcBef>
        <a:spcAft>
          <a:spcPct val="0"/>
        </a:spcAft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8pPr>
      <a:lvl9pPr marL="3200400" algn="l" defTabSz="584200" rtl="0" fontAlgn="base" hangingPunct="0">
        <a:spcBef>
          <a:spcPts val="4200"/>
        </a:spcBef>
        <a:spcAft>
          <a:spcPct val="0"/>
        </a:spcAft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0"/>
              </a:spcBef>
            </a:pPr>
            <a:endParaRPr lang="en-US" sz="32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Intestinal juice (succus entericus)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0464800" cy="1193800"/>
          </a:xfrm>
        </p:spPr>
        <p:txBody>
          <a:bodyPr/>
          <a:lstStyle/>
          <a:p>
            <a:r>
              <a:rPr lang="en-US" sz="4000" dirty="0" smtClean="0"/>
              <a:t>In the mouth  </a:t>
            </a:r>
            <a:endParaRPr lang="ar-SA" sz="4000" dirty="0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70000" y="1524000"/>
            <a:ext cx="10464800" cy="69596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481328"/>
            <a:ext cx="11912600" cy="4525963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584200" rtl="0" eaLnBrk="1" fontAlgn="base" latinLnBrk="0" hangingPunct="0">
              <a:lnSpc>
                <a:spcPct val="100000"/>
              </a:lnSpc>
              <a:spcBef>
                <a:spcPts val="4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Light" charset="0"/>
              </a:rPr>
              <a:t>Salivary amylase digest starch, glycogen and dextrin producing  smaller molecules like maltose,glucose</a:t>
            </a:r>
            <a:endParaRPr kumimoji="0" lang="en-US" sz="3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Light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stomach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digestion of carbohydrates take place in the stomach as no carbohydrate splitting enzyme is present in stomach</a:t>
            </a:r>
          </a:p>
          <a:p>
            <a:r>
              <a:rPr lang="en-US" dirty="0" smtClean="0"/>
              <a:t> Hydrolysis of some sucrose take place because of HCL into fructose and glucose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</a:t>
            </a:r>
            <a:r>
              <a:rPr lang="en-US" dirty="0" err="1" smtClean="0"/>
              <a:t>doudenum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Bolus has been act by pancreatic amylase causes hydrolysis of alpha 1,4 linkages</a:t>
            </a:r>
          </a:p>
          <a:p>
            <a:r>
              <a:rPr lang="en-US" dirty="0" smtClean="0"/>
              <a:t>Also act by intestinal amylase in intestinal juice liberating free glucose molecules.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Intestinal enzymes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LACTASE  beta </a:t>
            </a:r>
            <a:r>
              <a:rPr lang="en-US" dirty="0" err="1" smtClean="0"/>
              <a:t>galactosidase</a:t>
            </a:r>
            <a:r>
              <a:rPr lang="en-US" dirty="0" smtClean="0"/>
              <a:t> pH is 5.4 to 6.Hydrolyse lactose to glucose and </a:t>
            </a:r>
            <a:r>
              <a:rPr lang="en-US" dirty="0" err="1" smtClean="0"/>
              <a:t>galactose</a:t>
            </a:r>
            <a:endParaRPr lang="en-US" dirty="0" smtClean="0"/>
          </a:p>
          <a:p>
            <a:r>
              <a:rPr lang="en-US" dirty="0" smtClean="0"/>
              <a:t>ISOMALTASE   catalyses the hydrolysis of alpha 1,6 linkages splitting alpha limit  dextrin producing maltose and glucose</a:t>
            </a:r>
          </a:p>
          <a:p>
            <a:r>
              <a:rPr lang="en-US" dirty="0" smtClean="0"/>
              <a:t>MALTASE  hydrolyze alpha 1,4 linkage between glucose units in maltose.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Optimum pH is 5.8 to 6.2</a:t>
            </a:r>
          </a:p>
          <a:p>
            <a:r>
              <a:rPr lang="en-US" dirty="0" smtClean="0"/>
              <a:t>SUCRASE   Ph 5 to 7.Produce fructose and glucose from sucrose.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Absorption of carbohydrates</a:t>
            </a:r>
            <a:endParaRPr lang="en-US" sz="60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Glucose and </a:t>
            </a:r>
            <a:r>
              <a:rPr lang="en-US" dirty="0" err="1" smtClean="0"/>
              <a:t>Galactose</a:t>
            </a:r>
            <a:r>
              <a:rPr lang="en-US" dirty="0" smtClean="0"/>
              <a:t> by active transport with the help of carrier proteins</a:t>
            </a:r>
          </a:p>
          <a:p>
            <a:r>
              <a:rPr lang="en-US" dirty="0" smtClean="0"/>
              <a:t>Carrier proteins have two binding sites</a:t>
            </a:r>
          </a:p>
          <a:p>
            <a:r>
              <a:rPr lang="en-US" dirty="0" smtClean="0"/>
              <a:t>One for sodium and one for glucose</a:t>
            </a:r>
          </a:p>
          <a:p>
            <a:r>
              <a:rPr lang="en-US" dirty="0" smtClean="0"/>
              <a:t>Four glucose transporters</a:t>
            </a:r>
          </a:p>
          <a:p>
            <a:r>
              <a:rPr lang="en-US" dirty="0" smtClean="0"/>
              <a:t> Glut1,Glut2,Glut3 &amp; Glut4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Sugars like fructose and mannose absorb by facilitated diffusion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8_2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0" y="2667000"/>
            <a:ext cx="11430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صورة 4" descr="fig6-1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800" y="1905000"/>
            <a:ext cx="117348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701800" y="2286000"/>
            <a:ext cx="104648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3600" dirty="0" smtClean="0"/>
              <a:t>Lactose </a:t>
            </a:r>
            <a:r>
              <a:rPr lang="en-US" sz="3600" dirty="0" err="1" smtClean="0"/>
              <a:t>malabsorption</a:t>
            </a:r>
            <a:r>
              <a:rPr lang="en-US" sz="3600" dirty="0" smtClean="0"/>
              <a:t> syndrome </a:t>
            </a:r>
          </a:p>
          <a:p>
            <a:pPr eaLnBrk="1" hangingPunct="1">
              <a:lnSpc>
                <a:spcPct val="90000"/>
              </a:lnSpc>
              <a:buClr>
                <a:srgbClr val="CC3300"/>
              </a:buClr>
              <a:buFont typeface="Wingdings" pitchFamily="2" charset="2"/>
              <a:buChar char="Ø"/>
            </a:pPr>
            <a:r>
              <a:rPr lang="en-US" sz="3600" dirty="0" smtClean="0"/>
              <a:t> Symptoms </a:t>
            </a:r>
          </a:p>
          <a:p>
            <a:pPr eaLnBrk="1" hangingPunct="1">
              <a:lnSpc>
                <a:spcPct val="90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lang="en-US" sz="3600" dirty="0" smtClean="0"/>
              <a:t>	- gurgling noises in the intestine </a:t>
            </a:r>
          </a:p>
          <a:p>
            <a:pPr eaLnBrk="1" hangingPunct="1">
              <a:lnSpc>
                <a:spcPct val="90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lang="en-US" sz="3600" dirty="0" smtClean="0"/>
              <a:t>	- flatulence </a:t>
            </a:r>
          </a:p>
          <a:p>
            <a:pPr eaLnBrk="1" hangingPunct="1">
              <a:lnSpc>
                <a:spcPct val="90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lang="en-US" sz="3600" dirty="0" smtClean="0"/>
              <a:t>	- diarrhea     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254000"/>
            <a:ext cx="10464800" cy="1346200"/>
          </a:xfrm>
        </p:spPr>
        <p:txBody>
          <a:bodyPr/>
          <a:lstStyle/>
          <a:p>
            <a:pPr eaLnBrk="1" hangingPunct="1"/>
            <a:r>
              <a:rPr lang="en-US" sz="6000" dirty="0" smtClean="0"/>
              <a:t>Carbohydrate </a:t>
            </a:r>
            <a:r>
              <a:rPr lang="en-US" sz="6000" dirty="0" err="1" smtClean="0"/>
              <a:t>malabsorption</a:t>
            </a:r>
            <a:r>
              <a:rPr lang="en-US" sz="6000" dirty="0" smtClean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70000" y="1981200"/>
            <a:ext cx="10464800" cy="4267200"/>
          </a:xfrm>
        </p:spPr>
        <p:txBody>
          <a:bodyPr/>
          <a:lstStyle/>
          <a:p>
            <a:pPr marL="381000" indent="-381000"/>
            <a:endParaRPr lang="en-US" dirty="0"/>
          </a:p>
          <a:p>
            <a:pPr marL="381000" indent="-381000">
              <a:buFontTx/>
              <a:buChar char="•"/>
            </a:pPr>
            <a:endParaRPr lang="en-US" dirty="0" smtClean="0"/>
          </a:p>
          <a:p>
            <a:pPr marL="381000" indent="-381000">
              <a:buFontTx/>
              <a:buChar char="•"/>
            </a:pPr>
            <a:r>
              <a:rPr lang="en-US" sz="3600" dirty="0" smtClean="0"/>
              <a:t>A mixture of secretions by the glands of Brunner and </a:t>
            </a:r>
            <a:r>
              <a:rPr lang="en-US" sz="3600" dirty="0" err="1" smtClean="0"/>
              <a:t>Liberkuhn</a:t>
            </a:r>
            <a:r>
              <a:rPr lang="en-US" sz="3600" dirty="0" smtClean="0"/>
              <a:t> present in the intestinal mucosa of </a:t>
            </a:r>
            <a:r>
              <a:rPr lang="en-US" sz="3600" dirty="0" err="1" smtClean="0"/>
              <a:t>duodenum,jejunum</a:t>
            </a:r>
            <a:r>
              <a:rPr lang="en-US" sz="3600" dirty="0" smtClean="0"/>
              <a:t> and ileum</a:t>
            </a:r>
          </a:p>
          <a:p>
            <a:pPr marL="381000" indent="-381000">
              <a:buFontTx/>
              <a:buChar char="•"/>
            </a:pPr>
            <a:r>
              <a:rPr lang="en-US" dirty="0" smtClean="0"/>
              <a:t> </a:t>
            </a:r>
            <a:r>
              <a:rPr lang="en-US" sz="3600" dirty="0" smtClean="0"/>
              <a:t>Contains </a:t>
            </a:r>
            <a:r>
              <a:rPr lang="en-US" sz="3600" dirty="0"/>
              <a:t>desquamated epithelial cells, leukocytes and mucus.</a:t>
            </a:r>
          </a:p>
          <a:p>
            <a:pPr marL="381000" indent="-381000">
              <a:buFontTx/>
              <a:buChar char="•"/>
            </a:pPr>
            <a:r>
              <a:rPr lang="en-US" sz="3600" dirty="0"/>
              <a:t>2-3 liter/day</a:t>
            </a:r>
          </a:p>
          <a:p>
            <a:pPr marL="381000" indent="-381000">
              <a:buFontTx/>
              <a:buChar char="•"/>
            </a:pPr>
            <a:r>
              <a:rPr lang="en-US" sz="3600" dirty="0"/>
              <a:t>pH 7-8</a:t>
            </a:r>
          </a:p>
          <a:p>
            <a:pPr marL="381000" indent="-381000">
              <a:buFontTx/>
              <a:buChar char="•"/>
            </a:pPr>
            <a:r>
              <a:rPr lang="en-US" sz="3600" dirty="0"/>
              <a:t>1.5% solids</a:t>
            </a:r>
          </a:p>
          <a:p>
            <a:pPr marL="381000" indent="-381000">
              <a:buFontTx/>
              <a:buChar char="•"/>
            </a:pPr>
            <a:r>
              <a:rPr lang="en-US" sz="3600" dirty="0"/>
              <a:t>98% water 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3600" dirty="0" err="1" smtClean="0"/>
              <a:t>Sucrase-isomaltase</a:t>
            </a:r>
            <a:r>
              <a:rPr lang="en-US" sz="3600" dirty="0" smtClean="0"/>
              <a:t> deficiency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US" sz="3600" dirty="0" smtClean="0"/>
              <a:t>	- decrease level of </a:t>
            </a:r>
            <a:r>
              <a:rPr lang="en-US" sz="3600" dirty="0" err="1" smtClean="0"/>
              <a:t>sucrase</a:t>
            </a:r>
            <a:r>
              <a:rPr lang="en-US" sz="3600" dirty="0" smtClean="0"/>
              <a:t> 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US" sz="3600" dirty="0" smtClean="0"/>
              <a:t>	- suppression of transporter protein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US" sz="3600" dirty="0" smtClean="0"/>
              <a:t> 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3600" dirty="0" smtClean="0"/>
              <a:t>Glucose-</a:t>
            </a:r>
            <a:r>
              <a:rPr lang="en-US" sz="3600" dirty="0" err="1" smtClean="0"/>
              <a:t>galactose</a:t>
            </a:r>
            <a:r>
              <a:rPr lang="en-US" sz="3600" dirty="0" smtClean="0"/>
              <a:t> </a:t>
            </a:r>
            <a:r>
              <a:rPr lang="en-US" sz="3600" dirty="0" err="1" smtClean="0"/>
              <a:t>malabsorption</a:t>
            </a:r>
            <a:r>
              <a:rPr lang="en-US" sz="3600" dirty="0" smtClean="0"/>
              <a:t> </a:t>
            </a:r>
            <a:r>
              <a:rPr lang="en-US" sz="3600" dirty="0" err="1" smtClean="0"/>
              <a:t>syndrom</a:t>
            </a:r>
            <a:r>
              <a:rPr lang="en-US" sz="3600" dirty="0" smtClean="0"/>
              <a:t> 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US" sz="3600" dirty="0" smtClean="0"/>
              <a:t>	- deficiency in transporter protein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Enzymes of succus entericus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buFontTx/>
              <a:buChar char="•"/>
            </a:pPr>
            <a:r>
              <a:rPr lang="en-US" sz="4000" dirty="0" smtClean="0"/>
              <a:t>Enzymes secreted by the intestinal glands or glands in the intestinal epithelial cells ( brush border) and act locally on substances reaching to them.</a:t>
            </a:r>
          </a:p>
          <a:p>
            <a:pPr marL="381000" indent="-381000">
              <a:buFontTx/>
              <a:buChar char="•"/>
            </a:pPr>
            <a:r>
              <a:rPr lang="en-US" dirty="0" err="1" smtClean="0"/>
              <a:t>Aminopeptidase</a:t>
            </a:r>
            <a:r>
              <a:rPr lang="en-US" dirty="0"/>
              <a:t>: </a:t>
            </a:r>
            <a:r>
              <a:rPr lang="en-US" dirty="0" err="1"/>
              <a:t>exopeptidase</a:t>
            </a:r>
            <a:r>
              <a:rPr lang="en-US" dirty="0"/>
              <a:t> and attacks peptide bonds next to N-terminal amino acids of polypeptides</a:t>
            </a:r>
          </a:p>
          <a:p>
            <a:pPr marL="381000" indent="-381000">
              <a:buFontTx/>
              <a:buChar char="•"/>
            </a:pPr>
            <a:r>
              <a:rPr lang="en-US" dirty="0" err="1"/>
              <a:t>Dipeptidase</a:t>
            </a:r>
            <a:r>
              <a:rPr lang="en-US" dirty="0"/>
              <a:t>: form free amino acids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buFontTx/>
              <a:buChar char="•"/>
            </a:pPr>
            <a:r>
              <a:rPr lang="en-US"/>
              <a:t>Disaccharidases and Oligosaccharidases:</a:t>
            </a:r>
          </a:p>
          <a:p>
            <a:pPr marL="381000" indent="-381000">
              <a:buFontTx/>
              <a:buChar char="•"/>
            </a:pPr>
            <a:r>
              <a:rPr lang="en-US"/>
              <a:t> Glucosidases (maltases) hydrolyze  1-4 linkage.</a:t>
            </a:r>
          </a:p>
          <a:p>
            <a:pPr marL="381000" indent="-381000">
              <a:buFontTx/>
              <a:buChar char="•"/>
            </a:pPr>
            <a:r>
              <a:rPr lang="en-US"/>
              <a:t>Isomaltase hydrolyze  1-6 linkages in limit dextrins</a:t>
            </a:r>
          </a:p>
          <a:p>
            <a:pPr marL="381000" indent="-381000">
              <a:buFontTx/>
              <a:buChar char="•"/>
            </a:pPr>
            <a:r>
              <a:rPr lang="en-US"/>
              <a:t>Sucrase hydrolyzes sucrose </a:t>
            </a:r>
          </a:p>
          <a:p>
            <a:pPr marL="381000" indent="-381000">
              <a:buFontTx/>
              <a:buChar char="•"/>
            </a:pPr>
            <a:r>
              <a:rPr lang="en-US"/>
              <a:t>Lactase remove galactose from lactose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buFontTx/>
              <a:buChar char="•"/>
            </a:pPr>
            <a:r>
              <a:rPr lang="en-US"/>
              <a:t>Phosphatase:</a:t>
            </a:r>
          </a:p>
          <a:p>
            <a:pPr marL="381000" indent="-381000">
              <a:buFontTx/>
              <a:buChar char="•"/>
            </a:pPr>
            <a:r>
              <a:rPr lang="en-US"/>
              <a:t>Removes phosphate from hexose phosphate , glycerophosphate and the nucleotides derived from the diet.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buFontTx/>
              <a:buChar char="•"/>
            </a:pPr>
            <a:r>
              <a:rPr lang="en-US"/>
              <a:t>Nucleases: digest nucleic acid</a:t>
            </a:r>
          </a:p>
          <a:p>
            <a:pPr marL="381000" indent="-381000">
              <a:buFontTx/>
              <a:buChar char="•"/>
            </a:pPr>
            <a:r>
              <a:rPr lang="en-US"/>
              <a:t>Nucleosidases: digest guanine and hypoxanthine containing nucleosides.</a:t>
            </a:r>
          </a:p>
          <a:p>
            <a:pPr marL="381000" indent="-381000">
              <a:buFontTx/>
              <a:buChar char="•"/>
            </a:pPr>
            <a:r>
              <a:rPr lang="en-US"/>
              <a:t>Phospholipases: release glycerol, fatty acids, phosphoric acid and base like choline from lecithins.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Digestion and Absorption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270000" y="1981200"/>
            <a:ext cx="10464800" cy="6502400"/>
          </a:xfrm>
        </p:spPr>
        <p:txBody>
          <a:bodyPr/>
          <a:lstStyle/>
          <a:p>
            <a:pPr eaLnBrk="1" hangingPunct="1"/>
            <a:r>
              <a:rPr lang="en-US" dirty="0" smtClean="0"/>
              <a:t>Carbohydrates, proteins and lipids are digested and absorbed in the small intestine </a:t>
            </a:r>
          </a:p>
          <a:p>
            <a:pPr eaLnBrk="1" hangingPunct="1"/>
            <a:r>
              <a:rPr lang="en-US" dirty="0" smtClean="0"/>
              <a:t>Absorption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200" dirty="0" smtClean="0"/>
              <a:t>The surface area for absorption in the small intestine is greatly increased by the presence of the brush border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200" dirty="0" smtClean="0"/>
              <a:t>Pathways of Absorption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dirty="0" smtClean="0"/>
              <a:t>	- cellular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dirty="0" smtClean="0"/>
              <a:t>	- </a:t>
            </a:r>
            <a:r>
              <a:rPr lang="en-US" sz="3200" dirty="0" err="1" smtClean="0"/>
              <a:t>paracellular</a:t>
            </a:r>
            <a:r>
              <a:rPr lang="en-US" sz="3200" dirty="0" smtClean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254000"/>
            <a:ext cx="10464800" cy="10414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Structure of intestinal wall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270000" y="1752600"/>
            <a:ext cx="10464800" cy="6731000"/>
          </a:xfrm>
        </p:spPr>
        <p:txBody>
          <a:bodyPr/>
          <a:lstStyle/>
          <a:p>
            <a:pPr eaLnBrk="1" hangingPunct="1"/>
            <a:r>
              <a:rPr lang="en-US" dirty="0" smtClean="0"/>
              <a:t>Longitudinal folds (finger-like </a:t>
            </a:r>
            <a:r>
              <a:rPr lang="en-US" dirty="0" err="1" smtClean="0"/>
              <a:t>villi</a:t>
            </a:r>
            <a:r>
              <a:rPr lang="en-US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- longest in duodenum &amp; shortest in ileum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- increases surface area 600 fold</a:t>
            </a:r>
          </a:p>
          <a:p>
            <a:pPr eaLnBrk="1" hangingPunct="1"/>
            <a:r>
              <a:rPr lang="en-US" dirty="0" smtClean="0"/>
              <a:t>The significance of </a:t>
            </a:r>
            <a:r>
              <a:rPr lang="en-US" dirty="0" err="1" smtClean="0"/>
              <a:t>villi</a:t>
            </a:r>
            <a:r>
              <a:rPr lang="en-US" dirty="0" smtClean="0"/>
              <a:t> &amp; </a:t>
            </a:r>
            <a:r>
              <a:rPr lang="en-US" dirty="0" err="1" smtClean="0"/>
              <a:t>microvilli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- increase the surface area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- maximizing the exposure of nutrients to digestive enzymes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3600" y="2743200"/>
            <a:ext cx="11055350" cy="2090737"/>
          </a:xfrm>
        </p:spPr>
        <p:txBody>
          <a:bodyPr/>
          <a:lstStyle/>
          <a:p>
            <a:r>
              <a:rPr lang="en-US" sz="6000" dirty="0" smtClean="0"/>
              <a:t>Digestion and absorption of carbohydrates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2464D"/>
      </a:dk2>
      <a:lt2>
        <a:srgbClr val="D4D6D9"/>
      </a:lt2>
      <a:accent1>
        <a:srgbClr val="095CC4"/>
      </a:accent1>
      <a:accent2>
        <a:srgbClr val="1B8518"/>
      </a:accent2>
      <a:accent3>
        <a:srgbClr val="FFFFFF"/>
      </a:accent3>
      <a:accent4>
        <a:srgbClr val="000000"/>
      </a:accent4>
      <a:accent5>
        <a:srgbClr val="AAB5DE"/>
      </a:accent5>
      <a:accent6>
        <a:srgbClr val="177815"/>
      </a:accent6>
      <a:hlink>
        <a:srgbClr val="0000FF"/>
      </a:hlink>
      <a:folHlink>
        <a:srgbClr val="FF00FF"/>
      </a:folHlink>
    </a:clrScheme>
    <a:fontScheme name="Office Them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95CC4"/>
        </a:solidFill>
        <a:ln w="12700" cap="flat" cmpd="sng" algn="ctr">
          <a:noFill/>
          <a:prstDash val="solid"/>
          <a:miter lim="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34290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Light" charset="0"/>
            <a:ea typeface="Helvetica Light" charset="0"/>
            <a:cs typeface="Helvetica Light" charset="0"/>
            <a:sym typeface="Helvetica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95CC4"/>
        </a:solidFill>
        <a:ln w="12700" cap="flat" cmpd="sng" algn="ctr">
          <a:noFill/>
          <a:prstDash val="solid"/>
          <a:miter lim="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34290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Light" charset="0"/>
            <a:ea typeface="Helvetica Light" charset="0"/>
            <a:cs typeface="Helvetica Light" charset="0"/>
            <a:sym typeface="Helvetica Light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2464D"/>
      </a:dk2>
      <a:lt2>
        <a:srgbClr val="D4D6D9"/>
      </a:lt2>
      <a:accent1>
        <a:srgbClr val="095CC4"/>
      </a:accent1>
      <a:accent2>
        <a:srgbClr val="1B8518"/>
      </a:accent2>
      <a:accent3>
        <a:srgbClr val="FFFFFF"/>
      </a:accent3>
      <a:accent4>
        <a:srgbClr val="000000"/>
      </a:accent4>
      <a:accent5>
        <a:srgbClr val="AAB5DE"/>
      </a:accent5>
      <a:accent6>
        <a:srgbClr val="177815"/>
      </a:accent6>
      <a:hlink>
        <a:srgbClr val="0000FF"/>
      </a:hlink>
      <a:folHlink>
        <a:srgbClr val="FF00FF"/>
      </a:folHlink>
    </a:clrScheme>
    <a:fontScheme name="Office Them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95CC4"/>
        </a:solidFill>
        <a:ln w="12700" cap="flat" cmpd="sng" algn="ctr">
          <a:noFill/>
          <a:prstDash val="solid"/>
          <a:miter lim="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34290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Light" charset="0"/>
            <a:ea typeface="Helvetica Light" charset="0"/>
            <a:cs typeface="Helvetica Light" charset="0"/>
            <a:sym typeface="Helvetica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95CC4"/>
        </a:solidFill>
        <a:ln w="12700" cap="flat" cmpd="sng" algn="ctr">
          <a:noFill/>
          <a:prstDash val="solid"/>
          <a:miter lim="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34290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Light" charset="0"/>
            <a:ea typeface="Helvetica Light" charset="0"/>
            <a:cs typeface="Helvetica Light" charset="0"/>
            <a:sym typeface="Helvetica Light" charset="0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572E2D"/>
      </a:dk1>
      <a:lt1>
        <a:srgbClr val="2A5657"/>
      </a:lt1>
      <a:dk2>
        <a:srgbClr val="42464D"/>
      </a:dk2>
      <a:lt2>
        <a:srgbClr val="D4D6D9"/>
      </a:lt2>
      <a:accent1>
        <a:srgbClr val="095CC4"/>
      </a:accent1>
      <a:accent2>
        <a:srgbClr val="1B8518"/>
      </a:accent2>
      <a:accent3>
        <a:srgbClr val="ACB4B4"/>
      </a:accent3>
      <a:accent4>
        <a:srgbClr val="492625"/>
      </a:accent4>
      <a:accent5>
        <a:srgbClr val="AAB5DE"/>
      </a:accent5>
      <a:accent6>
        <a:srgbClr val="177815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418</Words>
  <Application>Microsoft Office PowerPoint</Application>
  <PresentationFormat>Custom</PresentationFormat>
  <Paragraphs>83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Office Theme</vt:lpstr>
      <vt:lpstr>Intestinal juice (succus entericus)</vt:lpstr>
      <vt:lpstr>Slide 2</vt:lpstr>
      <vt:lpstr>Enzymes of succus entericus</vt:lpstr>
      <vt:lpstr>Slide 4</vt:lpstr>
      <vt:lpstr>Slide 5</vt:lpstr>
      <vt:lpstr>Slide 6</vt:lpstr>
      <vt:lpstr>Digestion and Absorption</vt:lpstr>
      <vt:lpstr>Structure of intestinal wall</vt:lpstr>
      <vt:lpstr>Digestion and absorption of carbohydrates</vt:lpstr>
      <vt:lpstr>In the mouth  </vt:lpstr>
      <vt:lpstr>In the stomach</vt:lpstr>
      <vt:lpstr>In the doudenum</vt:lpstr>
      <vt:lpstr>Intestinal enzymes</vt:lpstr>
      <vt:lpstr>Slide 14</vt:lpstr>
      <vt:lpstr>Absorption of carbohydrates</vt:lpstr>
      <vt:lpstr>Slide 16</vt:lpstr>
      <vt:lpstr>Slide 17</vt:lpstr>
      <vt:lpstr>Slide 18</vt:lpstr>
      <vt:lpstr>Carbohydrate malabsorption 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Intestinal juice (succus entericus)</dc:title>
  <dc:creator>Naeem Siraj</dc:creator>
  <cp:lastModifiedBy>Bio Chm</cp:lastModifiedBy>
  <cp:revision>4</cp:revision>
  <dcterms:modified xsi:type="dcterms:W3CDTF">2017-05-18T04:58:53Z</dcterms:modified>
</cp:coreProperties>
</file>