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82" r:id="rId5"/>
    <p:sldId id="283" r:id="rId6"/>
    <p:sldId id="258" r:id="rId7"/>
    <p:sldId id="259" r:id="rId8"/>
    <p:sldId id="279" r:id="rId9"/>
    <p:sldId id="260" r:id="rId10"/>
    <p:sldId id="262" r:id="rId11"/>
    <p:sldId id="263" r:id="rId12"/>
    <p:sldId id="266" r:id="rId13"/>
    <p:sldId id="270" r:id="rId14"/>
    <p:sldId id="271" r:id="rId15"/>
    <p:sldId id="272" r:id="rId16"/>
    <p:sldId id="273" r:id="rId17"/>
    <p:sldId id="274" r:id="rId18"/>
    <p:sldId id="275" r:id="rId19"/>
    <p:sldId id="276" r:id="rId20"/>
    <p:sldId id="284" r:id="rId21"/>
    <p:sldId id="285" r:id="rId22"/>
    <p:sldId id="286" r:id="rId23"/>
    <p:sldId id="287" r:id="rId24"/>
    <p:sldId id="288" r:id="rId25"/>
    <p:sldId id="289" r:id="rId26"/>
    <p:sldId id="277"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AE4685-C2F7-46AA-AB31-C4FADFEFC2CE}" type="datetimeFigureOut">
              <a:rPr lang="en-US" smtClean="0"/>
              <a:t>14-Apr-20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C63B-21BA-4A96-8841-C4A03E34D51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E4685-C2F7-46AA-AB31-C4FADFEFC2CE}" type="datetimeFigureOut">
              <a:rPr lang="en-US" smtClean="0"/>
              <a:t>14-Apr-20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C63B-21BA-4A96-8841-C4A03E34D51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E4685-C2F7-46AA-AB31-C4FADFEFC2CE}" type="datetimeFigureOut">
              <a:rPr lang="en-US" smtClean="0"/>
              <a:t>14-Apr-20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C63B-21BA-4A96-8841-C4A03E34D51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AE4685-C2F7-46AA-AB31-C4FADFEFC2CE}" type="datetimeFigureOut">
              <a:rPr lang="en-US" smtClean="0"/>
              <a:t>14-Apr-20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C63B-21BA-4A96-8841-C4A03E34D51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AE4685-C2F7-46AA-AB31-C4FADFEFC2CE}" type="datetimeFigureOut">
              <a:rPr lang="en-US" smtClean="0"/>
              <a:t>14-Apr-20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E2C63B-21BA-4A96-8841-C4A03E34D51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1AE4685-C2F7-46AA-AB31-C4FADFEFC2CE}" type="datetimeFigureOut">
              <a:rPr lang="en-US" smtClean="0"/>
              <a:t>14-Apr-20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C63B-21BA-4A96-8841-C4A03E34D51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AE4685-C2F7-46AA-AB31-C4FADFEFC2CE}" type="datetimeFigureOut">
              <a:rPr lang="en-US" smtClean="0"/>
              <a:t>14-Apr-20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E2C63B-21BA-4A96-8841-C4A03E34D51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AE4685-C2F7-46AA-AB31-C4FADFEFC2CE}" type="datetimeFigureOut">
              <a:rPr lang="en-US" smtClean="0"/>
              <a:t>14-Apr-20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E2C63B-21BA-4A96-8841-C4A03E34D51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AE4685-C2F7-46AA-AB31-C4FADFEFC2CE}" type="datetimeFigureOut">
              <a:rPr lang="en-US" smtClean="0"/>
              <a:t>14-Apr-20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E2C63B-21BA-4A96-8841-C4A03E34D51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E4685-C2F7-46AA-AB31-C4FADFEFC2CE}" type="datetimeFigureOut">
              <a:rPr lang="en-US" smtClean="0"/>
              <a:t>14-Apr-20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C63B-21BA-4A96-8841-C4A03E34D51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AE4685-C2F7-46AA-AB31-C4FADFEFC2CE}" type="datetimeFigureOut">
              <a:rPr lang="en-US" smtClean="0"/>
              <a:t>14-Apr-20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E2C63B-21BA-4A96-8841-C4A03E34D514}" type="slidenum">
              <a:rPr lang="en-US" smtClean="0"/>
              <a:t>‹#›</a:t>
            </a:fld>
            <a:endParaRPr lang="en-US"/>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1AE4685-C2F7-46AA-AB31-C4FADFEFC2CE}" type="datetimeFigureOut">
              <a:rPr lang="en-US" smtClean="0"/>
              <a:t>14-Apr-20</a:t>
            </a:fld>
            <a:endParaRPr lang="en-US"/>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BE2C63B-21BA-4A96-8841-C4A03E34D514}"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rgbClr val="FF0000"/>
                </a:solidFill>
              </a:rPr>
              <a:t>INTERFERRENTIAL THERAP</a:t>
            </a:r>
            <a:endParaRPr lang="en-US" b="1" dirty="0">
              <a:solidFill>
                <a:srgbClr val="FF0000"/>
              </a:solidFill>
            </a:endParaRPr>
          </a:p>
        </p:txBody>
      </p:sp>
      <p:sp>
        <p:nvSpPr>
          <p:cNvPr id="3" name="Subtitle 2"/>
          <p:cNvSpPr>
            <a:spLocks noGrp="1"/>
          </p:cNvSpPr>
          <p:nvPr>
            <p:ph type="subTitle" idx="1"/>
          </p:nvPr>
        </p:nvSpPr>
        <p:spPr/>
        <p:txBody>
          <a:bodyPr/>
          <a:lstStyle/>
          <a:p>
            <a:r>
              <a:rPr lang="en-US" b="1" dirty="0" smtClean="0"/>
              <a:t>MEDIUM FREQUENCY CURRENTS</a:t>
            </a:r>
            <a:endParaRPr lang="en-US" b="1" dirty="0"/>
          </a:p>
        </p:txBody>
      </p:sp>
    </p:spTree>
    <p:extLst>
      <p:ext uri="{BB962C8B-B14F-4D97-AF65-F5344CB8AC3E}">
        <p14:creationId xmlns:p14="http://schemas.microsoft.com/office/powerpoint/2010/main" val="3411455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METHODS OF APPLICATION</a:t>
            </a:r>
            <a:endParaRPr lang="en-US" b="1" dirty="0">
              <a:solidFill>
                <a:srgbClr val="FF0000"/>
              </a:solidFill>
            </a:endParaRPr>
          </a:p>
        </p:txBody>
      </p:sp>
      <p:sp>
        <p:nvSpPr>
          <p:cNvPr id="3" name="Content Placeholder 2"/>
          <p:cNvSpPr>
            <a:spLocks noGrp="1"/>
          </p:cNvSpPr>
          <p:nvPr>
            <p:ph idx="1"/>
          </p:nvPr>
        </p:nvSpPr>
        <p:spPr/>
        <p:txBody>
          <a:bodyPr/>
          <a:lstStyle/>
          <a:p>
            <a:pPr>
              <a:buFont typeface="+mj-lt"/>
              <a:buAutoNum type="arabicPeriod"/>
            </a:pPr>
            <a:r>
              <a:rPr lang="en-US" b="1" dirty="0" smtClean="0">
                <a:solidFill>
                  <a:srgbClr val="002060"/>
                </a:solidFill>
              </a:rPr>
              <a:t>TWO ELECTRODE BIPOLAR INTERFERENCE</a:t>
            </a:r>
          </a:p>
          <a:p>
            <a:pPr>
              <a:buFont typeface="+mj-lt"/>
              <a:buAutoNum type="arabicPeriod"/>
            </a:pPr>
            <a:r>
              <a:rPr lang="en-US" b="1" dirty="0" smtClean="0">
                <a:solidFill>
                  <a:srgbClr val="002060"/>
                </a:solidFill>
              </a:rPr>
              <a:t>FOUR ELECTRODE CLASSICAL INTERFERENCE (STATIC INTERFERENCE)</a:t>
            </a:r>
          </a:p>
          <a:p>
            <a:endParaRPr lang="en-US" dirty="0"/>
          </a:p>
        </p:txBody>
      </p:sp>
    </p:spTree>
    <p:extLst>
      <p:ext uri="{BB962C8B-B14F-4D97-AF65-F5344CB8AC3E}">
        <p14:creationId xmlns:p14="http://schemas.microsoft.com/office/powerpoint/2010/main" val="29660297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TWO ELECTRODE BIPOLAR INTERFERENCE </a:t>
            </a:r>
            <a:endParaRPr lang="en-US" b="1" dirty="0">
              <a:solidFill>
                <a:srgbClr val="FF0000"/>
              </a:solidFill>
            </a:endParaRPr>
          </a:p>
        </p:txBody>
      </p:sp>
      <p:sp>
        <p:nvSpPr>
          <p:cNvPr id="3" name="Content Placeholder 2"/>
          <p:cNvSpPr>
            <a:spLocks noGrp="1"/>
          </p:cNvSpPr>
          <p:nvPr>
            <p:ph idx="1"/>
          </p:nvPr>
        </p:nvSpPr>
        <p:spPr>
          <a:xfrm>
            <a:off x="399845" y="1981200"/>
            <a:ext cx="7905955" cy="4051437"/>
          </a:xfrm>
        </p:spPr>
        <p:txBody>
          <a:bodyPr>
            <a:noAutofit/>
          </a:bodyPr>
          <a:lstStyle/>
          <a:p>
            <a:pPr marL="0" indent="0">
              <a:buNone/>
            </a:pPr>
            <a:endParaRPr lang="en-US" sz="2000" b="1" dirty="0" smtClean="0">
              <a:solidFill>
                <a:srgbClr val="002060"/>
              </a:solidFill>
            </a:endParaRPr>
          </a:p>
          <a:p>
            <a:r>
              <a:rPr lang="en-US" sz="2000" b="1" dirty="0" smtClean="0">
                <a:solidFill>
                  <a:srgbClr val="002060"/>
                </a:solidFill>
              </a:rPr>
              <a:t>In this method interferential current is generated inside the equipment and interferential current is delivered to the patient through two electrodes only.</a:t>
            </a:r>
          </a:p>
          <a:p>
            <a:r>
              <a:rPr lang="en-US" sz="2000" b="1" dirty="0" smtClean="0">
                <a:solidFill>
                  <a:srgbClr val="002060"/>
                </a:solidFill>
              </a:rPr>
              <a:t>This way of treatment is useful for treating smaller areas like </a:t>
            </a:r>
          </a:p>
          <a:p>
            <a:r>
              <a:rPr lang="en-US" sz="2000" b="1" dirty="0" smtClean="0">
                <a:solidFill>
                  <a:srgbClr val="002060"/>
                </a:solidFill>
              </a:rPr>
              <a:t>Ankle </a:t>
            </a:r>
          </a:p>
          <a:p>
            <a:r>
              <a:rPr lang="en-US" sz="2000" b="1" dirty="0" smtClean="0">
                <a:solidFill>
                  <a:srgbClr val="002060"/>
                </a:solidFill>
              </a:rPr>
              <a:t>Elbow</a:t>
            </a:r>
          </a:p>
          <a:p>
            <a:r>
              <a:rPr lang="en-US" sz="2000" b="1" dirty="0" smtClean="0">
                <a:solidFill>
                  <a:srgbClr val="002060"/>
                </a:solidFill>
              </a:rPr>
              <a:t>Shoulder </a:t>
            </a:r>
          </a:p>
          <a:p>
            <a:r>
              <a:rPr lang="en-US" sz="2000" b="1" dirty="0" smtClean="0">
                <a:solidFill>
                  <a:srgbClr val="002060"/>
                </a:solidFill>
              </a:rPr>
              <a:t>Knee etc.</a:t>
            </a:r>
          </a:p>
          <a:p>
            <a:endParaRPr lang="en-US" sz="2000" b="1" dirty="0">
              <a:solidFill>
                <a:srgbClr val="002060"/>
              </a:solidFill>
            </a:endParaRPr>
          </a:p>
        </p:txBody>
      </p:sp>
    </p:spTree>
    <p:extLst>
      <p:ext uri="{BB962C8B-B14F-4D97-AF65-F5344CB8AC3E}">
        <p14:creationId xmlns:p14="http://schemas.microsoft.com/office/powerpoint/2010/main" val="4149604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75724"/>
            <a:ext cx="7772400" cy="924475"/>
          </a:xfrm>
        </p:spPr>
        <p:txBody>
          <a:bodyPr/>
          <a:lstStyle/>
          <a:p>
            <a:r>
              <a:rPr lang="en-US" b="1" dirty="0" smtClean="0">
                <a:solidFill>
                  <a:srgbClr val="FF0000"/>
                </a:solidFill>
              </a:rPr>
              <a:t>FOUR ELECTRODE CLASSICAL </a:t>
            </a:r>
            <a:r>
              <a:rPr lang="en-US" b="1" dirty="0" smtClean="0">
                <a:solidFill>
                  <a:srgbClr val="FF0000"/>
                </a:solidFill>
              </a:rPr>
              <a:t>INTERFERENCE</a:t>
            </a:r>
            <a:endParaRPr lang="en-US" b="1" dirty="0">
              <a:solidFill>
                <a:srgbClr val="FF0000"/>
              </a:solidFill>
            </a:endParaRPr>
          </a:p>
        </p:txBody>
      </p:sp>
      <p:sp>
        <p:nvSpPr>
          <p:cNvPr id="3" name="Content Placeholder 2"/>
          <p:cNvSpPr>
            <a:spLocks noGrp="1"/>
          </p:cNvSpPr>
          <p:nvPr>
            <p:ph idx="1"/>
          </p:nvPr>
        </p:nvSpPr>
        <p:spPr>
          <a:xfrm>
            <a:off x="381000" y="2044563"/>
            <a:ext cx="7696200" cy="3137037"/>
          </a:xfrm>
        </p:spPr>
        <p:txBody>
          <a:bodyPr/>
          <a:lstStyle/>
          <a:p>
            <a:r>
              <a:rPr lang="en-US" b="1" dirty="0" smtClean="0">
                <a:solidFill>
                  <a:srgbClr val="002060"/>
                </a:solidFill>
              </a:rPr>
              <a:t>It is applied where the area of application is large</a:t>
            </a:r>
            <a:r>
              <a:rPr lang="en-US" b="1" dirty="0" smtClean="0">
                <a:solidFill>
                  <a:srgbClr val="002060"/>
                </a:solidFill>
              </a:rPr>
              <a:t>.</a:t>
            </a:r>
            <a:endParaRPr lang="en-US" b="1" dirty="0" smtClean="0">
              <a:solidFill>
                <a:srgbClr val="002060"/>
              </a:solidFill>
            </a:endParaRPr>
          </a:p>
          <a:p>
            <a:r>
              <a:rPr lang="en-US" b="1" dirty="0" smtClean="0">
                <a:solidFill>
                  <a:srgbClr val="002060"/>
                </a:solidFill>
              </a:rPr>
              <a:t>The amplitude of the current will be equal in both the channels.</a:t>
            </a:r>
          </a:p>
          <a:p>
            <a:r>
              <a:rPr lang="en-US" b="1" dirty="0" smtClean="0">
                <a:solidFill>
                  <a:srgbClr val="002060"/>
                </a:solidFill>
              </a:rPr>
              <a:t>In the channel-I frequency will be between 4,000 Hz.</a:t>
            </a:r>
          </a:p>
          <a:p>
            <a:r>
              <a:rPr lang="en-US" b="1" dirty="0" smtClean="0">
                <a:solidFill>
                  <a:srgbClr val="002060"/>
                </a:solidFill>
              </a:rPr>
              <a:t>In the channel-II frequency can be varied between 4,001 to 4,250 Hz</a:t>
            </a:r>
            <a:endParaRPr lang="en-US" b="1" dirty="0">
              <a:solidFill>
                <a:srgbClr val="002060"/>
              </a:solidFill>
            </a:endParaRPr>
          </a:p>
        </p:txBody>
      </p:sp>
    </p:spTree>
    <p:extLst>
      <p:ext uri="{BB962C8B-B14F-4D97-AF65-F5344CB8AC3E}">
        <p14:creationId xmlns:p14="http://schemas.microsoft.com/office/powerpoint/2010/main" val="2681883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125113" cy="924475"/>
          </a:xfrm>
        </p:spPr>
        <p:txBody>
          <a:bodyPr/>
          <a:lstStyle/>
          <a:p>
            <a:r>
              <a:rPr lang="en-US" sz="3600" b="1" dirty="0" smtClean="0">
                <a:solidFill>
                  <a:srgbClr val="FF0000"/>
                </a:solidFill>
              </a:rPr>
              <a:t>METHODS OF TREATMENT</a:t>
            </a:r>
            <a:endParaRPr lang="en-US" sz="3600" b="1" dirty="0">
              <a:solidFill>
                <a:srgbClr val="FF0000"/>
              </a:solidFill>
            </a:endParaRPr>
          </a:p>
        </p:txBody>
      </p:sp>
      <p:sp>
        <p:nvSpPr>
          <p:cNvPr id="3" name="Content Placeholder 2"/>
          <p:cNvSpPr>
            <a:spLocks noGrp="1"/>
          </p:cNvSpPr>
          <p:nvPr>
            <p:ph idx="1"/>
          </p:nvPr>
        </p:nvSpPr>
        <p:spPr>
          <a:xfrm>
            <a:off x="381000" y="1807361"/>
            <a:ext cx="8077200" cy="4051437"/>
          </a:xfrm>
        </p:spPr>
        <p:txBody>
          <a:bodyPr>
            <a:noAutofit/>
          </a:bodyPr>
          <a:lstStyle/>
          <a:p>
            <a:pPr>
              <a:buFont typeface="+mj-lt"/>
              <a:buAutoNum type="arabicPeriod"/>
            </a:pPr>
            <a:r>
              <a:rPr lang="en-US" b="1" dirty="0" smtClean="0">
                <a:solidFill>
                  <a:srgbClr val="002060"/>
                </a:solidFill>
              </a:rPr>
              <a:t>Skin must be clean and clear before the start of treatment.</a:t>
            </a:r>
          </a:p>
          <a:p>
            <a:pPr>
              <a:buFont typeface="+mj-lt"/>
              <a:buAutoNum type="arabicPeriod"/>
            </a:pPr>
            <a:r>
              <a:rPr lang="en-US" b="1" dirty="0" smtClean="0">
                <a:solidFill>
                  <a:srgbClr val="002060"/>
                </a:solidFill>
              </a:rPr>
              <a:t>The part of body to be treated should be washed and if there is skin lesion it should be covered by applying petroleum jelly.</a:t>
            </a:r>
          </a:p>
          <a:p>
            <a:pPr>
              <a:buFont typeface="+mj-lt"/>
              <a:buAutoNum type="arabicPeriod"/>
            </a:pPr>
            <a:r>
              <a:rPr lang="en-US" b="1" dirty="0" smtClean="0">
                <a:solidFill>
                  <a:srgbClr val="002060"/>
                </a:solidFill>
              </a:rPr>
              <a:t>Electrodes should be placed in such a way that the crossing point of two currents lie above or around the affected part.</a:t>
            </a:r>
          </a:p>
          <a:p>
            <a:pPr>
              <a:buFont typeface="+mj-lt"/>
              <a:buAutoNum type="arabicPeriod"/>
            </a:pPr>
            <a:r>
              <a:rPr lang="en-US" b="1" dirty="0" smtClean="0">
                <a:solidFill>
                  <a:srgbClr val="002060"/>
                </a:solidFill>
              </a:rPr>
              <a:t>The suitable frequency current should be given for different conditions.</a:t>
            </a:r>
          </a:p>
          <a:p>
            <a:pPr>
              <a:buFont typeface="+mj-lt"/>
              <a:buAutoNum type="arabicPeriod"/>
            </a:pPr>
            <a:r>
              <a:rPr lang="en-US" b="1" dirty="0" smtClean="0">
                <a:solidFill>
                  <a:srgbClr val="002060"/>
                </a:solidFill>
              </a:rPr>
              <a:t>Select the spectrum mode rectangular, triangular or trapezoidal as needed.</a:t>
            </a:r>
          </a:p>
          <a:p>
            <a:pPr>
              <a:buFont typeface="+mj-lt"/>
              <a:buAutoNum type="arabicPeriod"/>
            </a:pPr>
            <a:r>
              <a:rPr lang="en-US" b="1" dirty="0" smtClean="0">
                <a:solidFill>
                  <a:srgbClr val="002060"/>
                </a:solidFill>
              </a:rPr>
              <a:t>Select the base frequency and upper frequency,, the difference b/t upper and base frequency would give the spectrum.</a:t>
            </a:r>
          </a:p>
        </p:txBody>
      </p:sp>
    </p:spTree>
    <p:extLst>
      <p:ext uri="{BB962C8B-B14F-4D97-AF65-F5344CB8AC3E}">
        <p14:creationId xmlns:p14="http://schemas.microsoft.com/office/powerpoint/2010/main" val="1694654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33400" y="381000"/>
            <a:ext cx="7924800" cy="6019799"/>
          </a:xfrm>
        </p:spPr>
        <p:txBody>
          <a:bodyPr>
            <a:normAutofit/>
          </a:bodyPr>
          <a:lstStyle/>
          <a:p>
            <a:pPr>
              <a:buAutoNum type="arabicPeriod" startAt="7"/>
            </a:pPr>
            <a:r>
              <a:rPr lang="en-US" b="1" dirty="0">
                <a:solidFill>
                  <a:srgbClr val="002060"/>
                </a:solidFill>
              </a:rPr>
              <a:t>I</a:t>
            </a:r>
            <a:r>
              <a:rPr lang="en-US" b="1" dirty="0" smtClean="0">
                <a:solidFill>
                  <a:srgbClr val="002060"/>
                </a:solidFill>
              </a:rPr>
              <a:t>ncrease the power gently and cautiously until the patient starts feeling the current. It can be increased till the patient can tolerate.</a:t>
            </a:r>
          </a:p>
          <a:p>
            <a:pPr>
              <a:buAutoNum type="arabicPeriod" startAt="7"/>
            </a:pPr>
            <a:r>
              <a:rPr lang="en-US" b="1" dirty="0" smtClean="0">
                <a:solidFill>
                  <a:srgbClr val="002060"/>
                </a:solidFill>
              </a:rPr>
              <a:t>The current in the channel-I and channel-II are independently measured.</a:t>
            </a:r>
          </a:p>
          <a:p>
            <a:pPr>
              <a:buAutoNum type="arabicPeriod" startAt="7"/>
            </a:pPr>
            <a:r>
              <a:rPr lang="en-US" b="1" dirty="0" smtClean="0">
                <a:solidFill>
                  <a:srgbClr val="002060"/>
                </a:solidFill>
              </a:rPr>
              <a:t>If there is difference in current in both the channels, this can be equalized by the balance control provided for tis purpose. Usually this difference is caused due to difference in resistance in the body where two currents are passing.</a:t>
            </a:r>
          </a:p>
          <a:p>
            <a:pPr>
              <a:buAutoNum type="arabicPeriod" startAt="7"/>
            </a:pPr>
            <a:r>
              <a:rPr lang="en-US" b="1" dirty="0">
                <a:solidFill>
                  <a:srgbClr val="002060"/>
                </a:solidFill>
              </a:rPr>
              <a:t> R</a:t>
            </a:r>
            <a:r>
              <a:rPr lang="en-US" b="1" dirty="0" smtClean="0">
                <a:solidFill>
                  <a:srgbClr val="002060"/>
                </a:solidFill>
              </a:rPr>
              <a:t>emember that in case of two electrodes there is current output available only in channel(I) by the superimposition of the two channels internally.</a:t>
            </a:r>
          </a:p>
          <a:p>
            <a:pPr>
              <a:buAutoNum type="arabicPeriod" startAt="7"/>
            </a:pPr>
            <a:r>
              <a:rPr lang="en-US" b="1" dirty="0" smtClean="0">
                <a:solidFill>
                  <a:srgbClr val="002060"/>
                </a:solidFill>
              </a:rPr>
              <a:t> after the treatment, adjust the intensity control to minimum.</a:t>
            </a:r>
          </a:p>
          <a:p>
            <a:pPr>
              <a:buAutoNum type="arabicPeriod" startAt="7"/>
            </a:pPr>
            <a:r>
              <a:rPr lang="en-US" b="1" dirty="0" smtClean="0">
                <a:solidFill>
                  <a:srgbClr val="002060"/>
                </a:solidFill>
              </a:rPr>
              <a:t>Switch ‘OFF’ the mains and disconnect the electrodes. </a:t>
            </a:r>
            <a:endParaRPr lang="en-US" b="1" dirty="0"/>
          </a:p>
        </p:txBody>
      </p:sp>
    </p:spTree>
    <p:extLst>
      <p:ext uri="{BB962C8B-B14F-4D97-AF65-F5344CB8AC3E}">
        <p14:creationId xmlns:p14="http://schemas.microsoft.com/office/powerpoint/2010/main" val="3719902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125113" cy="924475"/>
          </a:xfrm>
        </p:spPr>
        <p:txBody>
          <a:bodyPr/>
          <a:lstStyle/>
          <a:p>
            <a:r>
              <a:rPr lang="en-US" b="1" dirty="0" smtClean="0">
                <a:solidFill>
                  <a:srgbClr val="FF0000"/>
                </a:solidFill>
              </a:rPr>
              <a:t>ADVANTAGES OF INTERFERENTIAL CURRENTS</a:t>
            </a:r>
            <a:endParaRPr lang="en-US" b="1" dirty="0">
              <a:solidFill>
                <a:srgbClr val="FF0000"/>
              </a:solidFill>
            </a:endParaRPr>
          </a:p>
        </p:txBody>
      </p:sp>
      <p:sp>
        <p:nvSpPr>
          <p:cNvPr id="3" name="Content Placeholder 2"/>
          <p:cNvSpPr>
            <a:spLocks noGrp="1"/>
          </p:cNvSpPr>
          <p:nvPr>
            <p:ph idx="1"/>
          </p:nvPr>
        </p:nvSpPr>
        <p:spPr>
          <a:xfrm>
            <a:off x="304800" y="2057400"/>
            <a:ext cx="8153400" cy="4051437"/>
          </a:xfrm>
        </p:spPr>
        <p:txBody>
          <a:bodyPr>
            <a:noAutofit/>
          </a:bodyPr>
          <a:lstStyle/>
          <a:p>
            <a:pPr>
              <a:buFont typeface="+mj-lt"/>
              <a:buAutoNum type="arabicPeriod"/>
            </a:pPr>
            <a:r>
              <a:rPr lang="en-US" sz="2000" b="1" dirty="0" smtClean="0">
                <a:solidFill>
                  <a:srgbClr val="002060"/>
                </a:solidFill>
              </a:rPr>
              <a:t>Do not produce any sensory nerve irritation, not burning sensation.(as other LFC)</a:t>
            </a:r>
          </a:p>
          <a:p>
            <a:pPr>
              <a:buFont typeface="+mj-lt"/>
              <a:buAutoNum type="arabicPeriod"/>
            </a:pPr>
            <a:r>
              <a:rPr lang="en-US" sz="2000" b="1" dirty="0" smtClean="0">
                <a:solidFill>
                  <a:srgbClr val="002060"/>
                </a:solidFill>
              </a:rPr>
              <a:t>Most suitable for treating deep layers of tissues. (high frequency &amp; absence of direct current properties) like muscle, tendons, nerves, </a:t>
            </a:r>
            <a:r>
              <a:rPr lang="en-US" sz="2000" b="1" dirty="0" err="1" smtClean="0">
                <a:solidFill>
                  <a:srgbClr val="002060"/>
                </a:solidFill>
              </a:rPr>
              <a:t>bursae</a:t>
            </a:r>
            <a:r>
              <a:rPr lang="en-US" sz="2000" b="1" dirty="0" smtClean="0">
                <a:solidFill>
                  <a:srgbClr val="002060"/>
                </a:solidFill>
              </a:rPr>
              <a:t> and </a:t>
            </a:r>
            <a:r>
              <a:rPr lang="en-US" sz="2000" b="1" dirty="0" err="1" smtClean="0">
                <a:solidFill>
                  <a:srgbClr val="002060"/>
                </a:solidFill>
              </a:rPr>
              <a:t>periosteum</a:t>
            </a:r>
            <a:r>
              <a:rPr lang="en-US" sz="2000" b="1" dirty="0" smtClean="0">
                <a:solidFill>
                  <a:srgbClr val="002060"/>
                </a:solidFill>
              </a:rPr>
              <a:t>. IFT is harmless.</a:t>
            </a:r>
          </a:p>
          <a:p>
            <a:pPr>
              <a:buFont typeface="+mj-lt"/>
              <a:buAutoNum type="arabicPeriod"/>
            </a:pPr>
            <a:r>
              <a:rPr lang="en-US" sz="2000" b="1" dirty="0" smtClean="0">
                <a:solidFill>
                  <a:srgbClr val="002060"/>
                </a:solidFill>
              </a:rPr>
              <a:t>Skin resistance is minimum for frequencies in the range of 4,000 Hz, therefor higher doses can be given without any discomfort to skin.</a:t>
            </a:r>
          </a:p>
          <a:p>
            <a:pPr>
              <a:buFont typeface="+mj-lt"/>
              <a:buAutoNum type="arabicPeriod"/>
            </a:pPr>
            <a:r>
              <a:rPr lang="en-US" sz="2000" b="1" dirty="0" smtClean="0">
                <a:solidFill>
                  <a:srgbClr val="002060"/>
                </a:solidFill>
              </a:rPr>
              <a:t>The current can be localized more effectively in specific area. Extensive area can also be covered.</a:t>
            </a:r>
          </a:p>
          <a:p>
            <a:pPr>
              <a:buFont typeface="+mj-lt"/>
              <a:buAutoNum type="arabicPeriod"/>
            </a:pPr>
            <a:r>
              <a:rPr lang="en-US" sz="2000" b="1" dirty="0" smtClean="0">
                <a:solidFill>
                  <a:srgbClr val="002060"/>
                </a:solidFill>
              </a:rPr>
              <a:t>Metal is not the contraindication in treatment with interferential current unlike SWD therefore a number of postoperative pain conditions associated with  metal implants can be treated effectively.</a:t>
            </a:r>
            <a:endParaRPr lang="en-US" sz="2000" b="1" dirty="0">
              <a:solidFill>
                <a:srgbClr val="002060"/>
              </a:solidFill>
            </a:endParaRPr>
          </a:p>
        </p:txBody>
      </p:sp>
    </p:spTree>
    <p:extLst>
      <p:ext uri="{BB962C8B-B14F-4D97-AF65-F5344CB8AC3E}">
        <p14:creationId xmlns:p14="http://schemas.microsoft.com/office/powerpoint/2010/main" val="2811323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PHYSIOLOGICAL EFFECTS OF INTERFERENTIAL THERAPY</a:t>
            </a:r>
            <a:endParaRPr lang="en-US" b="1" dirty="0">
              <a:solidFill>
                <a:srgbClr val="FF0000"/>
              </a:solidFill>
            </a:endParaRPr>
          </a:p>
        </p:txBody>
      </p:sp>
      <p:sp>
        <p:nvSpPr>
          <p:cNvPr id="3" name="Content Placeholder 2"/>
          <p:cNvSpPr>
            <a:spLocks noGrp="1"/>
          </p:cNvSpPr>
          <p:nvPr>
            <p:ph idx="1"/>
          </p:nvPr>
        </p:nvSpPr>
        <p:spPr>
          <a:xfrm>
            <a:off x="685800" y="2044563"/>
            <a:ext cx="7753555" cy="4051437"/>
          </a:xfrm>
        </p:spPr>
        <p:txBody>
          <a:bodyPr>
            <a:noAutofit/>
          </a:bodyPr>
          <a:lstStyle/>
          <a:p>
            <a:endParaRPr lang="en-US" sz="2000" b="1" dirty="0" smtClean="0">
              <a:solidFill>
                <a:srgbClr val="002060"/>
              </a:solidFill>
            </a:endParaRPr>
          </a:p>
          <a:p>
            <a:endParaRPr lang="en-US" sz="2000" b="1" dirty="0">
              <a:solidFill>
                <a:srgbClr val="002060"/>
              </a:solidFill>
            </a:endParaRPr>
          </a:p>
          <a:p>
            <a:r>
              <a:rPr lang="en-US" sz="2000" b="1" dirty="0" smtClean="0">
                <a:solidFill>
                  <a:srgbClr val="002060"/>
                </a:solidFill>
              </a:rPr>
              <a:t>The physiological effects of IFT depends upon:</a:t>
            </a:r>
          </a:p>
          <a:p>
            <a:pPr>
              <a:buFont typeface="+mj-lt"/>
              <a:buAutoNum type="arabicPeriod"/>
            </a:pPr>
            <a:r>
              <a:rPr lang="en-US" sz="2000" b="1" dirty="0" smtClean="0">
                <a:solidFill>
                  <a:srgbClr val="002060"/>
                </a:solidFill>
              </a:rPr>
              <a:t>Magnitude of current</a:t>
            </a:r>
          </a:p>
          <a:p>
            <a:pPr>
              <a:buFont typeface="+mj-lt"/>
              <a:buAutoNum type="arabicPeriod"/>
            </a:pPr>
            <a:r>
              <a:rPr lang="en-US" sz="2000" b="1" dirty="0" smtClean="0">
                <a:solidFill>
                  <a:srgbClr val="002060"/>
                </a:solidFill>
              </a:rPr>
              <a:t>Type of mode used__ Rhythmic or constant</a:t>
            </a:r>
          </a:p>
          <a:p>
            <a:pPr>
              <a:buFont typeface="+mj-lt"/>
              <a:buAutoNum type="arabicPeriod"/>
            </a:pPr>
            <a:r>
              <a:rPr lang="en-US" sz="2000" b="1" dirty="0" smtClean="0">
                <a:solidFill>
                  <a:srgbClr val="002060"/>
                </a:solidFill>
              </a:rPr>
              <a:t>The frequency rage used</a:t>
            </a:r>
          </a:p>
          <a:p>
            <a:pPr>
              <a:buFont typeface="+mj-lt"/>
              <a:buAutoNum type="arabicPeriod"/>
            </a:pPr>
            <a:r>
              <a:rPr lang="en-US" sz="2000" b="1" dirty="0" smtClean="0">
                <a:solidFill>
                  <a:srgbClr val="002060"/>
                </a:solidFill>
              </a:rPr>
              <a:t>Accuracy of electrode positioning.</a:t>
            </a:r>
          </a:p>
          <a:p>
            <a:pPr marL="0" indent="0">
              <a:buNone/>
            </a:pPr>
            <a:endParaRPr lang="en-US" sz="2000" b="1" dirty="0">
              <a:solidFill>
                <a:srgbClr val="002060"/>
              </a:solidFill>
            </a:endParaRPr>
          </a:p>
          <a:p>
            <a:pPr marL="0" indent="0">
              <a:buNone/>
            </a:pPr>
            <a:endParaRPr lang="en-US" sz="2000" b="1" dirty="0" smtClean="0">
              <a:solidFill>
                <a:srgbClr val="002060"/>
              </a:solidFill>
            </a:endParaRPr>
          </a:p>
          <a:p>
            <a:pPr marL="0" indent="0">
              <a:buNone/>
            </a:pPr>
            <a:r>
              <a:rPr lang="en-US" sz="2000" b="1" dirty="0" smtClean="0">
                <a:solidFill>
                  <a:srgbClr val="FF0000"/>
                </a:solidFill>
              </a:rPr>
              <a:t>The effects are;</a:t>
            </a:r>
          </a:p>
          <a:p>
            <a:endParaRPr lang="en-US" sz="2000" b="1" dirty="0">
              <a:solidFill>
                <a:srgbClr val="002060"/>
              </a:solidFill>
            </a:endParaRPr>
          </a:p>
        </p:txBody>
      </p:sp>
    </p:spTree>
    <p:extLst>
      <p:ext uri="{BB962C8B-B14F-4D97-AF65-F5344CB8AC3E}">
        <p14:creationId xmlns:p14="http://schemas.microsoft.com/office/powerpoint/2010/main" val="37772720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
            <a:ext cx="7125113" cy="924475"/>
          </a:xfrm>
        </p:spPr>
        <p:txBody>
          <a:bodyPr/>
          <a:lstStyle/>
          <a:p>
            <a:r>
              <a:rPr lang="en-US" b="1" dirty="0" smtClean="0">
                <a:solidFill>
                  <a:srgbClr val="FF0000"/>
                </a:solidFill>
              </a:rPr>
              <a:t>1. RELIEF OF PAIN</a:t>
            </a:r>
            <a:endParaRPr lang="en-US" b="1" dirty="0">
              <a:solidFill>
                <a:srgbClr val="FF0000"/>
              </a:solidFill>
            </a:endParaRPr>
          </a:p>
        </p:txBody>
      </p:sp>
      <p:sp>
        <p:nvSpPr>
          <p:cNvPr id="3" name="Content Placeholder 2"/>
          <p:cNvSpPr>
            <a:spLocks noGrp="1"/>
          </p:cNvSpPr>
          <p:nvPr>
            <p:ph idx="1"/>
          </p:nvPr>
        </p:nvSpPr>
        <p:spPr>
          <a:xfrm>
            <a:off x="381000" y="2044563"/>
            <a:ext cx="8077200" cy="4051437"/>
          </a:xfrm>
        </p:spPr>
        <p:txBody>
          <a:bodyPr>
            <a:noAutofit/>
          </a:bodyPr>
          <a:lstStyle/>
          <a:p>
            <a:r>
              <a:rPr lang="en-US" b="1" dirty="0" smtClean="0">
                <a:solidFill>
                  <a:srgbClr val="002060"/>
                </a:solidFill>
              </a:rPr>
              <a:t>An important physiological effect obtained by the use of interferential therapy.</a:t>
            </a:r>
          </a:p>
          <a:p>
            <a:r>
              <a:rPr lang="en-US" b="1" dirty="0" smtClean="0">
                <a:solidFill>
                  <a:srgbClr val="002060"/>
                </a:solidFill>
              </a:rPr>
              <a:t>The increase in local blood circulation due to  the local pumping effect of the stimulated muscle or the effect on autonomic nerves and thus the blood vessels help removing the chemicals from the local area.</a:t>
            </a:r>
          </a:p>
          <a:p>
            <a:r>
              <a:rPr lang="en-US" b="1" dirty="0" smtClean="0">
                <a:solidFill>
                  <a:srgbClr val="002060"/>
                </a:solidFill>
              </a:rPr>
              <a:t>Short duration pulses at a frequency of 100 Hz may stimulate large diameter nerve fibers which will have an effect on the pain gate in the PHC. And inhibit transmission of small diameter nociceptive traffic. Frequency 80-100Hz</a:t>
            </a:r>
          </a:p>
          <a:p>
            <a:r>
              <a:rPr lang="en-US" b="1" dirty="0" smtClean="0">
                <a:solidFill>
                  <a:srgbClr val="002060"/>
                </a:solidFill>
              </a:rPr>
              <a:t>15Hz __ activate descending pain suppression__ stimulation of small diameter fibers__  release of endogenous opiates</a:t>
            </a:r>
          </a:p>
          <a:p>
            <a:r>
              <a:rPr lang="en-US" b="1" dirty="0" smtClean="0">
                <a:solidFill>
                  <a:srgbClr val="002060"/>
                </a:solidFill>
              </a:rPr>
              <a:t>Physiological blocking of nerve transmission___ C fibers 15Hz , A delta fibers 40 Hz__ frequencies higher than this can block transmission</a:t>
            </a:r>
          </a:p>
          <a:p>
            <a:r>
              <a:rPr lang="en-US" b="1" dirty="0" smtClean="0">
                <a:solidFill>
                  <a:srgbClr val="002060"/>
                </a:solidFill>
              </a:rPr>
              <a:t>Placebo effects</a:t>
            </a:r>
          </a:p>
          <a:p>
            <a:endParaRPr lang="en-US" b="1" dirty="0">
              <a:solidFill>
                <a:srgbClr val="002060"/>
              </a:solidFill>
            </a:endParaRPr>
          </a:p>
        </p:txBody>
      </p:sp>
    </p:spTree>
    <p:extLst>
      <p:ext uri="{BB962C8B-B14F-4D97-AF65-F5344CB8AC3E}">
        <p14:creationId xmlns:p14="http://schemas.microsoft.com/office/powerpoint/2010/main" val="420154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53555" cy="924475"/>
          </a:xfrm>
        </p:spPr>
        <p:txBody>
          <a:bodyPr/>
          <a:lstStyle/>
          <a:p>
            <a:r>
              <a:rPr lang="en-US" b="1" dirty="0" smtClean="0">
                <a:solidFill>
                  <a:srgbClr val="FF0000"/>
                </a:solidFill>
              </a:rPr>
              <a:t>2. MOTOR STIMULATION</a:t>
            </a:r>
            <a:endParaRPr lang="en-US" b="1" dirty="0">
              <a:solidFill>
                <a:srgbClr val="FF0000"/>
              </a:solidFill>
            </a:endParaRPr>
          </a:p>
        </p:txBody>
      </p:sp>
      <p:sp>
        <p:nvSpPr>
          <p:cNvPr id="3" name="Content Placeholder 2"/>
          <p:cNvSpPr>
            <a:spLocks noGrp="1"/>
          </p:cNvSpPr>
          <p:nvPr>
            <p:ph idx="1"/>
          </p:nvPr>
        </p:nvSpPr>
        <p:spPr>
          <a:xfrm>
            <a:off x="381000" y="1968363"/>
            <a:ext cx="8153400" cy="4051437"/>
          </a:xfrm>
        </p:spPr>
        <p:txBody>
          <a:bodyPr>
            <a:noAutofit/>
          </a:bodyPr>
          <a:lstStyle/>
          <a:p>
            <a:r>
              <a:rPr lang="en-US" sz="2000" b="1" dirty="0" smtClean="0">
                <a:solidFill>
                  <a:srgbClr val="002060"/>
                </a:solidFill>
              </a:rPr>
              <a:t>Normal innervated muscles with IFT at 1-100 Hz</a:t>
            </a:r>
          </a:p>
          <a:p>
            <a:r>
              <a:rPr lang="en-US" sz="2000" b="1" dirty="0" smtClean="0">
                <a:solidFill>
                  <a:srgbClr val="002060"/>
                </a:solidFill>
              </a:rPr>
              <a:t>Type of contraction depends on the frequency of stimulation.</a:t>
            </a:r>
          </a:p>
          <a:p>
            <a:r>
              <a:rPr lang="en-US" sz="2000" b="1" dirty="0" smtClean="0">
                <a:solidFill>
                  <a:srgbClr val="002060"/>
                </a:solidFill>
              </a:rPr>
              <a:t>Low frequency___ twitching</a:t>
            </a:r>
          </a:p>
          <a:p>
            <a:r>
              <a:rPr lang="en-US" sz="2000" b="1" dirty="0" smtClean="0">
                <a:solidFill>
                  <a:srgbClr val="002060"/>
                </a:solidFill>
              </a:rPr>
              <a:t>5-20 Hz ___ partial </a:t>
            </a:r>
            <a:r>
              <a:rPr lang="en-US" sz="2000" b="1" dirty="0" err="1" smtClean="0">
                <a:solidFill>
                  <a:srgbClr val="002060"/>
                </a:solidFill>
              </a:rPr>
              <a:t>tetany</a:t>
            </a:r>
            <a:endParaRPr lang="en-US" sz="2000" b="1" dirty="0" smtClean="0">
              <a:solidFill>
                <a:srgbClr val="002060"/>
              </a:solidFill>
            </a:endParaRPr>
          </a:p>
          <a:p>
            <a:r>
              <a:rPr lang="en-US" sz="2000" b="1" dirty="0" smtClean="0">
                <a:solidFill>
                  <a:srgbClr val="002060"/>
                </a:solidFill>
              </a:rPr>
              <a:t>30-100Hz ___ titanic contraction rhythmical frequency of 1-100Hz ___ all type of contraction</a:t>
            </a:r>
          </a:p>
          <a:p>
            <a:r>
              <a:rPr lang="en-US" sz="2000" b="1" dirty="0" smtClean="0">
                <a:solidFill>
                  <a:srgbClr val="002060"/>
                </a:solidFill>
              </a:rPr>
              <a:t>Little sensory stimulation</a:t>
            </a:r>
          </a:p>
          <a:p>
            <a:r>
              <a:rPr lang="en-US" sz="2000" b="1" dirty="0" smtClean="0">
                <a:solidFill>
                  <a:srgbClr val="002060"/>
                </a:solidFill>
              </a:rPr>
              <a:t>Deeply placed muscles treatment like pelvic floor muscle</a:t>
            </a:r>
          </a:p>
          <a:p>
            <a:r>
              <a:rPr lang="en-US" sz="2000" b="1" dirty="0" smtClean="0">
                <a:solidFill>
                  <a:srgbClr val="002060"/>
                </a:solidFill>
              </a:rPr>
              <a:t>Rapid return of tone of pelvic floor muscle is due to the stimulation of both voluntary and smooth muscle fibers.(faradism- only voluntary </a:t>
            </a:r>
            <a:r>
              <a:rPr lang="en-US" sz="2000" b="1" dirty="0" err="1" smtClean="0">
                <a:solidFill>
                  <a:srgbClr val="002060"/>
                </a:solidFill>
              </a:rPr>
              <a:t>componenet</a:t>
            </a:r>
            <a:r>
              <a:rPr lang="en-US" sz="2000" b="1" dirty="0" smtClean="0">
                <a:solidFill>
                  <a:srgbClr val="002060"/>
                </a:solidFill>
              </a:rPr>
              <a:t>)</a:t>
            </a:r>
          </a:p>
          <a:p>
            <a:endParaRPr lang="en-US" sz="2000" b="1" dirty="0">
              <a:solidFill>
                <a:srgbClr val="002060"/>
              </a:solidFill>
            </a:endParaRPr>
          </a:p>
        </p:txBody>
      </p:sp>
    </p:spTree>
    <p:extLst>
      <p:ext uri="{BB962C8B-B14F-4D97-AF65-F5344CB8AC3E}">
        <p14:creationId xmlns:p14="http://schemas.microsoft.com/office/powerpoint/2010/main" val="3652598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3. ABSORBTION OF EXUDATE</a:t>
            </a:r>
            <a:endParaRPr lang="en-US" b="1" dirty="0">
              <a:solidFill>
                <a:srgbClr val="FF0000"/>
              </a:solidFill>
            </a:endParaRPr>
          </a:p>
        </p:txBody>
      </p:sp>
      <p:sp>
        <p:nvSpPr>
          <p:cNvPr id="3" name="Content Placeholder 2"/>
          <p:cNvSpPr>
            <a:spLocks noGrp="1"/>
          </p:cNvSpPr>
          <p:nvPr>
            <p:ph idx="1"/>
          </p:nvPr>
        </p:nvSpPr>
        <p:spPr/>
        <p:txBody>
          <a:bodyPr/>
          <a:lstStyle/>
          <a:p>
            <a:r>
              <a:rPr lang="en-US" b="1" dirty="0" smtClean="0">
                <a:solidFill>
                  <a:srgbClr val="002060"/>
                </a:solidFill>
              </a:rPr>
              <a:t>Accelerated by frequency of 1-10Hz rhythmic</a:t>
            </a:r>
          </a:p>
          <a:p>
            <a:r>
              <a:rPr lang="en-US" b="1" dirty="0" smtClean="0">
                <a:solidFill>
                  <a:srgbClr val="002060"/>
                </a:solidFill>
              </a:rPr>
              <a:t>These two factors help to absorb exudates and reduce swelling. </a:t>
            </a:r>
          </a:p>
          <a:p>
            <a:pPr>
              <a:buFont typeface="+mj-lt"/>
              <a:buAutoNum type="arabicPeriod"/>
            </a:pPr>
            <a:r>
              <a:rPr lang="en-US" b="1" dirty="0" smtClean="0">
                <a:solidFill>
                  <a:srgbClr val="002060"/>
                </a:solidFill>
              </a:rPr>
              <a:t>Rhythmic pumping action of muscle contraction</a:t>
            </a:r>
          </a:p>
          <a:p>
            <a:pPr>
              <a:buFont typeface="+mj-lt"/>
              <a:buAutoNum type="arabicPeriod"/>
            </a:pPr>
            <a:r>
              <a:rPr lang="en-US" b="1" dirty="0" smtClean="0">
                <a:solidFill>
                  <a:srgbClr val="002060"/>
                </a:solidFill>
              </a:rPr>
              <a:t>Effect on autonomic nerves __ affect the diameter of blood vessels___ circulation</a:t>
            </a:r>
          </a:p>
          <a:p>
            <a:endParaRPr lang="en-US" b="1" dirty="0">
              <a:solidFill>
                <a:srgbClr val="002060"/>
              </a:solidFill>
            </a:endParaRPr>
          </a:p>
        </p:txBody>
      </p:sp>
    </p:spTree>
    <p:extLst>
      <p:ext uri="{BB962C8B-B14F-4D97-AF65-F5344CB8AC3E}">
        <p14:creationId xmlns:p14="http://schemas.microsoft.com/office/powerpoint/2010/main" val="41791903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TYPES OF MFC</a:t>
            </a:r>
            <a:endParaRPr lang="en-US" b="1" dirty="0">
              <a:solidFill>
                <a:srgbClr val="FF0000"/>
              </a:solidFill>
            </a:endParaRPr>
          </a:p>
        </p:txBody>
      </p:sp>
      <p:sp>
        <p:nvSpPr>
          <p:cNvPr id="3" name="Content Placeholder 2"/>
          <p:cNvSpPr>
            <a:spLocks noGrp="1"/>
          </p:cNvSpPr>
          <p:nvPr>
            <p:ph idx="1"/>
          </p:nvPr>
        </p:nvSpPr>
        <p:spPr/>
        <p:txBody>
          <a:bodyPr/>
          <a:lstStyle/>
          <a:p>
            <a:r>
              <a:rPr lang="en-US" b="1" dirty="0" smtClean="0">
                <a:solidFill>
                  <a:srgbClr val="002060"/>
                </a:solidFill>
              </a:rPr>
              <a:t>REBOX-TYPE CURRENTS ________ 3000Hz</a:t>
            </a:r>
          </a:p>
          <a:p>
            <a:r>
              <a:rPr lang="en-US" b="1" dirty="0" smtClean="0">
                <a:solidFill>
                  <a:srgbClr val="002060"/>
                </a:solidFill>
              </a:rPr>
              <a:t>RUSSIAN CURRENTS___________ 2000-10,000Hz</a:t>
            </a:r>
          </a:p>
          <a:p>
            <a:r>
              <a:rPr lang="en-US" b="1" dirty="0" smtClean="0">
                <a:solidFill>
                  <a:srgbClr val="002060"/>
                </a:solidFill>
              </a:rPr>
              <a:t>INTERFERENTIAL THERAPY.</a:t>
            </a:r>
          </a:p>
          <a:p>
            <a:endParaRPr lang="en-US" b="1" dirty="0">
              <a:solidFill>
                <a:srgbClr val="002060"/>
              </a:solidFill>
            </a:endParaRPr>
          </a:p>
        </p:txBody>
      </p:sp>
    </p:spTree>
    <p:extLst>
      <p:ext uri="{BB962C8B-B14F-4D97-AF65-F5344CB8AC3E}">
        <p14:creationId xmlns:p14="http://schemas.microsoft.com/office/powerpoint/2010/main" val="18722314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p:txBody>
          <a:bodyPr/>
          <a:lstStyle/>
          <a:p>
            <a:pPr>
              <a:defRPr/>
            </a:pPr>
            <a:fld id="{46AA4000-6F8E-45F5-9146-F4137538A9C1}" type="slidenum">
              <a:rPr lang="en-US"/>
              <a:pPr>
                <a:defRPr/>
              </a:pPr>
              <a:t>20</a:t>
            </a:fld>
            <a:endParaRPr lang="en-US"/>
          </a:p>
        </p:txBody>
      </p:sp>
      <p:pic>
        <p:nvPicPr>
          <p:cNvPr id="18435" name="Picture 1026"/>
          <p:cNvPicPr>
            <a:picLocks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854075" y="533400"/>
            <a:ext cx="7604125" cy="592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534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905000" y="76200"/>
            <a:ext cx="51816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5729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p:txBody>
          <a:bodyPr/>
          <a:lstStyle/>
          <a:p>
            <a:pPr>
              <a:defRPr/>
            </a:pPr>
            <a:fld id="{A65A18D5-D156-4963-ACA2-C34A7B755FF7}" type="slidenum">
              <a:rPr lang="en-US"/>
              <a:pPr>
                <a:defRPr/>
              </a:pPr>
              <a:t>22</a:t>
            </a:fld>
            <a:endParaRPr lang="en-US"/>
          </a:p>
        </p:txBody>
      </p:sp>
      <p:pic>
        <p:nvPicPr>
          <p:cNvPr id="20483" name="Picture 2"/>
          <p:cNvPicPr>
            <a:picLocks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466850" y="381000"/>
            <a:ext cx="5622925" cy="647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862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905000" y="152400"/>
            <a:ext cx="53340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8137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rrowheads="1"/>
          </p:cNvPicPr>
          <p:nvPr/>
        </p:nvPicPr>
        <p:blipFill>
          <a:blip r:embed="rId2">
            <a:lum bright="18000"/>
            <a:extLst>
              <a:ext uri="{28A0092B-C50C-407E-A947-70E740481C1C}">
                <a14:useLocalDpi xmlns:a14="http://schemas.microsoft.com/office/drawing/2010/main" val="0"/>
              </a:ext>
            </a:extLst>
          </a:blip>
          <a:srcRect/>
          <a:stretch>
            <a:fillRect/>
          </a:stretch>
        </p:blipFill>
        <p:spPr bwMode="auto">
          <a:xfrm>
            <a:off x="1828800" y="0"/>
            <a:ext cx="51054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38139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rrowheads="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1524000" y="76200"/>
            <a:ext cx="5410200" cy="678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9229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Mohsana\Downloads\thanks images\1447123672_1353562189.gif"/>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229600" cy="5715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7963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INTERFERENTIAL THERAPY</a:t>
            </a:r>
            <a:endParaRPr lang="en-US" b="1" dirty="0">
              <a:solidFill>
                <a:srgbClr val="FF0000"/>
              </a:solidFill>
            </a:endParaRPr>
          </a:p>
        </p:txBody>
      </p:sp>
      <p:sp>
        <p:nvSpPr>
          <p:cNvPr id="3" name="Content Placeholder 2"/>
          <p:cNvSpPr>
            <a:spLocks noGrp="1"/>
          </p:cNvSpPr>
          <p:nvPr>
            <p:ph idx="1"/>
          </p:nvPr>
        </p:nvSpPr>
        <p:spPr/>
        <p:txBody>
          <a:bodyPr/>
          <a:lstStyle/>
          <a:p>
            <a:r>
              <a:rPr lang="en-US" b="1" dirty="0">
                <a:solidFill>
                  <a:srgbClr val="002060"/>
                </a:solidFill>
              </a:rPr>
              <a:t>Also called as </a:t>
            </a:r>
            <a:r>
              <a:rPr lang="en-US" b="1" dirty="0" err="1">
                <a:solidFill>
                  <a:srgbClr val="002060"/>
                </a:solidFill>
              </a:rPr>
              <a:t>Nemec’s</a:t>
            </a:r>
            <a:r>
              <a:rPr lang="en-US" b="1" dirty="0">
                <a:solidFill>
                  <a:srgbClr val="002060"/>
                </a:solidFill>
              </a:rPr>
              <a:t> current after the name of Ho </a:t>
            </a:r>
            <a:r>
              <a:rPr lang="en-US" b="1" dirty="0" err="1">
                <a:solidFill>
                  <a:srgbClr val="002060"/>
                </a:solidFill>
              </a:rPr>
              <a:t>Nemec</a:t>
            </a:r>
            <a:r>
              <a:rPr lang="en-US" b="1" dirty="0">
                <a:solidFill>
                  <a:srgbClr val="002060"/>
                </a:solidFill>
              </a:rPr>
              <a:t> (an Austrian scientists).</a:t>
            </a:r>
          </a:p>
          <a:p>
            <a:endParaRPr lang="en-US" b="1" dirty="0">
              <a:solidFill>
                <a:srgbClr val="002060"/>
              </a:solidFill>
            </a:endParaRPr>
          </a:p>
          <a:p>
            <a:r>
              <a:rPr lang="en-US" b="1" dirty="0">
                <a:solidFill>
                  <a:srgbClr val="002060"/>
                </a:solidFill>
              </a:rPr>
              <a:t>The name Interferential  current stems from the concept of two currents interfering with each other.</a:t>
            </a:r>
          </a:p>
          <a:p>
            <a:pPr>
              <a:buNone/>
            </a:pPr>
            <a:endParaRPr lang="en-US" b="1" dirty="0">
              <a:solidFill>
                <a:srgbClr val="002060"/>
              </a:solidFill>
            </a:endParaRPr>
          </a:p>
          <a:p>
            <a:r>
              <a:rPr lang="en-US" b="1" dirty="0">
                <a:solidFill>
                  <a:srgbClr val="002060"/>
                </a:solidFill>
              </a:rPr>
              <a:t>This becomes readily apparent when one views the four electrodes that are necessary to produce the standard interferential effect in a </a:t>
            </a:r>
            <a:r>
              <a:rPr lang="en-US" b="1" dirty="0" smtClean="0">
                <a:solidFill>
                  <a:srgbClr val="002060"/>
                </a:solidFill>
              </a:rPr>
              <a:t>patient</a:t>
            </a:r>
            <a:endParaRPr lang="en-US" b="1" dirty="0">
              <a:solidFill>
                <a:srgbClr val="002060"/>
              </a:solidFill>
            </a:endParaRPr>
          </a:p>
        </p:txBody>
      </p:sp>
    </p:spTree>
    <p:extLst>
      <p:ext uri="{BB962C8B-B14F-4D97-AF65-F5344CB8AC3E}">
        <p14:creationId xmlns:p14="http://schemas.microsoft.com/office/powerpoint/2010/main" val="222813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b="1" dirty="0" smtClean="0">
                <a:solidFill>
                  <a:srgbClr val="FF0000"/>
                </a:solidFill>
              </a:rPr>
              <a:t>INTERFERENTIAL THERAPY</a:t>
            </a:r>
          </a:p>
        </p:txBody>
      </p:sp>
      <p:pic>
        <p:nvPicPr>
          <p:cNvPr id="4099" name="Picture 3" descr="interferential LSI 2"/>
          <p:cNvPicPr>
            <a:picLocks noChangeAspect="1" noChangeArrowheads="1"/>
          </p:cNvPicPr>
          <p:nvPr/>
        </p:nvPicPr>
        <p:blipFill>
          <a:blip r:embed="rId2">
            <a:lum bright="42000"/>
            <a:extLst>
              <a:ext uri="{28A0092B-C50C-407E-A947-70E740481C1C}">
                <a14:useLocalDpi xmlns:a14="http://schemas.microsoft.com/office/drawing/2010/main" val="0"/>
              </a:ext>
            </a:extLst>
          </a:blip>
          <a:srcRect/>
          <a:stretch>
            <a:fillRect/>
          </a:stretch>
        </p:blipFill>
        <p:spPr bwMode="auto">
          <a:xfrm>
            <a:off x="228600" y="1447800"/>
            <a:ext cx="84582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4849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p:txBody>
          <a:bodyPr/>
          <a:lstStyle/>
          <a:p>
            <a:pPr>
              <a:defRPr/>
            </a:pPr>
            <a:fld id="{75DE0555-A6FE-4C2C-A35A-2E3904249856}" type="slidenum">
              <a:rPr lang="en-US"/>
              <a:pPr>
                <a:defRPr/>
              </a:pPr>
              <a:t>5</a:t>
            </a:fld>
            <a:endParaRPr lang="en-US"/>
          </a:p>
        </p:txBody>
      </p:sp>
      <p:pic>
        <p:nvPicPr>
          <p:cNvPr id="5123" name="Picture 2"/>
          <p:cNvPicPr>
            <a:picLocks noChangeArrowheads="1"/>
          </p:cNvPicPr>
          <p:nvPr/>
        </p:nvPicPr>
        <p:blipFill>
          <a:blip r:embed="rId2">
            <a:lum bright="36000"/>
            <a:extLst>
              <a:ext uri="{28A0092B-C50C-407E-A947-70E740481C1C}">
                <a14:useLocalDpi xmlns:a14="http://schemas.microsoft.com/office/drawing/2010/main" val="0"/>
              </a:ext>
            </a:extLst>
          </a:blip>
          <a:srcRect/>
          <a:stretch>
            <a:fillRect/>
          </a:stretch>
        </p:blipFill>
        <p:spPr bwMode="auto">
          <a:xfrm>
            <a:off x="222250" y="0"/>
            <a:ext cx="8693150" cy="685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544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807361"/>
            <a:ext cx="7848600" cy="4051437"/>
          </a:xfrm>
        </p:spPr>
        <p:txBody>
          <a:bodyPr>
            <a:noAutofit/>
          </a:bodyPr>
          <a:lstStyle/>
          <a:p>
            <a:r>
              <a:rPr lang="en-US" sz="2000" b="1" dirty="0">
                <a:solidFill>
                  <a:srgbClr val="002060"/>
                </a:solidFill>
              </a:rPr>
              <a:t>In the interferential current  two medium  frequency currents are used to produce </a:t>
            </a:r>
            <a:r>
              <a:rPr lang="en-US" sz="2000" b="1" dirty="0">
                <a:solidFill>
                  <a:srgbClr val="FF0000"/>
                </a:solidFill>
              </a:rPr>
              <a:t>low frequency</a:t>
            </a:r>
            <a:r>
              <a:rPr lang="en-US" sz="2000" b="1" dirty="0">
                <a:solidFill>
                  <a:srgbClr val="002060"/>
                </a:solidFill>
              </a:rPr>
              <a:t> current effect. </a:t>
            </a:r>
            <a:endParaRPr lang="en-US" sz="2000" b="1" dirty="0" smtClean="0">
              <a:solidFill>
                <a:srgbClr val="002060"/>
              </a:solidFill>
            </a:endParaRPr>
          </a:p>
          <a:p>
            <a:endParaRPr lang="en-US" sz="2000" b="1" dirty="0">
              <a:solidFill>
                <a:srgbClr val="002060"/>
              </a:solidFill>
            </a:endParaRPr>
          </a:p>
          <a:p>
            <a:r>
              <a:rPr lang="en-US" sz="2000" b="1" dirty="0">
                <a:solidFill>
                  <a:srgbClr val="002060"/>
                </a:solidFill>
              </a:rPr>
              <a:t>Since direct application of low frequency faradic current results in pain due to high impedance of tissues, so to have low frequency affect two medium frequency currents are used</a:t>
            </a:r>
            <a:r>
              <a:rPr lang="en-US" sz="2000" b="1" dirty="0" smtClean="0">
                <a:solidFill>
                  <a:srgbClr val="002060"/>
                </a:solidFill>
              </a:rPr>
              <a:t>.</a:t>
            </a:r>
          </a:p>
          <a:p>
            <a:endParaRPr lang="en-US" sz="2000" b="1" dirty="0">
              <a:solidFill>
                <a:srgbClr val="002060"/>
              </a:solidFill>
            </a:endParaRPr>
          </a:p>
          <a:p>
            <a:r>
              <a:rPr lang="en-US" sz="2000" b="1" dirty="0">
                <a:solidFill>
                  <a:srgbClr val="002060"/>
                </a:solidFill>
              </a:rPr>
              <a:t>Out of these two medium frequency currents, one current is usually of</a:t>
            </a:r>
            <a:r>
              <a:rPr lang="en-US" sz="2000" b="1" dirty="0">
                <a:solidFill>
                  <a:srgbClr val="FF0000"/>
                </a:solidFill>
              </a:rPr>
              <a:t> 4000Hz </a:t>
            </a:r>
            <a:r>
              <a:rPr lang="en-US" sz="2000" b="1" dirty="0">
                <a:solidFill>
                  <a:srgbClr val="002060"/>
                </a:solidFill>
              </a:rPr>
              <a:t>because there is </a:t>
            </a:r>
            <a:r>
              <a:rPr lang="en-US" sz="2000" b="1" dirty="0">
                <a:solidFill>
                  <a:srgbClr val="FF0000"/>
                </a:solidFill>
              </a:rPr>
              <a:t>minimum impedance generated by tissue</a:t>
            </a:r>
            <a:r>
              <a:rPr lang="en-US" sz="2000" b="1" dirty="0">
                <a:solidFill>
                  <a:srgbClr val="002060"/>
                </a:solidFill>
              </a:rPr>
              <a:t> against this frequency. The other current may be varied accordingly</a:t>
            </a:r>
          </a:p>
          <a:p>
            <a:endParaRPr lang="en-US" sz="2000" dirty="0">
              <a:solidFill>
                <a:srgbClr val="002060"/>
              </a:solidFill>
            </a:endParaRPr>
          </a:p>
        </p:txBody>
      </p:sp>
    </p:spTree>
    <p:extLst>
      <p:ext uri="{BB962C8B-B14F-4D97-AF65-F5344CB8AC3E}">
        <p14:creationId xmlns:p14="http://schemas.microsoft.com/office/powerpoint/2010/main" val="40201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7753555" cy="924475"/>
          </a:xfrm>
        </p:spPr>
        <p:txBody>
          <a:bodyPr/>
          <a:lstStyle/>
          <a:p>
            <a:r>
              <a:rPr lang="en-US" b="1" dirty="0" smtClean="0">
                <a:solidFill>
                  <a:srgbClr val="FF0000"/>
                </a:solidFill>
              </a:rPr>
              <a:t>PRINCIPAL OF </a:t>
            </a:r>
            <a:br>
              <a:rPr lang="en-US" b="1" dirty="0" smtClean="0">
                <a:solidFill>
                  <a:srgbClr val="FF0000"/>
                </a:solidFill>
              </a:rPr>
            </a:br>
            <a:r>
              <a:rPr lang="en-US" b="1" dirty="0" smtClean="0">
                <a:solidFill>
                  <a:srgbClr val="FF0000"/>
                </a:solidFill>
              </a:rPr>
              <a:t>INTERFERENTIAL THERAPY</a:t>
            </a:r>
            <a:endParaRPr lang="en-US" b="1" dirty="0">
              <a:solidFill>
                <a:srgbClr val="FF0000"/>
              </a:solidFill>
            </a:endParaRPr>
          </a:p>
        </p:txBody>
      </p:sp>
      <p:sp>
        <p:nvSpPr>
          <p:cNvPr id="3" name="Content Placeholder 2"/>
          <p:cNvSpPr>
            <a:spLocks noGrp="1"/>
          </p:cNvSpPr>
          <p:nvPr>
            <p:ph idx="1"/>
          </p:nvPr>
        </p:nvSpPr>
        <p:spPr>
          <a:xfrm>
            <a:off x="152400" y="2425563"/>
            <a:ext cx="7982155" cy="4051437"/>
          </a:xfrm>
        </p:spPr>
        <p:txBody>
          <a:bodyPr>
            <a:noAutofit/>
          </a:bodyPr>
          <a:lstStyle/>
          <a:p>
            <a:r>
              <a:rPr lang="en-US" b="1" dirty="0">
                <a:solidFill>
                  <a:srgbClr val="002060"/>
                </a:solidFill>
              </a:rPr>
              <a:t>The interferential therapy depends upon the principle of </a:t>
            </a:r>
            <a:r>
              <a:rPr lang="en-US" b="1" dirty="0" smtClean="0">
                <a:solidFill>
                  <a:srgbClr val="002060"/>
                </a:solidFill>
              </a:rPr>
              <a:t>interferential </a:t>
            </a:r>
            <a:r>
              <a:rPr lang="en-US" b="1" dirty="0">
                <a:solidFill>
                  <a:srgbClr val="002060"/>
                </a:solidFill>
              </a:rPr>
              <a:t>effect of two medium frequency currents crossing </a:t>
            </a:r>
            <a:r>
              <a:rPr lang="en-US" b="1" dirty="0" smtClean="0">
                <a:solidFill>
                  <a:srgbClr val="002060"/>
                </a:solidFill>
              </a:rPr>
              <a:t>in the </a:t>
            </a:r>
            <a:r>
              <a:rPr lang="en-US" b="1" dirty="0">
                <a:solidFill>
                  <a:srgbClr val="002060"/>
                </a:solidFill>
              </a:rPr>
              <a:t>patients tissues. The interface is produced by two currents in the tissue is called </a:t>
            </a:r>
            <a:r>
              <a:rPr lang="en-US" b="1" dirty="0">
                <a:solidFill>
                  <a:srgbClr val="FF0000"/>
                </a:solidFill>
              </a:rPr>
              <a:t>BEAT FREQUENCY.</a:t>
            </a:r>
          </a:p>
          <a:p>
            <a:r>
              <a:rPr lang="en-US" b="1" dirty="0">
                <a:solidFill>
                  <a:srgbClr val="002060"/>
                </a:solidFill>
              </a:rPr>
              <a:t>E.g. let us take the medium frequency currents, current in circuit A=4000 Hz and circuit B=3900. where these two currents are applied to tissues at the point where the </a:t>
            </a:r>
            <a:r>
              <a:rPr lang="en-US" b="1" dirty="0">
                <a:solidFill>
                  <a:srgbClr val="FF0000"/>
                </a:solidFill>
              </a:rPr>
              <a:t>current cross over,</a:t>
            </a:r>
            <a:r>
              <a:rPr lang="en-US" b="1" dirty="0">
                <a:solidFill>
                  <a:srgbClr val="002060"/>
                </a:solidFill>
              </a:rPr>
              <a:t> a new beat frequency is set up whose amplitude is modulated and the</a:t>
            </a:r>
            <a:r>
              <a:rPr lang="en-US" b="1" dirty="0">
                <a:solidFill>
                  <a:srgbClr val="FF0000"/>
                </a:solidFill>
              </a:rPr>
              <a:t> frequency of new current is called beat frequency (interferential current) and that is 100 Hz</a:t>
            </a:r>
            <a:r>
              <a:rPr lang="en-US" b="1" dirty="0" smtClean="0">
                <a:solidFill>
                  <a:srgbClr val="FF0000"/>
                </a:solidFill>
              </a:rPr>
              <a:t>.</a:t>
            </a:r>
          </a:p>
          <a:p>
            <a:r>
              <a:rPr lang="en-US" b="1" dirty="0">
                <a:solidFill>
                  <a:srgbClr val="FF0000"/>
                </a:solidFill>
              </a:rPr>
              <a:t>By varying the frequency</a:t>
            </a:r>
            <a:r>
              <a:rPr lang="en-US" b="1" dirty="0">
                <a:solidFill>
                  <a:srgbClr val="002060"/>
                </a:solidFill>
              </a:rPr>
              <a:t> of second channel relative to the constant frequency of first, this possible to produce a wide range of beat frequencies deep in patient tissues,</a:t>
            </a:r>
            <a:r>
              <a:rPr lang="en-US" b="1" dirty="0">
                <a:solidFill>
                  <a:srgbClr val="FF0000"/>
                </a:solidFill>
              </a:rPr>
              <a:t> thus it is possible to produce any desired frequency in the range of 1-250Hz by varying the frequency difference of carrier currents. </a:t>
            </a:r>
          </a:p>
          <a:p>
            <a:endParaRPr lang="en-US" b="1" dirty="0">
              <a:solidFill>
                <a:srgbClr val="002060"/>
              </a:solidFill>
            </a:endParaRPr>
          </a:p>
          <a:p>
            <a:endParaRPr lang="en-US" b="1" dirty="0">
              <a:solidFill>
                <a:srgbClr val="002060"/>
              </a:solidFill>
            </a:endParaRPr>
          </a:p>
        </p:txBody>
      </p:sp>
    </p:spTree>
    <p:extLst>
      <p:ext uri="{BB962C8B-B14F-4D97-AF65-F5344CB8AC3E}">
        <p14:creationId xmlns:p14="http://schemas.microsoft.com/office/powerpoint/2010/main" val="2251356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2"/>
          <p:cNvPicPr>
            <a:picLocks noGrp="1" noChangeArrowheads="1"/>
          </p:cNvPicPr>
          <p:nvPr>
            <p:ph idx="1"/>
          </p:nvPr>
        </p:nvPicPr>
        <p:blipFill>
          <a:blip r:embed="rId2">
            <a:lum bright="18000"/>
            <a:extLst>
              <a:ext uri="{28A0092B-C50C-407E-A947-70E740481C1C}">
                <a14:useLocalDpi xmlns:a14="http://schemas.microsoft.com/office/drawing/2010/main" val="0"/>
              </a:ext>
            </a:extLst>
          </a:blip>
          <a:srcRect/>
          <a:stretch>
            <a:fillRect/>
          </a:stretch>
        </p:blipFill>
        <p:spPr bwMode="auto">
          <a:xfrm>
            <a:off x="990600" y="990600"/>
            <a:ext cx="6629399"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8380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125113" cy="924475"/>
          </a:xfrm>
        </p:spPr>
        <p:txBody>
          <a:bodyPr/>
          <a:lstStyle/>
          <a:p>
            <a:r>
              <a:rPr lang="en-US" sz="4000" b="1" dirty="0" smtClean="0">
                <a:solidFill>
                  <a:srgbClr val="FF0000"/>
                </a:solidFill>
              </a:rPr>
              <a:t>ADVANTAGES</a:t>
            </a:r>
            <a:endParaRPr lang="en-US" sz="4000" b="1" dirty="0">
              <a:solidFill>
                <a:srgbClr val="FF0000"/>
              </a:solidFill>
            </a:endParaRPr>
          </a:p>
        </p:txBody>
      </p:sp>
      <p:sp>
        <p:nvSpPr>
          <p:cNvPr id="3" name="Content Placeholder 2"/>
          <p:cNvSpPr>
            <a:spLocks noGrp="1"/>
          </p:cNvSpPr>
          <p:nvPr>
            <p:ph idx="1"/>
          </p:nvPr>
        </p:nvSpPr>
        <p:spPr>
          <a:xfrm>
            <a:off x="152400" y="2035961"/>
            <a:ext cx="8458200" cy="4822039"/>
          </a:xfrm>
        </p:spPr>
        <p:txBody>
          <a:bodyPr>
            <a:noAutofit/>
          </a:bodyPr>
          <a:lstStyle/>
          <a:p>
            <a:pPr>
              <a:buFont typeface="+mj-lt"/>
              <a:buAutoNum type="arabicPeriod"/>
            </a:pPr>
            <a:r>
              <a:rPr lang="en-US" sz="2000" b="1" dirty="0" smtClean="0">
                <a:solidFill>
                  <a:srgbClr val="002060"/>
                </a:solidFill>
              </a:rPr>
              <a:t>One </a:t>
            </a:r>
            <a:r>
              <a:rPr lang="en-US" sz="2000" b="1" dirty="0">
                <a:solidFill>
                  <a:srgbClr val="002060"/>
                </a:solidFill>
              </a:rPr>
              <a:t>of the major advantages of use of IFT is that the affect are </a:t>
            </a:r>
            <a:r>
              <a:rPr lang="en-US" sz="2000" b="1" dirty="0" smtClean="0">
                <a:solidFill>
                  <a:srgbClr val="002060"/>
                </a:solidFill>
              </a:rPr>
              <a:t>produced in the tissue </a:t>
            </a:r>
            <a:r>
              <a:rPr lang="en-US" sz="2000" b="1" dirty="0">
                <a:solidFill>
                  <a:srgbClr val="002060"/>
                </a:solidFill>
              </a:rPr>
              <a:t>where they are required without </a:t>
            </a:r>
            <a:r>
              <a:rPr lang="en-US" sz="2000" b="1" dirty="0" smtClean="0">
                <a:solidFill>
                  <a:srgbClr val="002060"/>
                </a:solidFill>
              </a:rPr>
              <a:t>un-necessary </a:t>
            </a:r>
            <a:r>
              <a:rPr lang="en-US" sz="2000" b="1" dirty="0">
                <a:solidFill>
                  <a:srgbClr val="002060"/>
                </a:solidFill>
              </a:rPr>
              <a:t>or uncomfortable skin stimulation</a:t>
            </a:r>
            <a:r>
              <a:rPr lang="en-US" sz="2000" b="1" dirty="0" smtClean="0">
                <a:solidFill>
                  <a:srgbClr val="002060"/>
                </a:solidFill>
              </a:rPr>
              <a:t>.</a:t>
            </a:r>
          </a:p>
          <a:p>
            <a:pPr>
              <a:buFont typeface="+mj-lt"/>
              <a:buAutoNum type="arabicPeriod"/>
            </a:pPr>
            <a:r>
              <a:rPr lang="en-US" sz="2000" b="1" dirty="0" smtClean="0">
                <a:solidFill>
                  <a:srgbClr val="002060"/>
                </a:solidFill>
              </a:rPr>
              <a:t>It can be used as pain relief as well as muscle stimulation.</a:t>
            </a:r>
          </a:p>
          <a:p>
            <a:pPr>
              <a:buFont typeface="+mj-lt"/>
              <a:buAutoNum type="arabicPeriod"/>
            </a:pPr>
            <a:r>
              <a:rPr lang="en-US" sz="2000" b="1" dirty="0" smtClean="0">
                <a:solidFill>
                  <a:srgbClr val="002060"/>
                </a:solidFill>
              </a:rPr>
              <a:t>The main advantages is that , patient can not be given higher doses in low frequency therapy apparatus like FARADIC STIMULATOR. </a:t>
            </a:r>
          </a:p>
          <a:p>
            <a:pPr>
              <a:buFont typeface="+mj-lt"/>
              <a:buAutoNum type="arabicPeriod"/>
            </a:pPr>
            <a:r>
              <a:rPr lang="en-US" sz="2000" b="1" dirty="0" smtClean="0">
                <a:solidFill>
                  <a:srgbClr val="002060"/>
                </a:solidFill>
              </a:rPr>
              <a:t>The skin resistance offered to the 4000cycles/sec is very much less than the resistance </a:t>
            </a:r>
            <a:r>
              <a:rPr lang="en-US" sz="2000" b="1" dirty="0">
                <a:solidFill>
                  <a:srgbClr val="002060"/>
                </a:solidFill>
              </a:rPr>
              <a:t>o</a:t>
            </a:r>
            <a:r>
              <a:rPr lang="en-US" sz="2000" b="1" dirty="0" smtClean="0">
                <a:solidFill>
                  <a:srgbClr val="002060"/>
                </a:solidFill>
              </a:rPr>
              <a:t>ffered to low frequency currents such as faradic currents.</a:t>
            </a:r>
          </a:p>
          <a:p>
            <a:pPr>
              <a:buFont typeface="+mj-lt"/>
              <a:buAutoNum type="arabicPeriod"/>
            </a:pPr>
            <a:r>
              <a:rPr lang="en-US" sz="2000" b="1" dirty="0" smtClean="0">
                <a:solidFill>
                  <a:srgbClr val="002060"/>
                </a:solidFill>
              </a:rPr>
              <a:t>The </a:t>
            </a:r>
            <a:r>
              <a:rPr lang="en-US" sz="2000" b="1" u="sng" dirty="0" smtClean="0">
                <a:solidFill>
                  <a:srgbClr val="002060"/>
                </a:solidFill>
              </a:rPr>
              <a:t>principle of reduction in pain is because of gate control theory and stimulated release of pain reducing substances( </a:t>
            </a:r>
            <a:r>
              <a:rPr lang="en-US" sz="2000" b="1" u="sng" dirty="0" err="1" smtClean="0">
                <a:solidFill>
                  <a:srgbClr val="002060"/>
                </a:solidFill>
              </a:rPr>
              <a:t>endorphine</a:t>
            </a:r>
            <a:r>
              <a:rPr lang="en-US" sz="2000" b="1" u="sng" dirty="0" smtClean="0">
                <a:solidFill>
                  <a:srgbClr val="002060"/>
                </a:solidFill>
              </a:rPr>
              <a:t> and </a:t>
            </a:r>
            <a:r>
              <a:rPr lang="en-US" sz="2000" b="1" u="sng" dirty="0" err="1" smtClean="0">
                <a:solidFill>
                  <a:srgbClr val="002060"/>
                </a:solidFill>
              </a:rPr>
              <a:t>enkaphalin</a:t>
            </a:r>
            <a:r>
              <a:rPr lang="en-US" sz="2000" b="1" u="sng" dirty="0" smtClean="0">
                <a:solidFill>
                  <a:srgbClr val="002060"/>
                </a:solidFill>
              </a:rPr>
              <a:t>).</a:t>
            </a:r>
          </a:p>
          <a:p>
            <a:pPr>
              <a:buFont typeface="+mj-lt"/>
              <a:buAutoNum type="arabicPeriod"/>
            </a:pPr>
            <a:endParaRPr lang="en-US" sz="2000" b="1" dirty="0">
              <a:solidFill>
                <a:srgbClr val="002060"/>
              </a:solidFill>
            </a:endParaRPr>
          </a:p>
          <a:p>
            <a:endParaRPr lang="en-US" sz="2000" b="1" dirty="0">
              <a:solidFill>
                <a:srgbClr val="002060"/>
              </a:solidFill>
            </a:endParaRPr>
          </a:p>
        </p:txBody>
      </p:sp>
    </p:spTree>
    <p:extLst>
      <p:ext uri="{BB962C8B-B14F-4D97-AF65-F5344CB8AC3E}">
        <p14:creationId xmlns:p14="http://schemas.microsoft.com/office/powerpoint/2010/main" val="200290764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TC102455519[[fn=Winter]]</Template>
  <TotalTime>701</TotalTime>
  <Words>1192</Words>
  <Application>Microsoft Office PowerPoint</Application>
  <PresentationFormat>On-screen Show (4:3)</PresentationFormat>
  <Paragraphs>98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Courier New</vt:lpstr>
      <vt:lpstr>Trebuchet MS</vt:lpstr>
      <vt:lpstr>Verdana</vt:lpstr>
      <vt:lpstr>Wingdings 2</vt:lpstr>
      <vt:lpstr>Winter</vt:lpstr>
      <vt:lpstr>INTERFERRENTIAL THERAP</vt:lpstr>
      <vt:lpstr>TYPES OF MFC</vt:lpstr>
      <vt:lpstr>INTERFERENTIAL THERAPY</vt:lpstr>
      <vt:lpstr>INTERFERENTIAL THERAPY</vt:lpstr>
      <vt:lpstr>PowerPoint Presentation</vt:lpstr>
      <vt:lpstr>PowerPoint Presentation</vt:lpstr>
      <vt:lpstr>PRINCIPAL OF  INTERFERENTIAL THERAPY</vt:lpstr>
      <vt:lpstr>PowerPoint Presentation</vt:lpstr>
      <vt:lpstr>ADVANTAGES</vt:lpstr>
      <vt:lpstr>METHODS OF APPLICATION</vt:lpstr>
      <vt:lpstr>TWO ELECTRODE BIPOLAR INTERFERENCE </vt:lpstr>
      <vt:lpstr>FOUR ELECTRODE CLASSICAL INTERFERENCE</vt:lpstr>
      <vt:lpstr>METHODS OF TREATMENT</vt:lpstr>
      <vt:lpstr>PowerPoint Presentation</vt:lpstr>
      <vt:lpstr>ADVANTAGES OF INTERFERENTIAL CURRENTS</vt:lpstr>
      <vt:lpstr>PHYSIOLOGICAL EFFECTS OF INTERFERENTIAL THERAPY</vt:lpstr>
      <vt:lpstr>1. RELIEF OF PAIN</vt:lpstr>
      <vt:lpstr>2. MOTOR STIMULATION</vt:lpstr>
      <vt:lpstr>3. ABSORBTION OF EXUDATE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INTERFERRENTIAL THERAP</dc:title>
  <dc:creator>Mohsana</dc:creator>
  <cp:lastModifiedBy>HP</cp:lastModifiedBy>
  <cp:revision>35</cp:revision>
  <dcterms:created xsi:type="dcterms:W3CDTF">2013-04-25T05:21:58Z</dcterms:created>
  <dcterms:modified xsi:type="dcterms:W3CDTF">2020-04-14T17:52:26Z</dcterms:modified>
</cp:coreProperties>
</file>