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8" r:id="rId6"/>
    <p:sldId id="260" r:id="rId7"/>
    <p:sldId id="261" r:id="rId8"/>
    <p:sldId id="262" r:id="rId9"/>
    <p:sldId id="263" r:id="rId10"/>
    <p:sldId id="264" r:id="rId11"/>
  </p:sldIdLst>
  <p:sldSz cx="12192000" cy="6858000"/>
  <p:notesSz cx="6858000" cy="9144000"/>
  <p:defaultTextStyle>
    <a:defPPr>
      <a:defRPr la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480" y="330"/>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910080" y="359898"/>
            <a:ext cx="987552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20" name="Footer Placeholder 19"/>
          <p:cNvSpPr>
            <a:spLocks noGrp="1"/>
          </p:cNvSpPr>
          <p:nvPr>
            <p:ph type="ftr" sz="quarter" idx="11"/>
          </p:nvPr>
        </p:nvSpPr>
        <p:spPr/>
        <p:txBody>
          <a:bodyPr/>
          <a:lstStyle>
            <a:extLst/>
          </a:lstStyle>
          <a:p>
            <a:endParaRPr lang=""/>
          </a:p>
        </p:txBody>
      </p:sp>
      <p:sp>
        <p:nvSpPr>
          <p:cNvPr id="10" name="Slide Number Placeholder 9"/>
          <p:cNvSpPr>
            <a:spLocks noGrp="1"/>
          </p:cNvSpPr>
          <p:nvPr>
            <p:ph type="sldNum" sz="quarter" idx="12"/>
          </p:nvPr>
        </p:nvSpPr>
        <p:spPr/>
        <p:txBody>
          <a:bodyPr/>
          <a:lstStyle>
            <a:extLst/>
          </a:lstStyle>
          <a:p>
            <a:fld id="{C05280FC-DC6D-1E44-9E1D-7A2FD00F5553}" type="slidenum">
              <a:rPr lang="" smtClean="0"/>
              <a:pPr/>
              <a:t>‹#›</a:t>
            </a:fld>
            <a:endParaRPr lang=""/>
          </a:p>
        </p:txBody>
      </p:sp>
      <p:sp>
        <p:nvSpPr>
          <p:cNvPr id="8" name="Oval 7"/>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542901" y="1345016"/>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5" name="Footer Placeholder 4"/>
          <p:cNvSpPr>
            <a:spLocks noGrp="1"/>
          </p:cNvSpPr>
          <p:nvPr>
            <p:ph type="ftr" sz="quarter" idx="11"/>
          </p:nvPr>
        </p:nvSpPr>
        <p:spPr/>
        <p:txBody>
          <a:bodyPr/>
          <a:lstStyle>
            <a:extLst/>
          </a:lstStyle>
          <a:p>
            <a:endParaRPr lang=""/>
          </a:p>
        </p:txBody>
      </p:sp>
      <p:sp>
        <p:nvSpPr>
          <p:cNvPr id="6" name="Slide Number Placeholder 5"/>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524000" y="274641"/>
            <a:ext cx="7416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5" name="Footer Placeholder 4"/>
          <p:cNvSpPr>
            <a:spLocks noGrp="1"/>
          </p:cNvSpPr>
          <p:nvPr>
            <p:ph type="ftr" sz="quarter" idx="11"/>
          </p:nvPr>
        </p:nvSpPr>
        <p:spPr/>
        <p:txBody>
          <a:bodyPr/>
          <a:lstStyle>
            <a:extLst/>
          </a:lstStyle>
          <a:p>
            <a:endParaRPr lang=""/>
          </a:p>
        </p:txBody>
      </p:sp>
      <p:sp>
        <p:nvSpPr>
          <p:cNvPr id="6" name="Slide Number Placeholder 5"/>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5" name="Footer Placeholder 4"/>
          <p:cNvSpPr>
            <a:spLocks noGrp="1"/>
          </p:cNvSpPr>
          <p:nvPr>
            <p:ph type="ftr" sz="quarter" idx="11"/>
          </p:nvPr>
        </p:nvSpPr>
        <p:spPr/>
        <p:txBody>
          <a:bodyPr/>
          <a:lstStyle>
            <a:extLst/>
          </a:lstStyle>
          <a:p>
            <a:endParaRPr lang=""/>
          </a:p>
        </p:txBody>
      </p:sp>
      <p:sp>
        <p:nvSpPr>
          <p:cNvPr id="6" name="Slide Number Placeholder 5"/>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043853" y="-54"/>
            <a:ext cx="9144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5" name="Footer Placeholder 4"/>
          <p:cNvSpPr>
            <a:spLocks noGrp="1"/>
          </p:cNvSpPr>
          <p:nvPr>
            <p:ph type="ftr" sz="quarter" idx="11"/>
          </p:nvPr>
        </p:nvSpPr>
        <p:spPr/>
        <p:txBody>
          <a:bodyPr/>
          <a:lstStyle>
            <a:extLst/>
          </a:lstStyle>
          <a:p>
            <a:endParaRPr lang=""/>
          </a:p>
        </p:txBody>
      </p:sp>
      <p:sp>
        <p:nvSpPr>
          <p:cNvPr id="6" name="Slide Number Placeholder 5"/>
          <p:cNvSpPr>
            <a:spLocks noGrp="1"/>
          </p:cNvSpPr>
          <p:nvPr>
            <p:ph type="sldNum" sz="quarter" idx="12"/>
          </p:nvPr>
        </p:nvSpPr>
        <p:spPr/>
        <p:txBody>
          <a:bodyPr/>
          <a:lstStyle>
            <a:extLst/>
          </a:lstStyle>
          <a:p>
            <a:fld id="{C05280FC-DC6D-1E44-9E1D-7A2FD00F5553}" type="slidenum">
              <a:rPr lang="" smtClean="0"/>
              <a:pPr/>
              <a:t>‹#›</a:t>
            </a:fld>
            <a:endParaRPr lang=""/>
          </a:p>
        </p:txBody>
      </p:sp>
      <p:sp>
        <p:nvSpPr>
          <p:cNvPr id="10" name="Rectangle 9"/>
          <p:cNvSpPr/>
          <p:nvPr/>
        </p:nvSpPr>
        <p:spPr bwMode="invGray">
          <a:xfrm>
            <a:off x="3048000" y="0"/>
            <a:ext cx="1016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3210752" y="2745870"/>
            <a:ext cx="85344"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6" name="Footer Placeholder 5"/>
          <p:cNvSpPr>
            <a:spLocks noGrp="1"/>
          </p:cNvSpPr>
          <p:nvPr>
            <p:ph type="ftr" sz="quarter" idx="11"/>
          </p:nvPr>
        </p:nvSpPr>
        <p:spPr/>
        <p:txBody>
          <a:bodyPr/>
          <a:lstStyle>
            <a:extLst/>
          </a:lstStyle>
          <a:p>
            <a:endParaRPr lang=""/>
          </a:p>
        </p:txBody>
      </p:sp>
      <p:sp>
        <p:nvSpPr>
          <p:cNvPr id="7" name="Slide Number Placeholder 6"/>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8" name="Footer Placeholder 7"/>
          <p:cNvSpPr>
            <a:spLocks noGrp="1"/>
          </p:cNvSpPr>
          <p:nvPr>
            <p:ph type="ftr" sz="quarter" idx="11"/>
          </p:nvPr>
        </p:nvSpPr>
        <p:spPr/>
        <p:txBody>
          <a:bodyPr/>
          <a:lstStyle>
            <a:extLst/>
          </a:lstStyle>
          <a:p>
            <a:endParaRPr lang=""/>
          </a:p>
        </p:txBody>
      </p:sp>
      <p:sp>
        <p:nvSpPr>
          <p:cNvPr id="9" name="Slide Number Placeholder 8"/>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4" name="Footer Placeholder 3"/>
          <p:cNvSpPr>
            <a:spLocks noGrp="1"/>
          </p:cNvSpPr>
          <p:nvPr>
            <p:ph type="ftr" sz="quarter" idx="11"/>
          </p:nvPr>
        </p:nvSpPr>
        <p:spPr/>
        <p:txBody>
          <a:bodyPr/>
          <a:lstStyle>
            <a:extLst/>
          </a:lstStyle>
          <a:p>
            <a:endParaRPr lang=""/>
          </a:p>
        </p:txBody>
      </p:sp>
      <p:sp>
        <p:nvSpPr>
          <p:cNvPr id="5" name="Slide Number Placeholder 4"/>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353312" y="0"/>
            <a:ext cx="10838688"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3" name="Footer Placeholder 2"/>
          <p:cNvSpPr>
            <a:spLocks noGrp="1"/>
          </p:cNvSpPr>
          <p:nvPr>
            <p:ph type="ftr" sz="quarter" idx="11"/>
          </p:nvPr>
        </p:nvSpPr>
        <p:spPr/>
        <p:txBody>
          <a:bodyPr/>
          <a:lstStyle>
            <a:extLst/>
          </a:lstStyle>
          <a:p>
            <a:endParaRPr lang=""/>
          </a:p>
        </p:txBody>
      </p:sp>
      <p:sp>
        <p:nvSpPr>
          <p:cNvPr id="4" name="Slide Number Placeholder 3"/>
          <p:cNvSpPr>
            <a:spLocks noGrp="1"/>
          </p:cNvSpPr>
          <p:nvPr>
            <p:ph type="sldNum" sz="quarter" idx="12"/>
          </p:nvPr>
        </p:nvSpPr>
        <p:spPr/>
        <p:txBody>
          <a:bodyPr/>
          <a:lstStyle>
            <a:extLst/>
          </a:lstStyle>
          <a:p>
            <a:fld id="{C05280FC-DC6D-1E44-9E1D-7A2FD00F5553}" type="slidenum">
              <a:rPr lang="" smtClean="0"/>
              <a:pPr/>
              <a:t>‹#›</a:t>
            </a:fld>
            <a:endParaRPr lang=""/>
          </a:p>
        </p:txBody>
      </p:sp>
      <p:sp>
        <p:nvSpPr>
          <p:cNvPr id="6" name="Rectangle 5"/>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6" name="Footer Placeholder 5"/>
          <p:cNvSpPr>
            <a:spLocks noGrp="1"/>
          </p:cNvSpPr>
          <p:nvPr>
            <p:ph type="ftr" sz="quarter" idx="11"/>
          </p:nvPr>
        </p:nvSpPr>
        <p:spPr/>
        <p:txBody>
          <a:bodyPr/>
          <a:lstStyle>
            <a:extLst/>
          </a:lstStyle>
          <a:p>
            <a:endParaRPr lang=""/>
          </a:p>
        </p:txBody>
      </p:sp>
      <p:sp>
        <p:nvSpPr>
          <p:cNvPr id="7" name="Slide Number Placeholder 6"/>
          <p:cNvSpPr>
            <a:spLocks noGrp="1"/>
          </p:cNvSpPr>
          <p:nvPr>
            <p:ph type="sldNum" sz="quarter" idx="12"/>
          </p:nvPr>
        </p:nvSpPr>
        <p:spPr/>
        <p:txBody>
          <a:bodyPr/>
          <a:lstStyle>
            <a:extLst/>
          </a:lstStyle>
          <a:p>
            <a:fld id="{C05280FC-DC6D-1E44-9E1D-7A2FD00F5553}" type="slidenum">
              <a:rPr lang="" smtClean="0"/>
              <a:pPr/>
              <a:t>‹#›</a:t>
            </a:fld>
            <a:endParaRPr lan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49D0FCD8-C7FE-C045-AB2C-777EABFF8063}" type="datetimeFigureOut">
              <a:rPr lang="" smtClean="0"/>
              <a:pPr/>
              <a:t>03/21/2021</a:t>
            </a:fld>
            <a:endParaRPr lang=""/>
          </a:p>
        </p:txBody>
      </p:sp>
      <p:sp>
        <p:nvSpPr>
          <p:cNvPr id="6" name="Footer Placeholder 5"/>
          <p:cNvSpPr>
            <a:spLocks noGrp="1"/>
          </p:cNvSpPr>
          <p:nvPr>
            <p:ph type="ftr" sz="quarter" idx="11"/>
          </p:nvPr>
        </p:nvSpPr>
        <p:spPr/>
        <p:txBody>
          <a:bodyPr/>
          <a:lstStyle>
            <a:extLst/>
          </a:lstStyle>
          <a:p>
            <a:endParaRPr lang=""/>
          </a:p>
        </p:txBody>
      </p:sp>
      <p:sp>
        <p:nvSpPr>
          <p:cNvPr id="7" name="Slide Number Placeholder 6"/>
          <p:cNvSpPr>
            <a:spLocks noGrp="1"/>
          </p:cNvSpPr>
          <p:nvPr>
            <p:ph type="sldNum" sz="quarter" idx="12"/>
          </p:nvPr>
        </p:nvSpPr>
        <p:spPr/>
        <p:txBody>
          <a:bodyPr/>
          <a:lstStyle>
            <a:extLst/>
          </a:lstStyle>
          <a:p>
            <a:fld id="{C05280FC-DC6D-1E44-9E1D-7A2FD00F5553}" type="slidenum">
              <a:rPr lang="" smtClean="0"/>
              <a:pPr/>
              <a:t>‹#›</a:t>
            </a:fld>
            <a:endParaRPr lang=""/>
          </a:p>
        </p:txBody>
      </p:sp>
      <p:sp>
        <p:nvSpPr>
          <p:cNvPr id="8" name="Rectangle 7"/>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528967" y="954341"/>
            <a:ext cx="9144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671556" y="936786"/>
            <a:ext cx="86563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1087902" y="-815922"/>
            <a:ext cx="218518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25089" y="21103"/>
            <a:ext cx="2269588"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350498" y="-54"/>
            <a:ext cx="10841503"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914144" y="274638"/>
            <a:ext cx="999744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914144" y="1447800"/>
            <a:ext cx="999744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49D0FCD8-C7FE-C045-AB2C-777EABFF8063}" type="datetimeFigureOut">
              <a:rPr lang="" smtClean="0"/>
              <a:pPr/>
              <a:t>03/21/2021</a:t>
            </a:fld>
            <a:endParaRPr lang=""/>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
          </a:p>
        </p:txBody>
      </p:sp>
      <p:sp>
        <p:nvSpPr>
          <p:cNvPr id="22" name="Slide Number Placeholder 21"/>
          <p:cNvSpPr>
            <a:spLocks noGrp="1"/>
          </p:cNvSpPr>
          <p:nvPr>
            <p:ph type="sldNum" sz="quarter" idx="4"/>
          </p:nvPr>
        </p:nvSpPr>
        <p:spPr>
          <a:xfrm>
            <a:off x="11484864" y="6305550"/>
            <a:ext cx="6096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05280FC-DC6D-1E44-9E1D-7A2FD00F5553}" type="slidenum">
              <a:rPr lang="" smtClean="0"/>
              <a:pPr/>
              <a:t>‹#›</a:t>
            </a:fld>
            <a:endParaRPr lang=""/>
          </a:p>
        </p:txBody>
      </p:sp>
      <p:sp>
        <p:nvSpPr>
          <p:cNvPr id="15" name="Rectangle 14"/>
          <p:cNvSpPr/>
          <p:nvPr/>
        </p:nvSpPr>
        <p:spPr bwMode="invGray">
          <a:xfrm>
            <a:off x="1353312" y="-54"/>
            <a:ext cx="97536"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AFF48A-B6F1-314A-96E0-B0614BA306F0}"/>
              </a:ext>
            </a:extLst>
          </p:cNvPr>
          <p:cNvSpPr>
            <a:spLocks noGrp="1"/>
          </p:cNvSpPr>
          <p:nvPr>
            <p:ph type="ctrTitle"/>
          </p:nvPr>
        </p:nvSpPr>
        <p:spPr>
          <a:xfrm>
            <a:off x="1625600" y="3886200"/>
            <a:ext cx="9144000" cy="914400"/>
          </a:xfrm>
        </p:spPr>
        <p:txBody>
          <a:bodyPr>
            <a:normAutofit fontScale="90000"/>
          </a:bodyPr>
          <a:lstStyle/>
          <a:p>
            <a:r>
              <a:rPr lang="en-US" sz="4000" dirty="0"/>
              <a:t>methods of selection(</a:t>
            </a:r>
            <a:r>
              <a:rPr lang="en-US" sz="4000" dirty="0" err="1"/>
              <a:t>tendem</a:t>
            </a:r>
            <a:r>
              <a:rPr lang="en-US" sz="4000" dirty="0"/>
              <a:t> , independent culling level , selection index)</a:t>
            </a:r>
            <a:br>
              <a:rPr lang="en-US" sz="4000" dirty="0"/>
            </a:br>
            <a:endParaRPr lang="" sz="4000" dirty="0"/>
          </a:p>
        </p:txBody>
      </p:sp>
    </p:spTree>
    <p:extLst>
      <p:ext uri="{BB962C8B-B14F-4D97-AF65-F5344CB8AC3E}">
        <p14:creationId xmlns:p14="http://schemas.microsoft.com/office/powerpoint/2010/main" val="42046281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3E0F31-3E24-D747-ADB6-6CA39D4243CF}"/>
              </a:ext>
            </a:extLst>
          </p:cNvPr>
          <p:cNvSpPr>
            <a:spLocks noGrp="1"/>
          </p:cNvSpPr>
          <p:nvPr>
            <p:ph type="title"/>
          </p:nvPr>
        </p:nvSpPr>
        <p:spPr/>
        <p:txBody>
          <a:bodyPr/>
          <a:lstStyle/>
          <a:p>
            <a:endParaRPr lang=""/>
          </a:p>
        </p:txBody>
      </p:sp>
      <p:sp>
        <p:nvSpPr>
          <p:cNvPr id="3" name="Content Placeholder 2">
            <a:extLst>
              <a:ext uri="{FF2B5EF4-FFF2-40B4-BE49-F238E27FC236}">
                <a16:creationId xmlns:a16="http://schemas.microsoft.com/office/drawing/2014/main" xmlns="" id="{340B6399-19B9-B14F-8A7C-5801C85BDBB2}"/>
              </a:ext>
            </a:extLst>
          </p:cNvPr>
          <p:cNvSpPr>
            <a:spLocks noGrp="1"/>
          </p:cNvSpPr>
          <p:nvPr>
            <p:ph idx="1"/>
          </p:nvPr>
        </p:nvSpPr>
        <p:spPr/>
        <p:txBody>
          <a:bodyPr>
            <a:normAutofit/>
          </a:bodyPr>
          <a:lstStyle/>
          <a:p>
            <a:pPr>
              <a:buNone/>
            </a:pPr>
            <a:endParaRPr lang="" dirty="0" smtClean="0"/>
          </a:p>
          <a:p>
            <a:r>
              <a:rPr lang="en-IE" dirty="0" smtClean="0"/>
              <a:t>This result is the index score and can be used to compare the worth of each organism being selected. Therefore, only those with the highest index score are selected for breeding via artificial selection. </a:t>
            </a:r>
          </a:p>
          <a:p>
            <a:r>
              <a:rPr lang="en-IE" dirty="0" smtClean="0"/>
              <a:t>This method has advantages over other methods of artificial selection, such as tandem selection, in that you can select for traits simultaneously rather than sequentially.</a:t>
            </a:r>
          </a:p>
          <a:p>
            <a:pPr>
              <a:buNone/>
            </a:pPr>
            <a:endParaRPr lang="" dirty="0"/>
          </a:p>
        </p:txBody>
      </p:sp>
    </p:spTree>
    <p:extLst>
      <p:ext uri="{BB962C8B-B14F-4D97-AF65-F5344CB8AC3E}">
        <p14:creationId xmlns:p14="http://schemas.microsoft.com/office/powerpoint/2010/main" val="1452402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C1CE3B-1A5C-3740-AAE9-60CC412BB296}"/>
              </a:ext>
            </a:extLst>
          </p:cNvPr>
          <p:cNvSpPr>
            <a:spLocks noGrp="1"/>
          </p:cNvSpPr>
          <p:nvPr>
            <p:ph type="title"/>
          </p:nvPr>
        </p:nvSpPr>
        <p:spPr/>
        <p:txBody>
          <a:bodyPr/>
          <a:lstStyle/>
          <a:p>
            <a:r>
              <a:rPr lang="" dirty="0" smtClean="0"/>
              <a:t>Selection</a:t>
            </a:r>
            <a:endParaRPr lang="" dirty="0"/>
          </a:p>
        </p:txBody>
      </p:sp>
      <p:sp>
        <p:nvSpPr>
          <p:cNvPr id="3" name="Content Placeholder 2">
            <a:extLst>
              <a:ext uri="{FF2B5EF4-FFF2-40B4-BE49-F238E27FC236}">
                <a16:creationId xmlns:a16="http://schemas.microsoft.com/office/drawing/2014/main" xmlns="" id="{9635433B-9B10-3243-AA0A-C24FF507B83A}"/>
              </a:ext>
            </a:extLst>
          </p:cNvPr>
          <p:cNvSpPr>
            <a:spLocks noGrp="1"/>
          </p:cNvSpPr>
          <p:nvPr>
            <p:ph idx="1"/>
          </p:nvPr>
        </p:nvSpPr>
        <p:spPr/>
        <p:txBody>
          <a:bodyPr/>
          <a:lstStyle/>
          <a:p>
            <a:pPr>
              <a:buNone/>
            </a:pPr>
            <a:endParaRPr lang="" dirty="0"/>
          </a:p>
          <a:p>
            <a:r>
              <a:rPr lang="" dirty="0"/>
              <a:t>Selection is the tool in the hand of the breeder to improve the performance of the animal.</a:t>
            </a:r>
          </a:p>
          <a:p>
            <a:r>
              <a:rPr lang="" dirty="0"/>
              <a:t>Selection on the basis of individual phenotypic performance is called </a:t>
            </a:r>
            <a:r>
              <a:rPr lang="" b="1" dirty="0"/>
              <a:t>individual selection</a:t>
            </a:r>
            <a:r>
              <a:rPr lang="" dirty="0"/>
              <a:t>. </a:t>
            </a:r>
            <a:endParaRPr lang="" dirty="0" smtClean="0"/>
          </a:p>
          <a:p>
            <a:r>
              <a:rPr lang="" dirty="0" smtClean="0"/>
              <a:t>It </a:t>
            </a:r>
            <a:r>
              <a:rPr lang="" dirty="0"/>
              <a:t>is the most commonly used basis for improvement in livestock.</a:t>
            </a:r>
          </a:p>
        </p:txBody>
      </p:sp>
    </p:spTree>
    <p:extLst>
      <p:ext uri="{BB962C8B-B14F-4D97-AF65-F5344CB8AC3E}">
        <p14:creationId xmlns:p14="http://schemas.microsoft.com/office/powerpoint/2010/main" val="4027091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4CC176-145A-DB45-A945-F2B571DDBCC4}"/>
              </a:ext>
            </a:extLst>
          </p:cNvPr>
          <p:cNvSpPr>
            <a:spLocks noGrp="1"/>
          </p:cNvSpPr>
          <p:nvPr>
            <p:ph type="title"/>
          </p:nvPr>
        </p:nvSpPr>
        <p:spPr/>
        <p:txBody>
          <a:bodyPr/>
          <a:lstStyle/>
          <a:p>
            <a:r>
              <a:rPr lang=""/>
              <a:t>Methods of selection</a:t>
            </a:r>
          </a:p>
        </p:txBody>
      </p:sp>
      <p:sp>
        <p:nvSpPr>
          <p:cNvPr id="3" name="Content Placeholder 2">
            <a:extLst>
              <a:ext uri="{FF2B5EF4-FFF2-40B4-BE49-F238E27FC236}">
                <a16:creationId xmlns:a16="http://schemas.microsoft.com/office/drawing/2014/main" xmlns="" id="{1C5F865E-A8EF-EE4B-9855-C203C4F74C40}"/>
              </a:ext>
            </a:extLst>
          </p:cNvPr>
          <p:cNvSpPr>
            <a:spLocks noGrp="1"/>
          </p:cNvSpPr>
          <p:nvPr>
            <p:ph idx="1"/>
          </p:nvPr>
        </p:nvSpPr>
        <p:spPr>
          <a:xfrm>
            <a:off x="1914144" y="1752600"/>
            <a:ext cx="9997440" cy="4495800"/>
          </a:xfrm>
        </p:spPr>
        <p:txBody>
          <a:bodyPr/>
          <a:lstStyle/>
          <a:p>
            <a:r>
              <a:rPr lang="" dirty="0"/>
              <a:t>Tandem selection</a:t>
            </a:r>
          </a:p>
          <a:p>
            <a:r>
              <a:rPr lang="" dirty="0"/>
              <a:t>lndependent culling level</a:t>
            </a:r>
          </a:p>
          <a:p>
            <a:r>
              <a:rPr lang="" dirty="0"/>
              <a:t>Selection index</a:t>
            </a:r>
          </a:p>
        </p:txBody>
      </p:sp>
    </p:spTree>
    <p:extLst>
      <p:ext uri="{BB962C8B-B14F-4D97-AF65-F5344CB8AC3E}">
        <p14:creationId xmlns:p14="http://schemas.microsoft.com/office/powerpoint/2010/main" val="23628399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629FEE-DCE0-CE4F-B3E2-ACA5DA2DF8AC}"/>
              </a:ext>
            </a:extLst>
          </p:cNvPr>
          <p:cNvSpPr>
            <a:spLocks noGrp="1"/>
          </p:cNvSpPr>
          <p:nvPr>
            <p:ph type="title"/>
          </p:nvPr>
        </p:nvSpPr>
        <p:spPr>
          <a:xfrm>
            <a:off x="1914144" y="533400"/>
            <a:ext cx="9997440" cy="609600"/>
          </a:xfrm>
        </p:spPr>
        <p:txBody>
          <a:bodyPr>
            <a:noAutofit/>
          </a:bodyPr>
          <a:lstStyle/>
          <a:p>
            <a:r>
              <a:rPr lang="" sz="4000" dirty="0"/>
              <a:t>Tandem </a:t>
            </a:r>
            <a:r>
              <a:rPr lang="" sz="4000" dirty="0" smtClean="0"/>
              <a:t>selection</a:t>
            </a:r>
            <a:br>
              <a:rPr lang="" sz="4000" dirty="0" smtClean="0"/>
            </a:br>
            <a:endParaRPr lang="" sz="4000" dirty="0"/>
          </a:p>
        </p:txBody>
      </p:sp>
      <p:sp>
        <p:nvSpPr>
          <p:cNvPr id="3" name="Content Placeholder 2">
            <a:extLst>
              <a:ext uri="{FF2B5EF4-FFF2-40B4-BE49-F238E27FC236}">
                <a16:creationId xmlns:a16="http://schemas.microsoft.com/office/drawing/2014/main" xmlns="" id="{73C29D22-4B06-5E4F-9491-5318AFD89CCF}"/>
              </a:ext>
            </a:extLst>
          </p:cNvPr>
          <p:cNvSpPr>
            <a:spLocks noGrp="1"/>
          </p:cNvSpPr>
          <p:nvPr>
            <p:ph idx="1"/>
          </p:nvPr>
        </p:nvSpPr>
        <p:spPr/>
        <p:txBody>
          <a:bodyPr>
            <a:noAutofit/>
          </a:bodyPr>
          <a:lstStyle/>
          <a:p>
            <a:r>
              <a:rPr lang="" sz="2800" dirty="0"/>
              <a:t>Tandem selection is a method of artificial selection in which useful traits are selected for sequentially</a:t>
            </a:r>
          </a:p>
          <a:p>
            <a:r>
              <a:rPr lang="" sz="2800" dirty="0" smtClean="0"/>
              <a:t>For example: parasite </a:t>
            </a:r>
            <a:r>
              <a:rPr lang="" sz="2800" dirty="0"/>
              <a:t>resistance then growth</a:t>
            </a:r>
          </a:p>
          <a:p>
            <a:r>
              <a:rPr lang="" sz="2800" dirty="0"/>
              <a:t>Traits are selected for one at time and selection for the next trait does not begin until the desired level of performance is achieved with the first.</a:t>
            </a:r>
          </a:p>
          <a:p>
            <a:r>
              <a:rPr lang="" sz="2800" dirty="0"/>
              <a:t>Animals with one desirable trait but with other undesirable ones may be kept for breeding</a:t>
            </a:r>
          </a:p>
          <a:p>
            <a:r>
              <a:rPr lang="" sz="2800" dirty="0"/>
              <a:t>For the profitable production, emphasis has to be placed on several traits when selection breeding stock</a:t>
            </a:r>
            <a:r>
              <a:rPr lang="" sz="2800" dirty="0" smtClean="0"/>
              <a:t>.</a:t>
            </a:r>
            <a:endParaRPr lang="" sz="2800" dirty="0"/>
          </a:p>
        </p:txBody>
      </p:sp>
    </p:spTree>
    <p:extLst>
      <p:ext uri="{BB962C8B-B14F-4D97-AF65-F5344CB8AC3E}">
        <p14:creationId xmlns:p14="http://schemas.microsoft.com/office/powerpoint/2010/main" val="508889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dirty="0" smtClean="0"/>
              <a:t/>
            </a:r>
            <a:br>
              <a:rPr lang="en-IE" dirty="0" smtClean="0"/>
            </a:br>
            <a:endParaRPr lang="en-IE" dirty="0"/>
          </a:p>
        </p:txBody>
      </p:sp>
      <p:sp>
        <p:nvSpPr>
          <p:cNvPr id="3" name="Content Placeholder 2"/>
          <p:cNvSpPr>
            <a:spLocks noGrp="1"/>
          </p:cNvSpPr>
          <p:nvPr>
            <p:ph idx="1"/>
          </p:nvPr>
        </p:nvSpPr>
        <p:spPr/>
        <p:txBody>
          <a:bodyPr/>
          <a:lstStyle/>
          <a:p>
            <a:endParaRPr lang="" dirty="0" smtClean="0"/>
          </a:p>
          <a:p>
            <a:r>
              <a:rPr lang="" dirty="0" smtClean="0"/>
              <a:t>Simple to use but not recommended</a:t>
            </a:r>
          </a:p>
          <a:p>
            <a:r>
              <a:rPr lang="" dirty="0" smtClean="0"/>
              <a:t>Least effective of the selection methods</a:t>
            </a:r>
          </a:p>
          <a:p>
            <a:r>
              <a:rPr lang="" dirty="0" smtClean="0"/>
              <a:t>Traits should be considered in order of their economic values</a:t>
            </a:r>
          </a:p>
          <a:p>
            <a:endParaRPr lang="en-I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FF62C1-BFD2-5C48-AD59-3F86D126F084}"/>
              </a:ext>
            </a:extLst>
          </p:cNvPr>
          <p:cNvSpPr>
            <a:spLocks noGrp="1"/>
          </p:cNvSpPr>
          <p:nvPr>
            <p:ph type="title"/>
          </p:nvPr>
        </p:nvSpPr>
        <p:spPr/>
        <p:txBody>
          <a:bodyPr/>
          <a:lstStyle/>
          <a:p>
            <a:r>
              <a:rPr lang="" dirty="0" smtClean="0"/>
              <a:t>Difficulties in tandem selection</a:t>
            </a:r>
            <a:endParaRPr lang="" dirty="0"/>
          </a:p>
        </p:txBody>
      </p:sp>
      <p:sp>
        <p:nvSpPr>
          <p:cNvPr id="3" name="Content Placeholder 2">
            <a:extLst>
              <a:ext uri="{FF2B5EF4-FFF2-40B4-BE49-F238E27FC236}">
                <a16:creationId xmlns:a16="http://schemas.microsoft.com/office/drawing/2014/main" xmlns="" id="{02CBA6C5-8395-2240-85D1-9B9376B7F9AF}"/>
              </a:ext>
            </a:extLst>
          </p:cNvPr>
          <p:cNvSpPr>
            <a:spLocks noGrp="1"/>
          </p:cNvSpPr>
          <p:nvPr>
            <p:ph idx="1"/>
          </p:nvPr>
        </p:nvSpPr>
        <p:spPr/>
        <p:txBody>
          <a:bodyPr/>
          <a:lstStyle/>
          <a:p>
            <a:pPr>
              <a:buNone/>
            </a:pPr>
            <a:endParaRPr lang="" dirty="0"/>
          </a:p>
          <a:p>
            <a:r>
              <a:rPr lang="" dirty="0"/>
              <a:t>Difficulties include:</a:t>
            </a:r>
          </a:p>
          <a:p>
            <a:r>
              <a:rPr lang="" dirty="0"/>
              <a:t>Genetic correlation must be knownCorrelation and heritability must remain the same over several generations of intense selection for one trait</a:t>
            </a:r>
          </a:p>
          <a:p>
            <a:r>
              <a:rPr lang="" dirty="0"/>
              <a:t>Economic values are linear</a:t>
            </a:r>
          </a:p>
          <a:p>
            <a:r>
              <a:rPr lang="" dirty="0"/>
              <a:t>Economic values does not change over time</a:t>
            </a:r>
          </a:p>
        </p:txBody>
      </p:sp>
    </p:spTree>
    <p:extLst>
      <p:ext uri="{BB962C8B-B14F-4D97-AF65-F5344CB8AC3E}">
        <p14:creationId xmlns:p14="http://schemas.microsoft.com/office/powerpoint/2010/main" val="16582524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D6C461-7F7A-6B4D-B70C-303D7191C3F2}"/>
              </a:ext>
            </a:extLst>
          </p:cNvPr>
          <p:cNvSpPr>
            <a:spLocks noGrp="1"/>
          </p:cNvSpPr>
          <p:nvPr>
            <p:ph type="title"/>
          </p:nvPr>
        </p:nvSpPr>
        <p:spPr/>
        <p:txBody>
          <a:bodyPr>
            <a:normAutofit/>
          </a:bodyPr>
          <a:lstStyle/>
          <a:p>
            <a:r>
              <a:rPr lang=""/>
              <a:t>Independent culling levels </a:t>
            </a:r>
          </a:p>
        </p:txBody>
      </p:sp>
      <p:sp>
        <p:nvSpPr>
          <p:cNvPr id="3" name="Content Placeholder 2">
            <a:extLst>
              <a:ext uri="{FF2B5EF4-FFF2-40B4-BE49-F238E27FC236}">
                <a16:creationId xmlns:a16="http://schemas.microsoft.com/office/drawing/2014/main" xmlns="" id="{A4DFC5FA-004E-C943-9467-109F15C8D335}"/>
              </a:ext>
            </a:extLst>
          </p:cNvPr>
          <p:cNvSpPr>
            <a:spLocks noGrp="1"/>
          </p:cNvSpPr>
          <p:nvPr>
            <p:ph idx="1"/>
          </p:nvPr>
        </p:nvSpPr>
        <p:spPr/>
        <p:txBody>
          <a:bodyPr>
            <a:normAutofit fontScale="92500" lnSpcReduction="20000"/>
          </a:bodyPr>
          <a:lstStyle/>
          <a:p>
            <a:r>
              <a:rPr lang="" dirty="0"/>
              <a:t>Independent culling levels are a more common and practical method of selecting breeding stock. </a:t>
            </a:r>
            <a:endParaRPr lang="" dirty="0" smtClean="0"/>
          </a:p>
          <a:p>
            <a:r>
              <a:rPr lang="" dirty="0" smtClean="0"/>
              <a:t>This </a:t>
            </a:r>
            <a:r>
              <a:rPr lang="" dirty="0"/>
              <a:t>method requires the producer to determine the number of animals they wish to keep at each selection </a:t>
            </a:r>
            <a:r>
              <a:rPr lang="" dirty="0" smtClean="0"/>
              <a:t>interval </a:t>
            </a:r>
            <a:r>
              <a:rPr lang="" dirty="0"/>
              <a:t>culling levels are a more common and practical method of selecting breeding stock. </a:t>
            </a:r>
            <a:endParaRPr lang="" dirty="0" smtClean="0"/>
          </a:p>
          <a:p>
            <a:r>
              <a:rPr lang="" dirty="0" smtClean="0"/>
              <a:t>This </a:t>
            </a:r>
            <a:r>
              <a:rPr lang="" dirty="0"/>
              <a:t>method requires the producer to determine the number of animals they wish to keep at each selection </a:t>
            </a:r>
            <a:r>
              <a:rPr lang="" dirty="0" smtClean="0"/>
              <a:t>interval</a:t>
            </a:r>
            <a:endParaRPr lang="" dirty="0"/>
          </a:p>
          <a:p>
            <a:r>
              <a:rPr lang="" dirty="0" smtClean="0"/>
              <a:t>For example: birth </a:t>
            </a:r>
            <a:r>
              <a:rPr lang="" dirty="0"/>
              <a:t>for birth type, weaning for growth to weaning, yearling or breeding time for total growth</a:t>
            </a:r>
          </a:p>
        </p:txBody>
      </p:sp>
    </p:spTree>
    <p:extLst>
      <p:ext uri="{BB962C8B-B14F-4D97-AF65-F5344CB8AC3E}">
        <p14:creationId xmlns:p14="http://schemas.microsoft.com/office/powerpoint/2010/main" val="1571847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D0F660-A663-FA49-AB31-9FB24B014617}"/>
              </a:ext>
            </a:extLst>
          </p:cNvPr>
          <p:cNvSpPr>
            <a:spLocks noGrp="1"/>
          </p:cNvSpPr>
          <p:nvPr>
            <p:ph type="title"/>
          </p:nvPr>
        </p:nvSpPr>
        <p:spPr/>
        <p:txBody>
          <a:bodyPr/>
          <a:lstStyle/>
          <a:p>
            <a:r>
              <a:rPr lang=""/>
              <a:t>Selected animal must meet all standard</a:t>
            </a:r>
          </a:p>
        </p:txBody>
      </p:sp>
      <p:sp>
        <p:nvSpPr>
          <p:cNvPr id="3" name="Content Placeholder 2">
            <a:extLst>
              <a:ext uri="{FF2B5EF4-FFF2-40B4-BE49-F238E27FC236}">
                <a16:creationId xmlns:a16="http://schemas.microsoft.com/office/drawing/2014/main" xmlns="" id="{C28EC895-6949-FF43-8A02-7BDB3FE4755A}"/>
              </a:ext>
            </a:extLst>
          </p:cNvPr>
          <p:cNvSpPr>
            <a:spLocks noGrp="1"/>
          </p:cNvSpPr>
          <p:nvPr>
            <p:ph idx="1"/>
          </p:nvPr>
        </p:nvSpPr>
        <p:spPr/>
        <p:txBody>
          <a:bodyPr/>
          <a:lstStyle/>
          <a:p>
            <a:endParaRPr lang="" dirty="0" smtClean="0"/>
          </a:p>
          <a:p>
            <a:r>
              <a:rPr lang="" dirty="0" smtClean="0"/>
              <a:t>Selected animals should meet minimum standard for each of the characters.</a:t>
            </a:r>
          </a:p>
          <a:p>
            <a:r>
              <a:rPr lang="" dirty="0" smtClean="0"/>
              <a:t>The effectiveness of this method depend upon the standard kept for each of the traits.</a:t>
            </a:r>
          </a:p>
          <a:p>
            <a:r>
              <a:rPr lang="" dirty="0" smtClean="0"/>
              <a:t>Individual who do not achieve the minimum standard which are already fixed within stipulated time are automatically culled from stock</a:t>
            </a:r>
          </a:p>
          <a:p>
            <a:endParaRPr lang="" dirty="0"/>
          </a:p>
        </p:txBody>
      </p:sp>
    </p:spTree>
    <p:extLst>
      <p:ext uri="{BB962C8B-B14F-4D97-AF65-F5344CB8AC3E}">
        <p14:creationId xmlns:p14="http://schemas.microsoft.com/office/powerpoint/2010/main" val="3768366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1549ED-CE3E-0A4B-A832-C98E6C939276}"/>
              </a:ext>
            </a:extLst>
          </p:cNvPr>
          <p:cNvSpPr>
            <a:spLocks noGrp="1"/>
          </p:cNvSpPr>
          <p:nvPr>
            <p:ph type="title"/>
          </p:nvPr>
        </p:nvSpPr>
        <p:spPr/>
        <p:txBody>
          <a:bodyPr/>
          <a:lstStyle/>
          <a:p>
            <a:r>
              <a:rPr lang="" dirty="0" smtClean="0"/>
              <a:t>Selection Index</a:t>
            </a:r>
            <a:endParaRPr lang="" dirty="0"/>
          </a:p>
        </p:txBody>
      </p:sp>
      <p:sp>
        <p:nvSpPr>
          <p:cNvPr id="3" name="Content Placeholder 2">
            <a:extLst>
              <a:ext uri="{FF2B5EF4-FFF2-40B4-BE49-F238E27FC236}">
                <a16:creationId xmlns:a16="http://schemas.microsoft.com/office/drawing/2014/main" xmlns="" id="{47304E6D-963E-C34F-A0E0-6C50E4B4BEBA}"/>
              </a:ext>
            </a:extLst>
          </p:cNvPr>
          <p:cNvSpPr>
            <a:spLocks noGrp="1"/>
          </p:cNvSpPr>
          <p:nvPr>
            <p:ph idx="1"/>
          </p:nvPr>
        </p:nvSpPr>
        <p:spPr/>
        <p:txBody>
          <a:bodyPr>
            <a:noAutofit/>
          </a:bodyPr>
          <a:lstStyle/>
          <a:p>
            <a:r>
              <a:rPr lang="en-IE" sz="2800" b="1" dirty="0" smtClean="0"/>
              <a:t>Index Selection</a:t>
            </a:r>
            <a:r>
              <a:rPr lang="en-IE" sz="2800" dirty="0" smtClean="0"/>
              <a:t> is a method of artificial selection in which several useful traits are selected simultaneously.</a:t>
            </a:r>
            <a:endParaRPr lang="en-IE" sz="2800" baseline="30000" dirty="0" smtClean="0"/>
          </a:p>
          <a:p>
            <a:r>
              <a:rPr lang="en-IE" sz="2800" dirty="0" smtClean="0"/>
              <a:t>First, each trait that is going to be selected is assigned a weight - the importance of the trait. </a:t>
            </a:r>
          </a:p>
          <a:p>
            <a:r>
              <a:rPr lang="en-IE" sz="2800" dirty="0" smtClean="0"/>
              <a:t>For example: if you were selecting for both height and the coat darkness in dogs, if height were the more important of the two one would assign that a higher weighting. For instance, height's weighting could be ten and coat darkness could be one. This weighting value is then multiplied by the observed value in each individual animal and then the score for each of the characteristics is summed for each individual</a:t>
            </a:r>
            <a:r>
              <a:rPr lang="en-IE" sz="2400" dirty="0" smtClean="0"/>
              <a:t>.</a:t>
            </a:r>
            <a:endParaRPr lang="" sz="2400" dirty="0"/>
          </a:p>
        </p:txBody>
      </p:sp>
    </p:spTree>
    <p:extLst>
      <p:ext uri="{BB962C8B-B14F-4D97-AF65-F5344CB8AC3E}">
        <p14:creationId xmlns:p14="http://schemas.microsoft.com/office/powerpoint/2010/main" val="34705170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410</Words>
  <Application>Microsoft Office PowerPoint</Application>
  <PresentationFormat>Custom</PresentationFormat>
  <Paragraphs>44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methods of selection(tendem , independent culling level , selection index) </vt:lpstr>
      <vt:lpstr>Selection</vt:lpstr>
      <vt:lpstr>Methods of selection</vt:lpstr>
      <vt:lpstr>Tandem selection </vt:lpstr>
      <vt:lpstr> </vt:lpstr>
      <vt:lpstr>Difficulties in tandem selection</vt:lpstr>
      <vt:lpstr>Independent culling levels </vt:lpstr>
      <vt:lpstr>Selected animal must meet all standard</vt:lpstr>
      <vt:lpstr>Selection Index</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Hassnain Raza</dc:title>
  <dc:creator>Unknown User</dc:creator>
  <cp:lastModifiedBy>3Star</cp:lastModifiedBy>
  <cp:revision>4</cp:revision>
  <dcterms:created xsi:type="dcterms:W3CDTF">2021-03-17T17:40:22Z</dcterms:created>
  <dcterms:modified xsi:type="dcterms:W3CDTF">2021-03-21T05:24:53Z</dcterms:modified>
</cp:coreProperties>
</file>