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57" r:id="rId3"/>
    <p:sldId id="258" r:id="rId4"/>
    <p:sldId id="259" r:id="rId5"/>
    <p:sldId id="280" r:id="rId6"/>
    <p:sldId id="260" r:id="rId7"/>
    <p:sldId id="261" r:id="rId8"/>
    <p:sldId id="279" r:id="rId9"/>
    <p:sldId id="262" r:id="rId10"/>
    <p:sldId id="263" r:id="rId11"/>
    <p:sldId id="264" r:id="rId12"/>
    <p:sldId id="265" r:id="rId13"/>
    <p:sldId id="278" r:id="rId14"/>
    <p:sldId id="266" r:id="rId15"/>
    <p:sldId id="277" r:id="rId16"/>
    <p:sldId id="267" r:id="rId17"/>
    <p:sldId id="269" r:id="rId18"/>
    <p:sldId id="270" r:id="rId19"/>
    <p:sldId id="271" r:id="rId20"/>
    <p:sldId id="272" r:id="rId21"/>
    <p:sldId id="276" r:id="rId22"/>
    <p:sldId id="273" r:id="rId23"/>
    <p:sldId id="274"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627BFE-F452-4005-9C1E-1793E3F315B4}" type="datetimeFigureOut">
              <a:rPr lang="en-US" smtClean="0"/>
              <a:t>11/13/2020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D4CFA1-0744-4169-A531-633550A176B1}" type="slidenum">
              <a:rPr lang="en-US" smtClean="0"/>
              <a:t>‹#›</a:t>
            </a:fld>
            <a:endParaRPr lang="en-US"/>
          </a:p>
        </p:txBody>
      </p:sp>
    </p:spTree>
    <p:extLst>
      <p:ext uri="{BB962C8B-B14F-4D97-AF65-F5344CB8AC3E}">
        <p14:creationId xmlns:p14="http://schemas.microsoft.com/office/powerpoint/2010/main" val="3663612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Preparation and Planning. ...</a:t>
            </a:r>
          </a:p>
          <a:p>
            <a:r>
              <a:rPr lang="en-US" sz="1200" b="0" i="0" kern="1200" dirty="0" smtClean="0">
                <a:solidFill>
                  <a:schemeClr val="tx1"/>
                </a:solidFill>
                <a:effectLst/>
                <a:latin typeface="+mn-lt"/>
                <a:ea typeface="+mn-ea"/>
                <a:cs typeface="+mn-cs"/>
              </a:rPr>
              <a:t> Information Gathering and Problem Identification.</a:t>
            </a:r>
          </a:p>
          <a:p>
            <a:r>
              <a:rPr lang="en-US" sz="1200" b="0" i="0" kern="1200" dirty="0" smtClean="0">
                <a:solidFill>
                  <a:schemeClr val="tx1"/>
                </a:solidFill>
                <a:effectLst/>
                <a:latin typeface="+mn-lt"/>
                <a:ea typeface="+mn-ea"/>
                <a:cs typeface="+mn-cs"/>
              </a:rPr>
              <a:t>Problem Definition Scope and Objectives Data Gathering Risk Assessment Feasibility Analysis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Systems Analysis</a:t>
            </a:r>
          </a:p>
          <a:p>
            <a:r>
              <a:rPr lang="en-US" sz="1200" b="0" i="0" kern="1200" dirty="0" smtClean="0">
                <a:solidFill>
                  <a:schemeClr val="tx1"/>
                </a:solidFill>
                <a:effectLst/>
                <a:latin typeface="+mn-lt"/>
                <a:ea typeface="+mn-ea"/>
                <a:cs typeface="+mn-cs"/>
              </a:rPr>
              <a:t>Understand how the existing system operates. </a:t>
            </a:r>
          </a:p>
          <a:p>
            <a:r>
              <a:rPr lang="en-US" sz="1200" b="0" i="0" kern="1200" dirty="0" smtClean="0">
                <a:solidFill>
                  <a:schemeClr val="tx1"/>
                </a:solidFill>
                <a:effectLst/>
                <a:latin typeface="+mn-lt"/>
                <a:ea typeface="+mn-ea"/>
                <a:cs typeface="+mn-cs"/>
              </a:rPr>
              <a:t>Document the current physical system.</a:t>
            </a:r>
          </a:p>
          <a:p>
            <a:r>
              <a:rPr lang="en-US" sz="1200" b="0" i="0" kern="1200" dirty="0" smtClean="0">
                <a:solidFill>
                  <a:schemeClr val="tx1"/>
                </a:solidFill>
                <a:effectLst/>
                <a:latin typeface="+mn-lt"/>
                <a:ea typeface="+mn-ea"/>
                <a:cs typeface="+mn-cs"/>
              </a:rPr>
              <a:t>Define the problem areas</a:t>
            </a:r>
          </a:p>
          <a:p>
            <a:r>
              <a:rPr lang="en-US" sz="1200" b="0" i="0" kern="1200" dirty="0" smtClean="0">
                <a:solidFill>
                  <a:schemeClr val="tx1"/>
                </a:solidFill>
                <a:effectLst/>
                <a:latin typeface="+mn-lt"/>
                <a:ea typeface="+mn-ea"/>
                <a:cs typeface="+mn-cs"/>
              </a:rPr>
              <a:t>Identify new requirements. Identify possible solutions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Systems Design</a:t>
            </a:r>
          </a:p>
          <a:p>
            <a:r>
              <a:rPr lang="en-US" sz="1200" b="0" i="0" kern="1200" dirty="0" smtClean="0">
                <a:solidFill>
                  <a:schemeClr val="tx1"/>
                </a:solidFill>
                <a:effectLst/>
                <a:latin typeface="+mn-lt"/>
                <a:ea typeface="+mn-ea"/>
                <a:cs typeface="+mn-cs"/>
              </a:rPr>
              <a:t>he analysis stage of the SDLC has clearly identified what must be done in order to meet the user’s requirements. The objective of the design stage is to determine exactly how the new system will work, and to communicate this information in a document referred to as the detailed systems specification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Systems Implementation</a:t>
            </a:r>
          </a:p>
          <a:p>
            <a:r>
              <a:rPr lang="en-US" sz="1200" b="0" i="0" kern="1200" dirty="0" smtClean="0">
                <a:solidFill>
                  <a:schemeClr val="tx1"/>
                </a:solidFill>
                <a:effectLst/>
                <a:latin typeface="+mn-lt"/>
                <a:ea typeface="+mn-ea"/>
                <a:cs typeface="+mn-cs"/>
              </a:rPr>
              <a:t>transition of the completed system into the operational </a:t>
            </a:r>
            <a:r>
              <a:rPr lang="en-US" sz="1200" b="0" i="0" kern="1200" dirty="0" err="1" smtClean="0">
                <a:solidFill>
                  <a:schemeClr val="tx1"/>
                </a:solidFill>
                <a:effectLst/>
                <a:latin typeface="+mn-lt"/>
                <a:ea typeface="+mn-ea"/>
                <a:cs typeface="+mn-cs"/>
              </a:rPr>
              <a:t>environmen</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installation and testing of any new hardware, systems software and network infrastructure</a:t>
            </a:r>
          </a:p>
          <a:p>
            <a:pPr fontAlgn="base"/>
            <a:r>
              <a:rPr lang="en-US" sz="1200" b="0" i="0" kern="1200" dirty="0" smtClean="0">
                <a:solidFill>
                  <a:schemeClr val="tx1"/>
                </a:solidFill>
                <a:effectLst/>
                <a:latin typeface="+mn-lt"/>
                <a:ea typeface="+mn-ea"/>
                <a:cs typeface="+mn-cs"/>
              </a:rPr>
              <a:t>train users and operations staff</a:t>
            </a:r>
          </a:p>
          <a:p>
            <a:pPr fontAlgn="base"/>
            <a:r>
              <a:rPr lang="en-US" sz="1200" b="0" i="0" kern="1200" dirty="0" smtClean="0">
                <a:solidFill>
                  <a:schemeClr val="tx1"/>
                </a:solidFill>
                <a:effectLst/>
                <a:latin typeface="+mn-lt"/>
                <a:ea typeface="+mn-ea"/>
                <a:cs typeface="+mn-cs"/>
              </a:rPr>
              <a:t>transfer data (data conversion)from the manual or old system to the new database where necessary</a:t>
            </a:r>
          </a:p>
          <a:p>
            <a:pPr fontAlgn="base"/>
            <a:r>
              <a:rPr lang="en-US" sz="1200" b="0" i="0" kern="1200" dirty="0" smtClean="0">
                <a:solidFill>
                  <a:schemeClr val="tx1"/>
                </a:solidFill>
                <a:effectLst/>
                <a:latin typeface="+mn-lt"/>
                <a:ea typeface="+mn-ea"/>
                <a:cs typeface="+mn-cs"/>
              </a:rPr>
              <a:t>perform acceptance testing. This requires careful planning to ensure all data flows, error procedures, interfaces, controls and manual procedures are tested</a:t>
            </a:r>
          </a:p>
          <a:p>
            <a:pPr fontAlgn="base"/>
            <a:r>
              <a:rPr lang="en-US" sz="1200" b="0" i="0" kern="1200" dirty="0" smtClean="0">
                <a:solidFill>
                  <a:schemeClr val="tx1"/>
                </a:solidFill>
                <a:effectLst/>
                <a:latin typeface="+mn-lt"/>
                <a:ea typeface="+mn-ea"/>
                <a:cs typeface="+mn-cs"/>
              </a:rPr>
              <a:t>complete project documentation</a:t>
            </a:r>
          </a:p>
          <a:p>
            <a:r>
              <a:rPr lang="en-US" sz="1200" b="0" i="0" kern="1200" dirty="0" smtClean="0">
                <a:solidFill>
                  <a:schemeClr val="tx1"/>
                </a:solidFill>
                <a:effectLst/>
                <a:latin typeface="+mn-lt"/>
                <a:ea typeface="+mn-ea"/>
                <a:cs typeface="+mn-cs"/>
              </a:rPr>
              <a:t>Fix system “bugs” System enhancement</a:t>
            </a:r>
          </a:p>
          <a:p>
            <a:endParaRPr lang="en-US" dirty="0"/>
          </a:p>
        </p:txBody>
      </p:sp>
      <p:sp>
        <p:nvSpPr>
          <p:cNvPr id="4" name="Slide Number Placeholder 3"/>
          <p:cNvSpPr>
            <a:spLocks noGrp="1"/>
          </p:cNvSpPr>
          <p:nvPr>
            <p:ph type="sldNum" sz="quarter" idx="10"/>
          </p:nvPr>
        </p:nvSpPr>
        <p:spPr/>
        <p:txBody>
          <a:bodyPr/>
          <a:lstStyle/>
          <a:p>
            <a:fld id="{C5D4CFA1-0744-4169-A531-633550A176B1}" type="slidenum">
              <a:rPr lang="en-US" smtClean="0"/>
              <a:t>3</a:t>
            </a:fld>
            <a:endParaRPr lang="en-US"/>
          </a:p>
        </p:txBody>
      </p:sp>
    </p:spTree>
    <p:extLst>
      <p:ext uri="{BB962C8B-B14F-4D97-AF65-F5344CB8AC3E}">
        <p14:creationId xmlns:p14="http://schemas.microsoft.com/office/powerpoint/2010/main" val="1159193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Project scope is the part of project planning that involves determining and documenting a list of specific project </a:t>
            </a:r>
            <a:r>
              <a:rPr lang="en-US" sz="1200" b="1" i="0" kern="1200" dirty="0" smtClean="0">
                <a:solidFill>
                  <a:schemeClr val="tx1"/>
                </a:solidFill>
                <a:effectLst/>
                <a:latin typeface="+mn-lt"/>
                <a:ea typeface="+mn-ea"/>
                <a:cs typeface="+mn-cs"/>
              </a:rPr>
              <a:t>goals</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deliverables</a:t>
            </a:r>
            <a:r>
              <a:rPr lang="en-US" sz="1200" b="0" i="0" kern="1200" dirty="0" smtClean="0">
                <a:solidFill>
                  <a:schemeClr val="tx1"/>
                </a:solidFill>
                <a:effectLst/>
                <a:latin typeface="+mn-lt"/>
                <a:ea typeface="+mn-ea"/>
                <a:cs typeface="+mn-cs"/>
              </a:rPr>
              <a:t>, features, functions, tasks, deadlines, and ultimately costs. In other words, it is what needs to be achieved and the work that must be done to deliver a project.</a:t>
            </a:r>
          </a:p>
          <a:p>
            <a:r>
              <a:rPr lang="en-US" sz="1200" b="0" i="0" kern="1200" dirty="0" smtClean="0">
                <a:solidFill>
                  <a:schemeClr val="tx1"/>
                </a:solidFill>
                <a:effectLst/>
                <a:latin typeface="+mn-lt"/>
                <a:ea typeface="+mn-ea"/>
                <a:cs typeface="+mn-cs"/>
              </a:rPr>
              <a:t>Acquisition, the learning or developing of a skill, habit, or quality.</a:t>
            </a:r>
            <a:br>
              <a:rPr lang="en-US" sz="1200" b="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C5D4CFA1-0744-4169-A531-633550A176B1}" type="slidenum">
              <a:rPr lang="en-US" smtClean="0"/>
              <a:t>10</a:t>
            </a:fld>
            <a:endParaRPr lang="en-US"/>
          </a:p>
        </p:txBody>
      </p:sp>
    </p:spTree>
    <p:extLst>
      <p:ext uri="{BB962C8B-B14F-4D97-AF65-F5344CB8AC3E}">
        <p14:creationId xmlns:p14="http://schemas.microsoft.com/office/powerpoint/2010/main" val="3900136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measure or condition that keeps someone or something under control</a:t>
            </a:r>
            <a:endParaRPr lang="en-US" dirty="0"/>
          </a:p>
        </p:txBody>
      </p:sp>
      <p:sp>
        <p:nvSpPr>
          <p:cNvPr id="4" name="Slide Number Placeholder 3"/>
          <p:cNvSpPr>
            <a:spLocks noGrp="1"/>
          </p:cNvSpPr>
          <p:nvPr>
            <p:ph type="sldNum" sz="quarter" idx="10"/>
          </p:nvPr>
        </p:nvSpPr>
        <p:spPr/>
        <p:txBody>
          <a:bodyPr/>
          <a:lstStyle/>
          <a:p>
            <a:fld id="{C5D4CFA1-0744-4169-A531-633550A176B1}" type="slidenum">
              <a:rPr lang="en-US" smtClean="0"/>
              <a:t>12</a:t>
            </a:fld>
            <a:endParaRPr lang="en-US"/>
          </a:p>
        </p:txBody>
      </p:sp>
    </p:spTree>
    <p:extLst>
      <p:ext uri="{BB962C8B-B14F-4D97-AF65-F5344CB8AC3E}">
        <p14:creationId xmlns:p14="http://schemas.microsoft.com/office/powerpoint/2010/main" val="357760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or example, an </a:t>
            </a:r>
            <a:r>
              <a:rPr lang="en-US" sz="1200" b="1" i="0" kern="1200" dirty="0" smtClean="0">
                <a:solidFill>
                  <a:schemeClr val="tx1"/>
                </a:solidFill>
                <a:effectLst/>
                <a:latin typeface="+mn-lt"/>
                <a:ea typeface="+mn-ea"/>
                <a:cs typeface="+mn-cs"/>
              </a:rPr>
              <a:t>ERP</a:t>
            </a:r>
            <a:r>
              <a:rPr lang="en-US" sz="1200" b="0" i="0" kern="1200" dirty="0" smtClean="0">
                <a:solidFill>
                  <a:schemeClr val="tx1"/>
                </a:solidFill>
                <a:effectLst/>
                <a:latin typeface="+mn-lt"/>
                <a:ea typeface="+mn-ea"/>
                <a:cs typeface="+mn-cs"/>
              </a:rPr>
              <a:t> could take information from a sales order and automatically send its relevant financial data to your company's accounting program. </a:t>
            </a:r>
            <a:r>
              <a:rPr lang="en-US" sz="1200" b="1" i="0" kern="1200" dirty="0" smtClean="0">
                <a:solidFill>
                  <a:schemeClr val="tx1"/>
                </a:solidFill>
                <a:effectLst/>
                <a:latin typeface="+mn-lt"/>
                <a:ea typeface="+mn-ea"/>
                <a:cs typeface="+mn-cs"/>
              </a:rPr>
              <a:t>Integration</a:t>
            </a:r>
            <a:r>
              <a:rPr lang="en-US" sz="1200" b="0" i="0" kern="1200" dirty="0" smtClean="0">
                <a:solidFill>
                  <a:schemeClr val="tx1"/>
                </a:solidFill>
                <a:effectLst/>
                <a:latin typeface="+mn-lt"/>
                <a:ea typeface="+mn-ea"/>
                <a:cs typeface="+mn-cs"/>
              </a:rPr>
              <a:t> is a way of connecting </a:t>
            </a:r>
            <a:r>
              <a:rPr lang="en-US" sz="1200" b="1" i="0" kern="1200" dirty="0" smtClean="0">
                <a:solidFill>
                  <a:schemeClr val="tx1"/>
                </a:solidFill>
                <a:effectLst/>
                <a:latin typeface="+mn-lt"/>
                <a:ea typeface="+mn-ea"/>
                <a:cs typeface="+mn-cs"/>
              </a:rPr>
              <a:t>ERP</a:t>
            </a:r>
            <a:r>
              <a:rPr lang="en-US" sz="1200" b="0" i="0" kern="1200" dirty="0" smtClean="0">
                <a:solidFill>
                  <a:schemeClr val="tx1"/>
                </a:solidFill>
                <a:effectLst/>
                <a:latin typeface="+mn-lt"/>
                <a:ea typeface="+mn-ea"/>
                <a:cs typeface="+mn-cs"/>
              </a:rPr>
              <a:t> software to other </a:t>
            </a:r>
            <a:r>
              <a:rPr lang="en-US" sz="1200" b="1" i="0" kern="1200" dirty="0" smtClean="0">
                <a:solidFill>
                  <a:schemeClr val="tx1"/>
                </a:solidFill>
                <a:effectLst/>
                <a:latin typeface="+mn-lt"/>
                <a:ea typeface="+mn-ea"/>
                <a:cs typeface="+mn-cs"/>
              </a:rPr>
              <a:t>systems</a:t>
            </a:r>
            <a:r>
              <a:rPr lang="en-US" sz="1200" b="0" i="0" kern="1200" dirty="0" smtClean="0">
                <a:solidFill>
                  <a:schemeClr val="tx1"/>
                </a:solidFill>
                <a:effectLst/>
                <a:latin typeface="+mn-lt"/>
                <a:ea typeface="+mn-ea"/>
                <a:cs typeface="+mn-cs"/>
              </a:rPr>
              <a:t> to ensure that consistent information is shared while also automating workflows.</a:t>
            </a:r>
          </a:p>
          <a:p>
            <a:r>
              <a:rPr lang="en-US" sz="1200" b="1" i="0" kern="1200" dirty="0" smtClean="0">
                <a:solidFill>
                  <a:schemeClr val="tx1"/>
                </a:solidFill>
                <a:effectLst/>
                <a:latin typeface="+mn-lt"/>
                <a:ea typeface="+mn-ea"/>
                <a:cs typeface="+mn-cs"/>
              </a:rPr>
              <a:t>Business Process Reengineering</a:t>
            </a:r>
            <a:r>
              <a:rPr lang="en-US" sz="1200" b="0" i="0" kern="1200" dirty="0" smtClean="0">
                <a:solidFill>
                  <a:schemeClr val="tx1"/>
                </a:solidFill>
                <a:effectLst/>
                <a:latin typeface="+mn-lt"/>
                <a:ea typeface="+mn-ea"/>
                <a:cs typeface="+mn-cs"/>
              </a:rPr>
              <a:t> involves the radical redesign of core </a:t>
            </a:r>
            <a:r>
              <a:rPr lang="en-US" sz="1200" b="1" i="0" kern="1200" dirty="0" smtClean="0">
                <a:solidFill>
                  <a:schemeClr val="tx1"/>
                </a:solidFill>
                <a:effectLst/>
                <a:latin typeface="+mn-lt"/>
                <a:ea typeface="+mn-ea"/>
                <a:cs typeface="+mn-cs"/>
              </a:rPr>
              <a:t>business processes</a:t>
            </a:r>
            <a:r>
              <a:rPr lang="en-US" sz="1200" b="0" i="0" kern="1200" dirty="0" smtClean="0">
                <a:solidFill>
                  <a:schemeClr val="tx1"/>
                </a:solidFill>
                <a:effectLst/>
                <a:latin typeface="+mn-lt"/>
                <a:ea typeface="+mn-ea"/>
                <a:cs typeface="+mn-cs"/>
              </a:rPr>
              <a:t> to achieve dramatic improvements in productivity, cycle times and quality. In </a:t>
            </a:r>
            <a:r>
              <a:rPr lang="en-US" sz="1200" b="1" i="0" kern="1200" dirty="0" smtClean="0">
                <a:solidFill>
                  <a:schemeClr val="tx1"/>
                </a:solidFill>
                <a:effectLst/>
                <a:latin typeface="+mn-lt"/>
                <a:ea typeface="+mn-ea"/>
                <a:cs typeface="+mn-cs"/>
              </a:rPr>
              <a:t>Business Process Reengineering</a:t>
            </a:r>
            <a:r>
              <a:rPr lang="en-US" sz="1200" b="0" i="0" kern="1200" dirty="0" smtClean="0">
                <a:solidFill>
                  <a:schemeClr val="tx1"/>
                </a:solidFill>
                <a:effectLst/>
                <a:latin typeface="+mn-lt"/>
                <a:ea typeface="+mn-ea"/>
                <a:cs typeface="+mn-cs"/>
              </a:rPr>
              <a:t>, companies start with a blank sheet of paper and rethink existing </a:t>
            </a:r>
            <a:r>
              <a:rPr lang="en-US" sz="1200" b="1" i="0" kern="1200" dirty="0" smtClean="0">
                <a:solidFill>
                  <a:schemeClr val="tx1"/>
                </a:solidFill>
                <a:effectLst/>
                <a:latin typeface="+mn-lt"/>
                <a:ea typeface="+mn-ea"/>
                <a:cs typeface="+mn-cs"/>
              </a:rPr>
              <a:t>processes</a:t>
            </a:r>
            <a:r>
              <a:rPr lang="en-US" sz="1200" b="0" i="0" kern="1200" dirty="0" smtClean="0">
                <a:solidFill>
                  <a:schemeClr val="tx1"/>
                </a:solidFill>
                <a:effectLst/>
                <a:latin typeface="+mn-lt"/>
                <a:ea typeface="+mn-ea"/>
                <a:cs typeface="+mn-cs"/>
              </a:rPr>
              <a:t> to deliver more value to the customer.</a:t>
            </a:r>
            <a:endParaRPr lang="en-US" dirty="0"/>
          </a:p>
        </p:txBody>
      </p:sp>
      <p:sp>
        <p:nvSpPr>
          <p:cNvPr id="4" name="Slide Number Placeholder 3"/>
          <p:cNvSpPr>
            <a:spLocks noGrp="1"/>
          </p:cNvSpPr>
          <p:nvPr>
            <p:ph type="sldNum" sz="quarter" idx="10"/>
          </p:nvPr>
        </p:nvSpPr>
        <p:spPr/>
        <p:txBody>
          <a:bodyPr/>
          <a:lstStyle/>
          <a:p>
            <a:fld id="{C5D4CFA1-0744-4169-A531-633550A176B1}" type="slidenum">
              <a:rPr lang="en-US" smtClean="0"/>
              <a:t>13</a:t>
            </a:fld>
            <a:endParaRPr lang="en-US"/>
          </a:p>
        </p:txBody>
      </p:sp>
    </p:spTree>
    <p:extLst>
      <p:ext uri="{BB962C8B-B14F-4D97-AF65-F5344CB8AC3E}">
        <p14:creationId xmlns:p14="http://schemas.microsoft.com/office/powerpoint/2010/main" val="466057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middle-of-the-road ERP implementation plan involves some changes in the core ERP modules and a significant amount of BPR</a:t>
            </a:r>
            <a:endParaRPr lang="en-US" dirty="0"/>
          </a:p>
        </p:txBody>
      </p:sp>
      <p:sp>
        <p:nvSpPr>
          <p:cNvPr id="4" name="Slide Number Placeholder 3"/>
          <p:cNvSpPr>
            <a:spLocks noGrp="1"/>
          </p:cNvSpPr>
          <p:nvPr>
            <p:ph type="sldNum" sz="quarter" idx="10"/>
          </p:nvPr>
        </p:nvSpPr>
        <p:spPr/>
        <p:txBody>
          <a:bodyPr/>
          <a:lstStyle/>
          <a:p>
            <a:fld id="{C5D4CFA1-0744-4169-A531-633550A176B1}" type="slidenum">
              <a:rPr lang="en-US" smtClean="0"/>
              <a:t>14</a:t>
            </a:fld>
            <a:endParaRPr lang="en-US"/>
          </a:p>
        </p:txBody>
      </p:sp>
    </p:spTree>
    <p:extLst>
      <p:ext uri="{BB962C8B-B14F-4D97-AF65-F5344CB8AC3E}">
        <p14:creationId xmlns:p14="http://schemas.microsoft.com/office/powerpoint/2010/main" val="2947198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gap analysis</a:t>
            </a:r>
            <a:r>
              <a:rPr lang="en-US" sz="1200" b="0" i="0" kern="1200" dirty="0" smtClean="0">
                <a:solidFill>
                  <a:schemeClr val="tx1"/>
                </a:solidFill>
                <a:effectLst/>
                <a:latin typeface="+mn-lt"/>
                <a:ea typeface="+mn-ea"/>
                <a:cs typeface="+mn-cs"/>
              </a:rPr>
              <a:t> is a method of assessing the differences in performance between a business' information systems or software applications to determine whether business requirements are being met and, if not, what steps should be taken to ensure they are met successfully.</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C5D4CFA1-0744-4169-A531-633550A176B1}" type="slidenum">
              <a:rPr lang="en-US" smtClean="0"/>
              <a:t>17</a:t>
            </a:fld>
            <a:endParaRPr lang="en-US"/>
          </a:p>
        </p:txBody>
      </p:sp>
    </p:spTree>
    <p:extLst>
      <p:ext uri="{BB962C8B-B14F-4D97-AF65-F5344CB8AC3E}">
        <p14:creationId xmlns:p14="http://schemas.microsoft.com/office/powerpoint/2010/main" val="7073197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345EBA3-59FF-4D90-B84E-7412F98A158B}" type="datetimeFigureOut">
              <a:rPr lang="en-US" smtClean="0"/>
              <a:t>11/13/2020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9F3A60F-59D1-4343-9AE1-F60CE920CC6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45EBA3-59FF-4D90-B84E-7412F98A158B}" type="datetimeFigureOut">
              <a:rPr lang="en-US" smtClean="0"/>
              <a:t>11/13/2020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F3A60F-59D1-4343-9AE1-F60CE920CC6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45EBA3-59FF-4D90-B84E-7412F98A158B}" type="datetimeFigureOut">
              <a:rPr lang="en-US" smtClean="0"/>
              <a:t>11/13/2020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F3A60F-59D1-4343-9AE1-F60CE920CC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45EBA3-59FF-4D90-B84E-7412F98A158B}" type="datetimeFigureOut">
              <a:rPr lang="en-US" smtClean="0"/>
              <a:t>11/13/2020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F3A60F-59D1-4343-9AE1-F60CE920CC6C}"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345EBA3-59FF-4D90-B84E-7412F98A158B}" type="datetimeFigureOut">
              <a:rPr lang="en-US" smtClean="0"/>
              <a:t>11/13/2020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F3A60F-59D1-4343-9AE1-F60CE920CC6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45EBA3-59FF-4D90-B84E-7412F98A158B}" type="datetimeFigureOut">
              <a:rPr lang="en-US" smtClean="0"/>
              <a:t>11/13/2020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9F3A60F-59D1-4343-9AE1-F60CE920CC6C}"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345EBA3-59FF-4D90-B84E-7412F98A158B}" type="datetimeFigureOut">
              <a:rPr lang="en-US" smtClean="0"/>
              <a:t>11/13/2020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9F3A60F-59D1-4343-9AE1-F60CE920CC6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345EBA3-59FF-4D90-B84E-7412F98A158B}" type="datetimeFigureOut">
              <a:rPr lang="en-US" smtClean="0"/>
              <a:t>11/13/2020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9F3A60F-59D1-4343-9AE1-F60CE920CC6C}"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345EBA3-59FF-4D90-B84E-7412F98A158B}" type="datetimeFigureOut">
              <a:rPr lang="en-US" smtClean="0"/>
              <a:t>11/13/2020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9F3A60F-59D1-4343-9AE1-F60CE920CC6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345EBA3-59FF-4D90-B84E-7412F98A158B}" type="datetimeFigureOut">
              <a:rPr lang="en-US" smtClean="0"/>
              <a:t>11/13/2020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9F3A60F-59D1-4343-9AE1-F60CE920CC6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345EBA3-59FF-4D90-B84E-7412F98A158B}" type="datetimeFigureOut">
              <a:rPr lang="en-US" smtClean="0"/>
              <a:t>11/13/2020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9F3A60F-59D1-4343-9AE1-F60CE920CC6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345EBA3-59FF-4D90-B84E-7412F98A158B}" type="datetimeFigureOut">
              <a:rPr lang="en-US" smtClean="0"/>
              <a:t>11/13/2020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9F3A60F-59D1-4343-9AE1-F60CE920CC6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Enterprise system and development life cycle </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nadia</a:t>
            </a:r>
            <a:r>
              <a:rPr lang="en-US" dirty="0" smtClean="0"/>
              <a:t> </a:t>
            </a:r>
            <a:r>
              <a:rPr lang="en-US" dirty="0" err="1" smtClean="0"/>
              <a:t>khizar</a:t>
            </a:r>
            <a:r>
              <a:rPr lang="en-US" dirty="0" smtClean="0"/>
              <a:t> </a:t>
            </a:r>
          </a:p>
          <a:p>
            <a:endParaRPr lang="en-US" dirty="0"/>
          </a:p>
        </p:txBody>
      </p:sp>
    </p:spTree>
    <p:extLst>
      <p:ext uri="{BB962C8B-B14F-4D97-AF65-F5344CB8AC3E}">
        <p14:creationId xmlns:p14="http://schemas.microsoft.com/office/powerpoint/2010/main" val="2000662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The first stage is the scope and commitment stage. It is similar to the investigation stage of the SDLC. Different scopes are looked at and decisions are made based on these analyses.</a:t>
            </a:r>
          </a:p>
          <a:p>
            <a:r>
              <a:rPr lang="en-US" dirty="0" smtClean="0"/>
              <a:t>The second stage is the analysis and design stage. One main part in this stage is to check the differences in the current business process and the process in the ERP software.</a:t>
            </a:r>
          </a:p>
          <a:p>
            <a:r>
              <a:rPr lang="en-US" dirty="0" smtClean="0"/>
              <a:t>The next stage is the acquisition and development stage. The entire platform is configured and built.</a:t>
            </a:r>
            <a:endParaRPr lang="en-US" dirty="0"/>
          </a:p>
        </p:txBody>
      </p:sp>
      <p:sp>
        <p:nvSpPr>
          <p:cNvPr id="2" name="Title 1"/>
          <p:cNvSpPr>
            <a:spLocks noGrp="1"/>
          </p:cNvSpPr>
          <p:nvPr>
            <p:ph type="title"/>
          </p:nvPr>
        </p:nvSpPr>
        <p:spPr/>
        <p:txBody>
          <a:bodyPr/>
          <a:lstStyle/>
          <a:p>
            <a:r>
              <a:rPr lang="en-US" dirty="0" smtClean="0"/>
              <a:t>Stages </a:t>
            </a:r>
            <a:endParaRPr lang="en-US" dirty="0"/>
          </a:p>
        </p:txBody>
      </p:sp>
    </p:spTree>
    <p:extLst>
      <p:ext uri="{BB962C8B-B14F-4D97-AF65-F5344CB8AC3E}">
        <p14:creationId xmlns:p14="http://schemas.microsoft.com/office/powerpoint/2010/main" val="469487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fourth stage is the implementation stage. The system is released to end-users and the usage is monitored</a:t>
            </a:r>
          </a:p>
          <a:p>
            <a:r>
              <a:rPr lang="en-US" dirty="0" smtClean="0"/>
              <a:t>The final stage is the operation stage. This stage includes any training needed or patches that are needed for the system</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644938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An ERP implementation plan provides the clear path of the implementation process. It sees the costs, scope, and time restraints of the application. </a:t>
            </a:r>
          </a:p>
          <a:p>
            <a:pPr marL="0" indent="0">
              <a:buNone/>
            </a:pPr>
            <a:r>
              <a:rPr lang="en-US" dirty="0" smtClean="0"/>
              <a:t>There are three choices: </a:t>
            </a:r>
          </a:p>
        </p:txBody>
      </p:sp>
      <p:sp>
        <p:nvSpPr>
          <p:cNvPr id="2" name="Title 1"/>
          <p:cNvSpPr>
            <a:spLocks noGrp="1"/>
          </p:cNvSpPr>
          <p:nvPr>
            <p:ph type="title"/>
          </p:nvPr>
        </p:nvSpPr>
        <p:spPr/>
        <p:txBody>
          <a:bodyPr>
            <a:normAutofit/>
          </a:bodyPr>
          <a:lstStyle/>
          <a:p>
            <a:r>
              <a:rPr lang="en-US" dirty="0" smtClean="0"/>
              <a:t> ERP implementation  process </a:t>
            </a:r>
            <a:endParaRPr lang="en-US" dirty="0"/>
          </a:p>
        </p:txBody>
      </p:sp>
    </p:spTree>
    <p:extLst>
      <p:ext uri="{BB962C8B-B14F-4D97-AF65-F5344CB8AC3E}">
        <p14:creationId xmlns:p14="http://schemas.microsoft.com/office/powerpoint/2010/main" val="3343476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First, is a comprehensive ERP integration plan, which is the most expensive and time-consuming plan. It involves making sure that the implementation has full functionality. It also involves a high level of Business Process Reengineering.</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70620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 Second, is the middle-of-the-road ERP implementation plan. This is exactly how it sounds; it is not as expensive or extensive as the comprehensive plan, but it is not as clear-cut as the next plan.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407619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Third, is the vanilla ERP implementation plan, which basically aligns the business processes to the ERP system and minimizes reengineering. Several ERP implementation methodologies are available from vendors to make the life cycle more efficient.</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225192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Systems approach is used for problem solving. This approach takes complex problems and breaks them down into small manageable problems. It identifies problems from the top-down and then solutions are derived from the bottom-up. </a:t>
            </a:r>
            <a:endParaRPr lang="en-US" dirty="0"/>
          </a:p>
        </p:txBody>
      </p:sp>
      <p:sp>
        <p:nvSpPr>
          <p:cNvPr id="2" name="Title 1"/>
          <p:cNvSpPr>
            <a:spLocks noGrp="1"/>
          </p:cNvSpPr>
          <p:nvPr>
            <p:ph type="title"/>
          </p:nvPr>
        </p:nvSpPr>
        <p:spPr/>
        <p:txBody>
          <a:bodyPr>
            <a:normAutofit fontScale="90000"/>
          </a:bodyPr>
          <a:lstStyle/>
          <a:p>
            <a:r>
              <a:rPr lang="en-US" dirty="0" smtClean="0"/>
              <a:t>What is the role of systems approach in the SDLC</a:t>
            </a:r>
            <a:endParaRPr lang="en-US" dirty="0"/>
          </a:p>
        </p:txBody>
      </p:sp>
    </p:spTree>
    <p:extLst>
      <p:ext uri="{BB962C8B-B14F-4D97-AF65-F5344CB8AC3E}">
        <p14:creationId xmlns:p14="http://schemas.microsoft.com/office/powerpoint/2010/main" val="1482017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r>
              <a:rPr lang="en-US" b="1" dirty="0" smtClean="0"/>
              <a:t>Gap Analysis</a:t>
            </a:r>
            <a:r>
              <a:rPr lang="en-US" dirty="0" smtClean="0"/>
              <a:t> </a:t>
            </a:r>
          </a:p>
          <a:p>
            <a:pPr marL="0" indent="0">
              <a:buNone/>
            </a:pPr>
            <a:r>
              <a:rPr lang="en-US" dirty="0" smtClean="0"/>
              <a:t>        what functions are necessary and can your operation handle it. </a:t>
            </a:r>
          </a:p>
          <a:p>
            <a:pPr marL="0" indent="0">
              <a:buNone/>
            </a:pPr>
            <a:r>
              <a:rPr lang="en-US" b="1" dirty="0" smtClean="0"/>
              <a:t>Physical Scope</a:t>
            </a:r>
          </a:p>
          <a:p>
            <a:pPr marL="0" indent="0">
              <a:buNone/>
            </a:pPr>
            <a:r>
              <a:rPr lang="en-US" dirty="0" smtClean="0"/>
              <a:t>       geographic location of the sites and the number of users.  </a:t>
            </a:r>
          </a:p>
          <a:p>
            <a:pPr marL="0" indent="0">
              <a:buNone/>
            </a:pPr>
            <a:r>
              <a:rPr lang="en-US" b="1" dirty="0" smtClean="0"/>
              <a:t>BRP Scope </a:t>
            </a:r>
          </a:p>
          <a:p>
            <a:pPr marL="0" indent="0">
              <a:buNone/>
            </a:pPr>
            <a:r>
              <a:rPr lang="en-US" dirty="0" smtClean="0"/>
              <a:t>what is happening to the current process (changing or ending). </a:t>
            </a:r>
          </a:p>
          <a:p>
            <a:pPr marL="0" indent="0">
              <a:buNone/>
            </a:pPr>
            <a:r>
              <a:rPr lang="en-US" b="1" dirty="0" smtClean="0"/>
              <a:t> Technical Scope </a:t>
            </a:r>
          </a:p>
          <a:p>
            <a:pPr marL="0" indent="0">
              <a:buNone/>
            </a:pPr>
            <a:r>
              <a:rPr lang="en-US" dirty="0" smtClean="0"/>
              <a:t>        how much the software it changing and will it be customized. </a:t>
            </a:r>
            <a:r>
              <a:rPr lang="en-US" b="1" dirty="0" smtClean="0"/>
              <a:t>Resource Scope  </a:t>
            </a:r>
          </a:p>
          <a:p>
            <a:pPr marL="0" indent="0">
              <a:buNone/>
            </a:pPr>
            <a:r>
              <a:rPr lang="en-US" dirty="0" smtClean="0"/>
              <a:t>            time and money needed for the project..</a:t>
            </a:r>
          </a:p>
          <a:p>
            <a:pPr marL="0" indent="0">
              <a:buNone/>
            </a:pPr>
            <a:r>
              <a:rPr lang="en-US" dirty="0" smtClean="0"/>
              <a:t> </a:t>
            </a:r>
            <a:r>
              <a:rPr lang="en-US" b="1" dirty="0" smtClean="0"/>
              <a:t>Implementation Scope </a:t>
            </a:r>
          </a:p>
          <a:p>
            <a:pPr marL="0" indent="0">
              <a:buNone/>
            </a:pPr>
            <a:r>
              <a:rPr lang="en-US" dirty="0" smtClean="0"/>
              <a:t>        how should it be implemented (phase, pilot, parallel, big bang).</a:t>
            </a:r>
            <a:endParaRPr lang="en-US" dirty="0"/>
          </a:p>
        </p:txBody>
      </p:sp>
      <p:sp>
        <p:nvSpPr>
          <p:cNvPr id="2" name="Title 1"/>
          <p:cNvSpPr>
            <a:spLocks noGrp="1"/>
          </p:cNvSpPr>
          <p:nvPr>
            <p:ph type="title"/>
          </p:nvPr>
        </p:nvSpPr>
        <p:spPr/>
        <p:txBody>
          <a:bodyPr>
            <a:normAutofit fontScale="90000"/>
          </a:bodyPr>
          <a:lstStyle/>
          <a:p>
            <a:r>
              <a:rPr lang="en-US" dirty="0" smtClean="0"/>
              <a:t>major tasks in the scope and commitment phase of ERP life cycle</a:t>
            </a:r>
            <a:endParaRPr lang="en-US" dirty="0"/>
          </a:p>
        </p:txBody>
      </p:sp>
    </p:spTree>
    <p:extLst>
      <p:ext uri="{BB962C8B-B14F-4D97-AF65-F5344CB8AC3E}">
        <p14:creationId xmlns:p14="http://schemas.microsoft.com/office/powerpoint/2010/main" val="882406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User Requirements </a:t>
            </a:r>
          </a:p>
          <a:p>
            <a:r>
              <a:rPr lang="en-US" dirty="0" smtClean="0"/>
              <a:t>Differences between current business process and the embedded process in the ERP software</a:t>
            </a:r>
          </a:p>
          <a:p>
            <a:r>
              <a:rPr lang="en-US" dirty="0" smtClean="0"/>
              <a:t> </a:t>
            </a:r>
            <a:r>
              <a:rPr lang="en-US" dirty="0" smtClean="0"/>
              <a:t>Data Conversion, System Conversion, </a:t>
            </a:r>
            <a:r>
              <a:rPr lang="en-US" dirty="0" smtClean="0"/>
              <a:t>and Training </a:t>
            </a:r>
          </a:p>
          <a:p>
            <a:r>
              <a:rPr lang="en-US" dirty="0" smtClean="0"/>
              <a:t> Execution Plan for the new system release </a:t>
            </a:r>
          </a:p>
          <a:p>
            <a:r>
              <a:rPr lang="en-US" dirty="0" smtClean="0"/>
              <a:t> Prototype of the ERP software</a:t>
            </a:r>
            <a:endParaRPr lang="en-US" dirty="0"/>
          </a:p>
        </p:txBody>
      </p:sp>
      <p:sp>
        <p:nvSpPr>
          <p:cNvPr id="2" name="Title 1"/>
          <p:cNvSpPr>
            <a:spLocks noGrp="1"/>
          </p:cNvSpPr>
          <p:nvPr>
            <p:ph type="title"/>
          </p:nvPr>
        </p:nvSpPr>
        <p:spPr/>
        <p:txBody>
          <a:bodyPr>
            <a:normAutofit fontScale="90000"/>
          </a:bodyPr>
          <a:lstStyle/>
          <a:p>
            <a:r>
              <a:rPr lang="en-US" dirty="0" smtClean="0"/>
              <a:t> major tasks in the analysis and design phase of ERP life cycle</a:t>
            </a:r>
            <a:endParaRPr lang="en-US" dirty="0"/>
          </a:p>
        </p:txBody>
      </p:sp>
    </p:spTree>
    <p:extLst>
      <p:ext uri="{BB962C8B-B14F-4D97-AF65-F5344CB8AC3E}">
        <p14:creationId xmlns:p14="http://schemas.microsoft.com/office/powerpoint/2010/main" val="174718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Purchase license for production version of the software.</a:t>
            </a:r>
          </a:p>
          <a:p>
            <a:r>
              <a:rPr lang="en-US" dirty="0" smtClean="0"/>
              <a:t>Configure platform with hardware, network, security, software, database, and real production data.</a:t>
            </a:r>
          </a:p>
          <a:p>
            <a:r>
              <a:rPr lang="en-US" dirty="0" smtClean="0"/>
              <a:t>Customize of embedded rules, data in the tables, input screens, and reports.</a:t>
            </a:r>
          </a:p>
          <a:p>
            <a:r>
              <a:rPr lang="en-US" dirty="0" smtClean="0"/>
              <a:t>Migrate data from old to new system. </a:t>
            </a:r>
          </a:p>
          <a:p>
            <a:r>
              <a:rPr lang="en-US" dirty="0" smtClean="0"/>
              <a:t>Configure ERP system with proper security.  </a:t>
            </a:r>
            <a:endParaRPr lang="en-US" dirty="0"/>
          </a:p>
        </p:txBody>
      </p:sp>
      <p:sp>
        <p:nvSpPr>
          <p:cNvPr id="2" name="Title 1"/>
          <p:cNvSpPr>
            <a:spLocks noGrp="1"/>
          </p:cNvSpPr>
          <p:nvPr>
            <p:ph type="title"/>
          </p:nvPr>
        </p:nvSpPr>
        <p:spPr/>
        <p:txBody>
          <a:bodyPr>
            <a:normAutofit fontScale="90000"/>
          </a:bodyPr>
          <a:lstStyle/>
          <a:p>
            <a:r>
              <a:rPr lang="en-US" dirty="0" smtClean="0"/>
              <a:t>major tasks in the acquisition and development phase of ERP life cycle</a:t>
            </a:r>
            <a:endParaRPr lang="en-US" dirty="0"/>
          </a:p>
        </p:txBody>
      </p:sp>
    </p:spTree>
    <p:extLst>
      <p:ext uri="{BB962C8B-B14F-4D97-AF65-F5344CB8AC3E}">
        <p14:creationId xmlns:p14="http://schemas.microsoft.com/office/powerpoint/2010/main" val="1406118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just">
              <a:buNone/>
            </a:pPr>
            <a:r>
              <a:rPr lang="en-US" dirty="0" smtClean="0"/>
              <a:t>Review the System Development Life Cycle (SDLC) </a:t>
            </a:r>
          </a:p>
          <a:p>
            <a:pPr marL="514350" indent="-514350" algn="just">
              <a:buFont typeface="+mj-lt"/>
              <a:buAutoNum type="arabicPeriod"/>
            </a:pPr>
            <a:r>
              <a:rPr lang="en-US" dirty="0" smtClean="0"/>
              <a:t>Examine the problems and alternatives with SDLC</a:t>
            </a:r>
          </a:p>
          <a:p>
            <a:pPr marL="514350" indent="-514350" algn="just">
              <a:buFont typeface="+mj-lt"/>
              <a:buAutoNum type="arabicPeriod"/>
            </a:pPr>
            <a:r>
              <a:rPr lang="en-US" dirty="0" smtClean="0"/>
              <a:t> Know the key issues in ERP implementation strategy </a:t>
            </a:r>
          </a:p>
          <a:p>
            <a:pPr marL="514350" indent="-514350" algn="just">
              <a:buFont typeface="+mj-lt"/>
              <a:buAutoNum type="arabicPeriod"/>
            </a:pPr>
            <a:r>
              <a:rPr lang="en-US" dirty="0"/>
              <a:t> </a:t>
            </a:r>
            <a:r>
              <a:rPr lang="en-US" dirty="0" smtClean="0"/>
              <a:t>Understand ERP Implementation Life Cycle</a:t>
            </a:r>
          </a:p>
          <a:p>
            <a:pPr marL="514350" indent="-514350" algn="just">
              <a:buFont typeface="+mj-lt"/>
              <a:buAutoNum type="arabicPeriod"/>
            </a:pPr>
            <a:r>
              <a:rPr lang="en-US" dirty="0" smtClean="0"/>
              <a:t>  Examine the rapid implementation methodologies </a:t>
            </a:r>
          </a:p>
          <a:p>
            <a:pPr marL="514350" indent="-514350" algn="just">
              <a:buFont typeface="+mj-lt"/>
              <a:buAutoNum type="arabicPeriod"/>
            </a:pPr>
            <a:r>
              <a:rPr lang="en-US" dirty="0" smtClean="0"/>
              <a:t> Compare and contrast SDLC and ERP Life Cycles </a:t>
            </a:r>
          </a:p>
          <a:p>
            <a:pPr marL="514350" indent="-514350" algn="just">
              <a:buFont typeface="+mj-lt"/>
              <a:buAutoNum type="arabicPeriod"/>
            </a:pPr>
            <a:r>
              <a:rPr lang="en-US" dirty="0" smtClean="0"/>
              <a:t> Examine the role of people like top management, consultants, and subject matter experts (SMEs) in ERP Life Cycle </a:t>
            </a:r>
          </a:p>
          <a:p>
            <a:pPr marL="514350" indent="-514350" algn="just">
              <a:buFont typeface="+mj-lt"/>
              <a:buAutoNum type="arabicPeriod"/>
            </a:pPr>
            <a:r>
              <a:rPr lang="en-US" dirty="0" smtClean="0"/>
              <a:t> Understand the importance of the project management office and the project organization to a successful ERP implementation. </a:t>
            </a:r>
          </a:p>
          <a:p>
            <a:pPr marL="514350" indent="-514350" algn="just">
              <a:buFont typeface="+mj-lt"/>
              <a:buAutoNum type="arabicPeriod"/>
            </a:pPr>
            <a:r>
              <a:rPr lang="en-US" dirty="0" smtClean="0"/>
              <a:t> Know the components of a project organization and the roles and responsibilities of each.</a:t>
            </a:r>
            <a:endParaRPr lang="en-US" dirty="0"/>
          </a:p>
        </p:txBody>
      </p:sp>
      <p:sp>
        <p:nvSpPr>
          <p:cNvPr id="2" name="Title 1"/>
          <p:cNvSpPr>
            <a:spLocks noGrp="1"/>
          </p:cNvSpPr>
          <p:nvPr>
            <p:ph type="title"/>
          </p:nvPr>
        </p:nvSpPr>
        <p:spPr/>
        <p:txBody>
          <a:bodyPr/>
          <a:lstStyle/>
          <a:p>
            <a:r>
              <a:rPr lang="en-US" dirty="0" smtClean="0"/>
              <a:t>CHAPTER OBJECTIVES</a:t>
            </a:r>
            <a:endParaRPr lang="en-US" dirty="0"/>
          </a:p>
        </p:txBody>
      </p:sp>
    </p:spTree>
    <p:extLst>
      <p:ext uri="{BB962C8B-B14F-4D97-AF65-F5344CB8AC3E}">
        <p14:creationId xmlns:p14="http://schemas.microsoft.com/office/powerpoint/2010/main" val="3241929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Using the gap analysis, the team must develop a design that includes a change management plan. </a:t>
            </a:r>
          </a:p>
          <a:p>
            <a:r>
              <a:rPr lang="en-US" dirty="0" smtClean="0"/>
              <a:t>This must be detailed with an execution strategy for the release of the new system. </a:t>
            </a:r>
          </a:p>
          <a:p>
            <a:r>
              <a:rPr lang="en-US" dirty="0" smtClean="0"/>
              <a:t>This team must work with the end users on implementing the changes in business processes with the prototype version of the software.</a:t>
            </a:r>
          </a:p>
          <a:p>
            <a:r>
              <a:rPr lang="en-US" dirty="0" smtClean="0"/>
              <a:t> </a:t>
            </a:r>
            <a:endParaRPr lang="en-US" dirty="0"/>
          </a:p>
        </p:txBody>
      </p:sp>
      <p:sp>
        <p:nvSpPr>
          <p:cNvPr id="2" name="Title 1"/>
          <p:cNvSpPr>
            <a:spLocks noGrp="1"/>
          </p:cNvSpPr>
          <p:nvPr>
            <p:ph type="title"/>
          </p:nvPr>
        </p:nvSpPr>
        <p:spPr/>
        <p:txBody>
          <a:bodyPr>
            <a:normAutofit fontScale="90000"/>
          </a:bodyPr>
          <a:lstStyle/>
          <a:p>
            <a:r>
              <a:rPr lang="en-US" dirty="0" smtClean="0"/>
              <a:t>role of change management in the ERP life cycle</a:t>
            </a:r>
            <a:endParaRPr lang="en-US" dirty="0"/>
          </a:p>
        </p:txBody>
      </p:sp>
    </p:spTree>
    <p:extLst>
      <p:ext uri="{BB962C8B-B14F-4D97-AF65-F5344CB8AC3E}">
        <p14:creationId xmlns:p14="http://schemas.microsoft.com/office/powerpoint/2010/main" val="564142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Change management is also part of the implementation stage to smoothen the transition. </a:t>
            </a:r>
          </a:p>
          <a:p>
            <a:r>
              <a:rPr lang="en-US" dirty="0"/>
              <a:t>When it gets to the operation stage, the team carefully monitors user feedback from training to make necessary adjustments to the change management approach.</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720833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 SDLC the new application is made for the user requirements. </a:t>
            </a:r>
          </a:p>
          <a:p>
            <a:r>
              <a:rPr lang="en-US" dirty="0" smtClean="0"/>
              <a:t>In ERP life cycle the business process must be changed to fit the best practices of the ERP software.</a:t>
            </a:r>
            <a:endParaRPr lang="en-US" dirty="0"/>
          </a:p>
        </p:txBody>
      </p:sp>
      <p:sp>
        <p:nvSpPr>
          <p:cNvPr id="2" name="Title 1"/>
          <p:cNvSpPr>
            <a:spLocks noGrp="1"/>
          </p:cNvSpPr>
          <p:nvPr>
            <p:ph type="title"/>
          </p:nvPr>
        </p:nvSpPr>
        <p:spPr/>
        <p:txBody>
          <a:bodyPr>
            <a:normAutofit fontScale="90000"/>
          </a:bodyPr>
          <a:lstStyle/>
          <a:p>
            <a:r>
              <a:rPr lang="en-US" dirty="0" smtClean="0"/>
              <a:t>major differences between ERP life cycle and SDLC.</a:t>
            </a:r>
            <a:endParaRPr lang="en-US" dirty="0"/>
          </a:p>
        </p:txBody>
      </p:sp>
    </p:spTree>
    <p:extLst>
      <p:ext uri="{BB962C8B-B14F-4D97-AF65-F5344CB8AC3E}">
        <p14:creationId xmlns:p14="http://schemas.microsoft.com/office/powerpoint/2010/main" val="1086508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a:t>
            </a:r>
            <a:r>
              <a:rPr lang="en-US" dirty="0"/>
              <a:t>SDLC consultants are limited to IT hardware, software, and training. </a:t>
            </a:r>
            <a:endParaRPr lang="en-US" dirty="0" smtClean="0"/>
          </a:p>
          <a:p>
            <a:r>
              <a:rPr lang="en-US" dirty="0" smtClean="0"/>
              <a:t>In </a:t>
            </a:r>
            <a:r>
              <a:rPr lang="en-US" dirty="0"/>
              <a:t>ERP life cycle consultants are important from beginning to end in advising the organization on software selection, reengineering of business process, and software installation and change management.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63995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ERP life-cycle software is selected very early in the implementation process. </a:t>
            </a:r>
            <a:endParaRPr lang="en-US" dirty="0" smtClean="0"/>
          </a:p>
          <a:p>
            <a:r>
              <a:rPr lang="en-US" dirty="0" smtClean="0"/>
              <a:t>In </a:t>
            </a:r>
            <a:r>
              <a:rPr lang="en-US" dirty="0"/>
              <a:t>SDLC it is not brought up until the forth stage.</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66562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The traditional information system development process is called the system development life cycle (SDLC). Traditional SDLC included five phases</a:t>
            </a:r>
          </a:p>
          <a:p>
            <a:r>
              <a:rPr lang="en-US" dirty="0" smtClean="0"/>
              <a:t>Investigation</a:t>
            </a:r>
          </a:p>
          <a:p>
            <a:r>
              <a:rPr lang="en-US" dirty="0" smtClean="0"/>
              <a:t> analysis</a:t>
            </a:r>
          </a:p>
          <a:p>
            <a:r>
              <a:rPr lang="en-US" dirty="0" smtClean="0"/>
              <a:t>Design</a:t>
            </a:r>
          </a:p>
          <a:p>
            <a:r>
              <a:rPr lang="en-US" dirty="0" smtClean="0"/>
              <a:t>Implementation</a:t>
            </a:r>
          </a:p>
          <a:p>
            <a:r>
              <a:rPr lang="en-US" dirty="0" smtClean="0"/>
              <a:t>and maintenance</a:t>
            </a:r>
            <a:endParaRPr lang="en-US" dirty="0"/>
          </a:p>
        </p:txBody>
      </p:sp>
      <p:sp>
        <p:nvSpPr>
          <p:cNvPr id="2" name="Title 1"/>
          <p:cNvSpPr>
            <a:spLocks noGrp="1"/>
          </p:cNvSpPr>
          <p:nvPr>
            <p:ph type="title"/>
          </p:nvPr>
        </p:nvSpPr>
        <p:spPr/>
        <p:txBody>
          <a:bodyPr>
            <a:normAutofit/>
          </a:bodyPr>
          <a:lstStyle/>
          <a:p>
            <a:r>
              <a:rPr lang="en-US" dirty="0" smtClean="0"/>
              <a:t>System Development Life Cycle </a:t>
            </a:r>
            <a:endParaRPr lang="en-US" dirty="0"/>
          </a:p>
        </p:txBody>
      </p:sp>
    </p:spTree>
    <p:extLst>
      <p:ext uri="{BB962C8B-B14F-4D97-AF65-F5344CB8AC3E}">
        <p14:creationId xmlns:p14="http://schemas.microsoft.com/office/powerpoint/2010/main" val="515657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smtClean="0"/>
              <a:t>The investigation phase</a:t>
            </a:r>
            <a:r>
              <a:rPr lang="en-US" dirty="0" smtClean="0"/>
              <a:t> checks if the new system is feasible. It also checks the costs associated with the system. </a:t>
            </a:r>
          </a:p>
          <a:p>
            <a:pPr marL="0" indent="0">
              <a:buNone/>
            </a:pPr>
            <a:r>
              <a:rPr lang="en-US" b="1" dirty="0" smtClean="0"/>
              <a:t>The analysis phase</a:t>
            </a:r>
            <a:r>
              <a:rPr lang="en-US" dirty="0" smtClean="0"/>
              <a:t> </a:t>
            </a:r>
          </a:p>
          <a:p>
            <a:pPr marL="0" indent="0">
              <a:buNone/>
            </a:pPr>
            <a:r>
              <a:rPr lang="en-US" dirty="0" smtClean="0"/>
              <a:t>determines the user requirements for the system.</a:t>
            </a:r>
            <a:r>
              <a:rPr lang="en-US" b="1" dirty="0" smtClean="0"/>
              <a:t> </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525158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a:t>The design phase</a:t>
            </a:r>
            <a:r>
              <a:rPr lang="en-US" dirty="0"/>
              <a:t> </a:t>
            </a:r>
          </a:p>
          <a:p>
            <a:pPr marL="0" indent="0">
              <a:buNone/>
            </a:pPr>
            <a:r>
              <a:rPr lang="en-US" dirty="0"/>
              <a:t>produces the technical specifications for the system. </a:t>
            </a:r>
          </a:p>
          <a:p>
            <a:pPr marL="0" indent="0">
              <a:buNone/>
            </a:pPr>
            <a:r>
              <a:rPr lang="en-US" b="1" dirty="0"/>
              <a:t>The implementation phase </a:t>
            </a:r>
          </a:p>
          <a:p>
            <a:pPr marL="0" indent="0">
              <a:buNone/>
            </a:pPr>
            <a:r>
              <a:rPr lang="en-US" dirty="0"/>
              <a:t>starts with gathering the tools and hardware needed to put the system into motion. This includes any testing and training needed to put the system into operation</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40460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The key limitation of the SDLC process is that it is not quick and easy to develop a new system. Sometimes by the time it is developed, it has become outdated. Recruiting a development team is costly, so that makes SDLC very expensive. Also, not all information systems require SDLC. Some smaller applications do not need SDLC. </a:t>
            </a:r>
            <a:endParaRPr lang="en-US" dirty="0"/>
          </a:p>
        </p:txBody>
      </p:sp>
      <p:sp>
        <p:nvSpPr>
          <p:cNvPr id="2" name="Title 1"/>
          <p:cNvSpPr>
            <a:spLocks noGrp="1"/>
          </p:cNvSpPr>
          <p:nvPr>
            <p:ph type="title"/>
          </p:nvPr>
        </p:nvSpPr>
        <p:spPr/>
        <p:txBody>
          <a:bodyPr/>
          <a:lstStyle/>
          <a:p>
            <a:r>
              <a:rPr lang="en-US" dirty="0" smtClean="0"/>
              <a:t>limitation of the SDLC</a:t>
            </a:r>
            <a:endParaRPr lang="en-US" dirty="0"/>
          </a:p>
        </p:txBody>
      </p:sp>
    </p:spTree>
    <p:extLst>
      <p:ext uri="{BB962C8B-B14F-4D97-AF65-F5344CB8AC3E}">
        <p14:creationId xmlns:p14="http://schemas.microsoft.com/office/powerpoint/2010/main" val="30817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Quicker and less expensive short cuts for this process are called Rapid SDLC approaches.</a:t>
            </a:r>
          </a:p>
          <a:p>
            <a:r>
              <a:rPr lang="en-US" dirty="0" smtClean="0"/>
              <a:t> Prototyping is one such Rapid SDLC approach. This approach skips the analysis and design phase; instead it implements a prototype of the actual system using fake data. This is to see if it generates the wanted results as soon as possible. </a:t>
            </a:r>
          </a:p>
        </p:txBody>
      </p:sp>
      <p:sp>
        <p:nvSpPr>
          <p:cNvPr id="2" name="Title 1"/>
          <p:cNvSpPr>
            <a:spLocks noGrp="1"/>
          </p:cNvSpPr>
          <p:nvPr>
            <p:ph type="title"/>
          </p:nvPr>
        </p:nvSpPr>
        <p:spPr/>
        <p:txBody>
          <a:bodyPr/>
          <a:lstStyle/>
          <a:p>
            <a:r>
              <a:rPr lang="en-US" dirty="0" smtClean="0"/>
              <a:t>Solution </a:t>
            </a:r>
            <a:endParaRPr lang="en-US" dirty="0"/>
          </a:p>
        </p:txBody>
      </p:sp>
    </p:spTree>
    <p:extLst>
      <p:ext uri="{BB962C8B-B14F-4D97-AF65-F5344CB8AC3E}">
        <p14:creationId xmlns:p14="http://schemas.microsoft.com/office/powerpoint/2010/main" val="2305759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Another approach is End-User development, which lets end-users create their own applications. In this approach, the end-users are trained to develop custom applications.</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63795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ERP implementation life cycle varies from the traditional SDLC in that it adapts to the package-driven approach, since the systems are not developed from the ground up; rather, the ERP package must be configured or customized for the organization. The ERPLC process like its counterpart SDLC has an outcome at the end of each stage.</a:t>
            </a:r>
            <a:endParaRPr lang="en-US" dirty="0"/>
          </a:p>
        </p:txBody>
      </p:sp>
      <p:sp>
        <p:nvSpPr>
          <p:cNvPr id="2" name="Title 1"/>
          <p:cNvSpPr>
            <a:spLocks noGrp="1"/>
          </p:cNvSpPr>
          <p:nvPr>
            <p:ph type="title"/>
          </p:nvPr>
        </p:nvSpPr>
        <p:spPr/>
        <p:txBody>
          <a:bodyPr>
            <a:normAutofit/>
          </a:bodyPr>
          <a:lstStyle/>
          <a:p>
            <a:r>
              <a:rPr lang="en-US" dirty="0" smtClean="0"/>
              <a:t>ERP implementation life cycle </a:t>
            </a:r>
            <a:endParaRPr lang="en-US" dirty="0"/>
          </a:p>
        </p:txBody>
      </p:sp>
    </p:spTree>
    <p:extLst>
      <p:ext uri="{BB962C8B-B14F-4D97-AF65-F5344CB8AC3E}">
        <p14:creationId xmlns:p14="http://schemas.microsoft.com/office/powerpoint/2010/main" val="3697216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TotalTime>
  <Words>1294</Words>
  <Application>Microsoft Office PowerPoint</Application>
  <PresentationFormat>On-screen Show (4:3)</PresentationFormat>
  <Paragraphs>118</Paragraphs>
  <Slides>24</Slides>
  <Notes>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Enterprise system and development life cycle </vt:lpstr>
      <vt:lpstr>CHAPTER OBJECTIVES</vt:lpstr>
      <vt:lpstr>System Development Life Cycle </vt:lpstr>
      <vt:lpstr>PowerPoint Presentation</vt:lpstr>
      <vt:lpstr>PowerPoint Presentation</vt:lpstr>
      <vt:lpstr>limitation of the SDLC</vt:lpstr>
      <vt:lpstr>Solution </vt:lpstr>
      <vt:lpstr>PowerPoint Presentation</vt:lpstr>
      <vt:lpstr>ERP implementation life cycle </vt:lpstr>
      <vt:lpstr>Stages </vt:lpstr>
      <vt:lpstr>PowerPoint Presentation</vt:lpstr>
      <vt:lpstr> ERP implementation  process </vt:lpstr>
      <vt:lpstr>PowerPoint Presentation</vt:lpstr>
      <vt:lpstr>PowerPoint Presentation</vt:lpstr>
      <vt:lpstr>PowerPoint Presentation</vt:lpstr>
      <vt:lpstr>What is the role of systems approach in the SDLC</vt:lpstr>
      <vt:lpstr>major tasks in the scope and commitment phase of ERP life cycle</vt:lpstr>
      <vt:lpstr> major tasks in the analysis and design phase of ERP life cycle</vt:lpstr>
      <vt:lpstr>major tasks in the acquisition and development phase of ERP life cycle</vt:lpstr>
      <vt:lpstr>role of change management in the ERP life cycle</vt:lpstr>
      <vt:lpstr>PowerPoint Presentation</vt:lpstr>
      <vt:lpstr>major differences between ERP life cycle and SDLC.</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 system and development life cycle</dc:title>
  <dc:creator>nadiagondal</dc:creator>
  <cp:lastModifiedBy>nadiagondal</cp:lastModifiedBy>
  <cp:revision>13</cp:revision>
  <dcterms:created xsi:type="dcterms:W3CDTF">2020-11-12T06:45:33Z</dcterms:created>
  <dcterms:modified xsi:type="dcterms:W3CDTF">2020-11-13T02:25:11Z</dcterms:modified>
</cp:coreProperties>
</file>