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83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7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19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65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0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54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80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39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28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60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B20F8-127B-47B3-B943-E6929ECA3353}" type="datetimeFigureOut">
              <a:rPr lang="en-US" smtClean="0"/>
              <a:t>28-Oct-14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6825C-408C-4488-B513-744335DBBF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54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err="1" smtClean="0"/>
              <a:t>Budwood</a:t>
            </a:r>
            <a:r>
              <a:rPr lang="en-US" b="1" dirty="0" smtClean="0"/>
              <a:t> Collection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4266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All </a:t>
            </a:r>
            <a:r>
              <a:rPr lang="en-US" dirty="0"/>
              <a:t>graft or bud wood should be refrigerated and protected during transport</a:t>
            </a:r>
          </a:p>
        </p:txBody>
      </p:sp>
    </p:spTree>
    <p:extLst>
      <p:ext uri="{BB962C8B-B14F-4D97-AF65-F5344CB8AC3E}">
        <p14:creationId xmlns:p14="http://schemas.microsoft.com/office/powerpoint/2010/main" val="3969798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Upon receipt of wood and just prior to use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nursery will grade and size dormant wood to match rootstock.  </a:t>
            </a:r>
            <a:endParaRPr lang="en-US" dirty="0" smtClean="0"/>
          </a:p>
          <a:p>
            <a:pPr lvl="1"/>
            <a:r>
              <a:rPr lang="en-US" dirty="0" smtClean="0"/>
              <a:t>Actively </a:t>
            </a:r>
            <a:r>
              <a:rPr lang="en-US" dirty="0"/>
              <a:t>growing bud wood sticks will be graded for quality and then be trimmed to final leaf stem length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518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times during the </a:t>
            </a:r>
            <a:r>
              <a:rPr lang="en-US" dirty="0" smtClean="0"/>
              <a:t>year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Dormant </a:t>
            </a:r>
            <a:r>
              <a:rPr lang="en-US" dirty="0"/>
              <a:t>season (usually from December thru March)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Active season (depending </a:t>
            </a:r>
            <a:r>
              <a:rPr lang="en-US" dirty="0"/>
              <a:t>on your area and how mature the wood is, generally from </a:t>
            </a:r>
            <a:r>
              <a:rPr lang="en-US" dirty="0" smtClean="0"/>
              <a:t>Aug to Oct)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8377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Dormant season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trees are dormant </a:t>
            </a:r>
            <a:r>
              <a:rPr lang="en-US" b="1" dirty="0"/>
              <a:t>grafted</a:t>
            </a:r>
            <a:r>
              <a:rPr lang="en-US" dirty="0"/>
              <a:t> during the winter season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Active season</a:t>
            </a:r>
            <a:endParaRPr lang="en-US" dirty="0"/>
          </a:p>
          <a:p>
            <a:pPr lvl="1"/>
            <a:r>
              <a:rPr lang="en-US" dirty="0"/>
              <a:t>trees are budded in the nursery row during late summer (August).</a:t>
            </a:r>
          </a:p>
        </p:txBody>
      </p:sp>
    </p:spTree>
    <p:extLst>
      <p:ext uri="{BB962C8B-B14F-4D97-AF65-F5344CB8AC3E}">
        <p14:creationId xmlns:p14="http://schemas.microsoft.com/office/powerpoint/2010/main" val="2833688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selection and quality of </a:t>
            </a:r>
            <a:r>
              <a:rPr lang="en-US" dirty="0" err="1"/>
              <a:t>budwood</a:t>
            </a:r>
            <a:r>
              <a:rPr lang="en-US" dirty="0"/>
              <a:t> is </a:t>
            </a:r>
            <a:r>
              <a:rPr lang="en-US" b="1" dirty="0"/>
              <a:t>key </a:t>
            </a:r>
            <a:r>
              <a:rPr lang="en-US" dirty="0"/>
              <a:t>to the results. </a:t>
            </a:r>
            <a:endParaRPr lang="en-US" dirty="0" smtClean="0"/>
          </a:p>
          <a:p>
            <a:r>
              <a:rPr lang="en-US" dirty="0" smtClean="0"/>
              <a:t>more </a:t>
            </a:r>
            <a:r>
              <a:rPr lang="en-US" dirty="0"/>
              <a:t>than one </a:t>
            </a:r>
            <a:r>
              <a:rPr lang="en-US" dirty="0" smtClean="0"/>
              <a:t>year old wood is </a:t>
            </a:r>
            <a:r>
              <a:rPr lang="en-US" dirty="0"/>
              <a:t>fairly useless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it does not tend to have viable vegetative buds </a:t>
            </a:r>
            <a:endParaRPr lang="en-US" dirty="0" smtClean="0"/>
          </a:p>
          <a:p>
            <a:r>
              <a:rPr lang="en-US" dirty="0" smtClean="0"/>
              <a:t>Have no tendency to </a:t>
            </a:r>
            <a:r>
              <a:rPr lang="en-US" dirty="0"/>
              <a:t>"push" and grow into a tree. </a:t>
            </a:r>
          </a:p>
        </p:txBody>
      </p:sp>
    </p:spTree>
    <p:extLst>
      <p:ext uri="{BB962C8B-B14F-4D97-AF65-F5344CB8AC3E}">
        <p14:creationId xmlns:p14="http://schemas.microsoft.com/office/powerpoint/2010/main" val="329468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Vigorous wood grown during the current season is the best</a:t>
            </a:r>
          </a:p>
          <a:p>
            <a:endParaRPr lang="en-US" dirty="0" smtClean="0"/>
          </a:p>
          <a:p>
            <a:r>
              <a:rPr lang="en-US" dirty="0" smtClean="0"/>
              <a:t>vegetative buds which will easily "push" and grow into a nice vigorous tree</a:t>
            </a:r>
          </a:p>
          <a:p>
            <a:r>
              <a:rPr lang="en-US" dirty="0"/>
              <a:t>extreme care </a:t>
            </a:r>
            <a:r>
              <a:rPr lang="en-US" dirty="0" smtClean="0"/>
              <a:t>required </a:t>
            </a:r>
            <a:r>
              <a:rPr lang="en-US" dirty="0"/>
              <a:t>to select bud sticks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0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Quality </a:t>
            </a:r>
            <a:r>
              <a:rPr lang="en-US" dirty="0" smtClean="0"/>
              <a:t>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To secure dormant </a:t>
            </a:r>
            <a:r>
              <a:rPr lang="en-US" dirty="0" smtClean="0">
                <a:solidFill>
                  <a:srgbClr val="FF0000"/>
                </a:solidFill>
              </a:rPr>
              <a:t>wood</a:t>
            </a:r>
          </a:p>
          <a:p>
            <a:pPr lvl="1"/>
            <a:r>
              <a:rPr lang="en-US" dirty="0"/>
              <a:t>mature trees being used to cut graft sticks </a:t>
            </a:r>
            <a:endParaRPr lang="en-US" dirty="0" smtClean="0"/>
          </a:p>
          <a:p>
            <a:pPr lvl="1"/>
            <a:r>
              <a:rPr lang="en-US" dirty="0"/>
              <a:t>assessed </a:t>
            </a:r>
            <a:r>
              <a:rPr lang="en-US" dirty="0" smtClean="0"/>
              <a:t>from </a:t>
            </a:r>
            <a:r>
              <a:rPr lang="en-US" dirty="0"/>
              <a:t>fruit uniformity and quality during the prior growing season </a:t>
            </a:r>
            <a:endParaRPr lang="en-US" dirty="0" smtClean="0"/>
          </a:p>
          <a:p>
            <a:pPr lvl="1"/>
            <a:r>
              <a:rPr lang="en-US" dirty="0"/>
              <a:t>most desirable fruit and tree growth characteristics should be </a:t>
            </a:r>
            <a:r>
              <a:rPr lang="en-US" dirty="0" smtClean="0"/>
              <a:t>chosen</a:t>
            </a:r>
          </a:p>
          <a:p>
            <a:pPr lvl="1"/>
            <a:r>
              <a:rPr lang="en-US" dirty="0" smtClean="0"/>
              <a:t>Size of Graft </a:t>
            </a:r>
            <a:r>
              <a:rPr lang="en-US" dirty="0"/>
              <a:t>wood caliper is determined by the size of rootstock </a:t>
            </a:r>
          </a:p>
        </p:txBody>
      </p:sp>
    </p:spTree>
    <p:extLst>
      <p:ext uri="{BB962C8B-B14F-4D97-AF65-F5344CB8AC3E}">
        <p14:creationId xmlns:p14="http://schemas.microsoft.com/office/powerpoint/2010/main" val="1042226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Quality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To secure actively growing bud </a:t>
            </a:r>
            <a:r>
              <a:rPr lang="en-US" dirty="0" smtClean="0">
                <a:solidFill>
                  <a:srgbClr val="FF0000"/>
                </a:solidFill>
              </a:rPr>
              <a:t>wood</a:t>
            </a:r>
          </a:p>
          <a:p>
            <a:pPr lvl="1"/>
            <a:r>
              <a:rPr lang="en-US" dirty="0"/>
              <a:t>scions </a:t>
            </a:r>
            <a:r>
              <a:rPr lang="en-US" dirty="0" smtClean="0"/>
              <a:t> </a:t>
            </a:r>
            <a:r>
              <a:rPr lang="en-US" dirty="0"/>
              <a:t>free from disease </a:t>
            </a:r>
            <a:endParaRPr lang="en-US" dirty="0" smtClean="0"/>
          </a:p>
          <a:p>
            <a:pPr lvl="1"/>
            <a:r>
              <a:rPr lang="en-US" dirty="0" smtClean="0"/>
              <a:t>Do </a:t>
            </a:r>
            <a:r>
              <a:rPr lang="en-US" dirty="0"/>
              <a:t>not use </a:t>
            </a:r>
            <a:r>
              <a:rPr lang="en-US" dirty="0" smtClean="0"/>
              <a:t>shaded tree growth</a:t>
            </a:r>
          </a:p>
          <a:p>
            <a:pPr lvl="1"/>
            <a:r>
              <a:rPr lang="en-US" dirty="0" smtClean="0"/>
              <a:t> Do not use less-mature </a:t>
            </a:r>
            <a:r>
              <a:rPr lang="en-US" dirty="0"/>
              <a:t>inner tree </a:t>
            </a:r>
            <a:r>
              <a:rPr lang="en-US" dirty="0" smtClean="0"/>
              <a:t>growth</a:t>
            </a:r>
          </a:p>
          <a:p>
            <a:pPr lvl="1"/>
            <a:r>
              <a:rPr lang="en-US" dirty="0" smtClean="0"/>
              <a:t>Sticks should be </a:t>
            </a:r>
            <a:r>
              <a:rPr lang="en-US" dirty="0"/>
              <a:t>average pencil size  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58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Bud wood </a:t>
            </a:r>
            <a:r>
              <a:rPr lang="en-US" dirty="0"/>
              <a:t>Preparation &amp; </a:t>
            </a:r>
            <a:r>
              <a:rPr lang="en-US" dirty="0" smtClean="0"/>
              <a:t>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Dormant grafting </a:t>
            </a:r>
            <a:r>
              <a:rPr lang="en-US" dirty="0" smtClean="0"/>
              <a:t>wood</a:t>
            </a:r>
          </a:p>
          <a:p>
            <a:pPr lvl="1"/>
            <a:r>
              <a:rPr lang="en-US" dirty="0"/>
              <a:t>should be harvested after full dormancy is </a:t>
            </a:r>
            <a:r>
              <a:rPr lang="en-US" dirty="0" smtClean="0"/>
              <a:t>achieved</a:t>
            </a:r>
          </a:p>
          <a:p>
            <a:pPr lvl="1"/>
            <a:r>
              <a:rPr lang="en-US" dirty="0" smtClean="0"/>
              <a:t>Cut before</a:t>
            </a:r>
            <a:r>
              <a:rPr lang="en-US" dirty="0"/>
              <a:t> </a:t>
            </a:r>
            <a:r>
              <a:rPr lang="en-US" dirty="0" smtClean="0"/>
              <a:t>severe </a:t>
            </a:r>
            <a:r>
              <a:rPr lang="en-US" dirty="0"/>
              <a:t>winter </a:t>
            </a:r>
            <a:r>
              <a:rPr lang="en-US" dirty="0" smtClean="0"/>
              <a:t>temperatures</a:t>
            </a:r>
          </a:p>
          <a:p>
            <a:pPr lvl="1"/>
            <a:r>
              <a:rPr lang="en-US" dirty="0"/>
              <a:t>avoid collecting damaged </a:t>
            </a:r>
            <a:r>
              <a:rPr lang="en-US" dirty="0" smtClean="0"/>
              <a:t>material</a:t>
            </a:r>
          </a:p>
          <a:p>
            <a:pPr lvl="1"/>
            <a:r>
              <a:rPr lang="en-US" dirty="0"/>
              <a:t>store horizontally </a:t>
            </a:r>
            <a:r>
              <a:rPr lang="en-US" dirty="0" smtClean="0"/>
              <a:t>between </a:t>
            </a:r>
            <a:r>
              <a:rPr lang="en-US" dirty="0"/>
              <a:t>layers of moist decomposed </a:t>
            </a:r>
            <a:r>
              <a:rPr lang="en-US" dirty="0" smtClean="0"/>
              <a:t>,sawdust  </a:t>
            </a:r>
            <a:r>
              <a:rPr lang="en-US" dirty="0"/>
              <a:t>33 and 35 degrees Fahrenheit. </a:t>
            </a:r>
          </a:p>
        </p:txBody>
      </p:sp>
    </p:spTree>
    <p:extLst>
      <p:ext uri="{BB962C8B-B14F-4D97-AF65-F5344CB8AC3E}">
        <p14:creationId xmlns:p14="http://schemas.microsoft.com/office/powerpoint/2010/main" val="1910463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Actively growing bud </a:t>
            </a:r>
            <a:r>
              <a:rPr lang="en-US" dirty="0" smtClean="0"/>
              <a:t>wood</a:t>
            </a:r>
          </a:p>
          <a:p>
            <a:pPr lvl="1"/>
            <a:r>
              <a:rPr lang="en-US" dirty="0"/>
              <a:t>sticks should be harvested after </a:t>
            </a:r>
            <a:r>
              <a:rPr lang="en-US" dirty="0" smtClean="0"/>
              <a:t>August</a:t>
            </a:r>
          </a:p>
          <a:p>
            <a:pPr lvl="1"/>
            <a:r>
              <a:rPr lang="en-US" dirty="0"/>
              <a:t>fully formed and </a:t>
            </a:r>
            <a:r>
              <a:rPr lang="en-US" dirty="0" smtClean="0"/>
              <a:t>mature should be collected</a:t>
            </a:r>
          </a:p>
          <a:p>
            <a:pPr lvl="1"/>
            <a:r>
              <a:rPr lang="en-US" dirty="0"/>
              <a:t>Once the sticks have been cut, trimmed, and </a:t>
            </a:r>
            <a:r>
              <a:rPr lang="en-US" dirty="0" smtClean="0"/>
              <a:t>prepared</a:t>
            </a:r>
          </a:p>
          <a:p>
            <a:pPr lvl="1"/>
            <a:r>
              <a:rPr lang="en-US" dirty="0"/>
              <a:t>wrapped in </a:t>
            </a:r>
            <a:r>
              <a:rPr lang="en-US" dirty="0" smtClean="0"/>
              <a:t>moist condition</a:t>
            </a:r>
          </a:p>
          <a:p>
            <a:pPr lvl="1"/>
            <a:r>
              <a:rPr lang="en-US" dirty="0"/>
              <a:t>For best results, cut fresh wood every day</a:t>
            </a:r>
          </a:p>
        </p:txBody>
      </p:sp>
    </p:spTree>
    <p:extLst>
      <p:ext uri="{BB962C8B-B14F-4D97-AF65-F5344CB8AC3E}">
        <p14:creationId xmlns:p14="http://schemas.microsoft.com/office/powerpoint/2010/main" val="2190786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286</Words>
  <Application>Microsoft Office PowerPoint</Application>
  <PresentationFormat>On-screen Show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Budwood Collection </vt:lpstr>
      <vt:lpstr>Collection time</vt:lpstr>
      <vt:lpstr>PowerPoint Presentation</vt:lpstr>
      <vt:lpstr>Selection</vt:lpstr>
      <vt:lpstr>Selection</vt:lpstr>
      <vt:lpstr>Quality Selection</vt:lpstr>
      <vt:lpstr>Quality Selection</vt:lpstr>
      <vt:lpstr>Bud wood Preparation &amp; Storage</vt:lpstr>
      <vt:lpstr>PowerPoint Presentation</vt:lpstr>
      <vt:lpstr>Transportation</vt:lpstr>
      <vt:lpstr>Final Preparation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Budwood Collection</dc:title>
  <dc:creator>Zubair</dc:creator>
  <cp:lastModifiedBy>Zubair</cp:lastModifiedBy>
  <cp:revision>7</cp:revision>
  <dcterms:created xsi:type="dcterms:W3CDTF">2013-12-18T02:13:01Z</dcterms:created>
  <dcterms:modified xsi:type="dcterms:W3CDTF">2014-10-28T06:55:30Z</dcterms:modified>
</cp:coreProperties>
</file>