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00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smtClean="0"/>
              <a:pPr/>
              <a:t>10/25/2020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90279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261-8843-42D1-AAFC-05E20E2D9B97}" type="datetimeFigureOut">
              <a:rPr lang="en-US" smtClean="0"/>
              <a:pPr/>
              <a:t>10/25/2020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0567366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261-8843-42D1-AAFC-05E20E2D9B97}" type="datetimeFigureOut">
              <a:rPr lang="en-US" smtClean="0"/>
              <a:pPr/>
              <a:t>10/25/2020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9231040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261-8843-42D1-AAFC-05E20E2D9B97}" type="datetimeFigureOut">
              <a:rPr lang="en-US" smtClean="0"/>
              <a:pPr/>
              <a:t>10/25/2020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7070650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261-8843-42D1-AAFC-05E20E2D9B97}" type="datetimeFigureOut">
              <a:rPr lang="en-US" smtClean="0"/>
              <a:pPr/>
              <a:t>10/25/2020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0066342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261-8843-42D1-AAFC-05E20E2D9B97}" type="datetimeFigureOut">
              <a:rPr lang="en-US" smtClean="0"/>
              <a:pPr/>
              <a:t>10/25/2020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2236205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261-8843-42D1-AAFC-05E20E2D9B97}" type="datetimeFigureOut">
              <a:rPr lang="en-US" smtClean="0"/>
              <a:pPr/>
              <a:t>10/25/2020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307598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smtClean="0"/>
              <a:pPr/>
              <a:t>10/25/2020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89590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smtClean="0"/>
              <a:pPr/>
              <a:t>10/25/2020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80261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smtClean="0"/>
              <a:pPr/>
              <a:t>10/25/2020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8336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smtClean="0"/>
              <a:pPr/>
              <a:t>10/25/2020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06375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smtClean="0"/>
              <a:pPr/>
              <a:t>10/25/2020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61690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smtClean="0"/>
              <a:pPr/>
              <a:t>10/25/2020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4322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smtClean="0"/>
              <a:pPr/>
              <a:t>10/25/2020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90607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smtClean="0"/>
              <a:pPr/>
              <a:t>10/25/2020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68937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71A48-F18A-45B3-BC05-1E27DA3F88AF}" type="datetimeFigureOut">
              <a:rPr lang="en-US" smtClean="0"/>
              <a:pPr/>
              <a:t>10/25/2020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59125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smtClean="0"/>
              <a:pPr/>
              <a:t>10/25/2020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68123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DC5B261-8843-42D1-AAFC-05E20E2D9B97}" type="datetimeFigureOut">
              <a:rPr lang="en-US" smtClean="0"/>
              <a:pPr/>
              <a:t>10/25/2020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803160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Plants Ecology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Community concepts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4076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Chemical defenses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Produce chemicals that are distasteful or harmful to an herbivore</a:t>
            </a:r>
          </a:p>
          <a:p>
            <a:pPr marL="457200" indent="-457200">
              <a:buAutoNum type="arabicParenR"/>
            </a:pPr>
            <a:r>
              <a:rPr lang="en-US" dirty="0" smtClean="0"/>
              <a:t>Morphine (opium poppy)</a:t>
            </a:r>
          </a:p>
          <a:p>
            <a:pPr marL="457200" indent="-457200">
              <a:buAutoNum type="arabicParenR"/>
            </a:pPr>
            <a:r>
              <a:rPr lang="en-US" dirty="0"/>
              <a:t> </a:t>
            </a:r>
            <a:r>
              <a:rPr lang="en-US" dirty="0" smtClean="0"/>
              <a:t>Nicotine   (tobacco)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69756" y="2496785"/>
            <a:ext cx="3381375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9969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C00000"/>
                </a:solidFill>
              </a:rPr>
              <a:t>Parasitism 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One organism ( the parasite) gets its nourishment from another organism ( host) which is harmed in the process.</a:t>
            </a:r>
          </a:p>
          <a:p>
            <a:pPr marL="457200" indent="-457200">
              <a:buAutoNum type="arabicParenR"/>
            </a:pPr>
            <a:r>
              <a:rPr lang="en-US" sz="2800" dirty="0" smtClean="0">
                <a:solidFill>
                  <a:srgbClr val="FF0000"/>
                </a:solidFill>
              </a:rPr>
              <a:t>Endoparasities: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live within the host ( tapeworms)</a:t>
            </a:r>
          </a:p>
          <a:p>
            <a:pPr marL="457200" indent="-457200">
              <a:buAutoNum type="arabicParenR" startAt="2"/>
            </a:pPr>
            <a:r>
              <a:rPr lang="en-US" sz="2800" dirty="0" smtClean="0">
                <a:solidFill>
                  <a:srgbClr val="FF0000"/>
                </a:solidFill>
              </a:rPr>
              <a:t>Ecto parasities: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feed on external surfaces ( mosquitoes)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28896" y="2699456"/>
            <a:ext cx="3343275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0831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C00000"/>
                </a:solidFill>
              </a:rPr>
              <a:t>Commensalism: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Relationship in which one organism benefits the other is not harmed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Examples: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cattle and cattle egret ( birds)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sea anemone and clownfish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3800" y="2413706"/>
            <a:ext cx="2771775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1304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C00000"/>
                </a:solidFill>
              </a:rPr>
              <a:t>Mutualism: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334" y="1533629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Relationship in which both partners benefit from the relationship </a:t>
            </a:r>
          </a:p>
          <a:p>
            <a:pPr marL="0" indent="0">
              <a:buNone/>
            </a:pPr>
            <a:r>
              <a:rPr lang="en-US" sz="2800" dirty="0" smtClean="0"/>
              <a:t>Examples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Mycorrhizae: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plant gets increased water/ nutrition, fungi gets food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Hummingbirds and flowers:</a:t>
            </a:r>
          </a:p>
          <a:p>
            <a:pPr marL="0" indent="0">
              <a:buNone/>
            </a:pPr>
            <a:r>
              <a:rPr lang="en-US" dirty="0" smtClean="0"/>
              <a:t>               Hummingbirds get food,  flowers can reproduce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2527" y="2417586"/>
            <a:ext cx="400050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0382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C00000"/>
                </a:solidFill>
              </a:rPr>
              <a:t>Community variables 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arenR"/>
            </a:pPr>
            <a:r>
              <a:rPr lang="en-US" dirty="0" smtClean="0"/>
              <a:t>Physical  Appearance</a:t>
            </a:r>
          </a:p>
          <a:p>
            <a:pPr marL="457200" indent="-457200">
              <a:buAutoNum type="arabicParenR"/>
            </a:pPr>
            <a:r>
              <a:rPr lang="en-US" dirty="0" smtClean="0"/>
              <a:t>Types </a:t>
            </a:r>
            <a:r>
              <a:rPr lang="en-US" dirty="0"/>
              <a:t>O</a:t>
            </a:r>
            <a:r>
              <a:rPr lang="en-US" dirty="0" smtClean="0"/>
              <a:t>f  Species</a:t>
            </a:r>
          </a:p>
          <a:p>
            <a:pPr marL="457200" indent="-457200">
              <a:buAutoNum type="arabicParenR"/>
            </a:pPr>
            <a:r>
              <a:rPr lang="en-US" dirty="0"/>
              <a:t> N</a:t>
            </a:r>
            <a:r>
              <a:rPr lang="en-US" dirty="0" smtClean="0"/>
              <a:t>umber of Species</a:t>
            </a:r>
          </a:p>
          <a:p>
            <a:pPr marL="457200" indent="-457200">
              <a:buAutoNum type="arabicParenR"/>
            </a:pPr>
            <a:r>
              <a:rPr lang="en-US" dirty="0"/>
              <a:t> </a:t>
            </a:r>
            <a:r>
              <a:rPr lang="en-US" dirty="0" smtClean="0"/>
              <a:t>Ecological Niches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9524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C00000"/>
                </a:solidFill>
              </a:rPr>
              <a:t>Factors Involved In </a:t>
            </a:r>
            <a:r>
              <a:rPr lang="en-US" sz="4000" dirty="0">
                <a:solidFill>
                  <a:srgbClr val="C00000"/>
                </a:solidFill>
              </a:rPr>
              <a:t>C</a:t>
            </a:r>
            <a:r>
              <a:rPr lang="en-US" sz="4000" dirty="0" smtClean="0">
                <a:solidFill>
                  <a:srgbClr val="C00000"/>
                </a:solidFill>
              </a:rPr>
              <a:t>ommunity 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985185"/>
            <a:ext cx="8946541" cy="4195481"/>
          </a:xfrm>
        </p:spPr>
        <p:txBody>
          <a:bodyPr/>
          <a:lstStyle/>
          <a:p>
            <a:pPr marL="457200" indent="-457200">
              <a:buAutoNum type="arabicParenR"/>
            </a:pPr>
            <a:r>
              <a:rPr lang="en-US" dirty="0" smtClean="0"/>
              <a:t>Species Richness ( number of different species)</a:t>
            </a:r>
          </a:p>
          <a:p>
            <a:pPr marL="457200" indent="-457200">
              <a:buAutoNum type="arabicParenR"/>
            </a:pPr>
            <a:r>
              <a:rPr lang="en-US" dirty="0" smtClean="0"/>
              <a:t> </a:t>
            </a:r>
            <a:r>
              <a:rPr lang="en-US" dirty="0"/>
              <a:t>S</a:t>
            </a:r>
            <a:r>
              <a:rPr lang="en-US" dirty="0" smtClean="0"/>
              <a:t>pecies Evenness ( population size)</a:t>
            </a:r>
          </a:p>
          <a:p>
            <a:pPr marL="457200" indent="-457200">
              <a:buAutoNum type="arabicParenR"/>
            </a:pPr>
            <a:r>
              <a:rPr lang="en-US" dirty="0"/>
              <a:t> </a:t>
            </a:r>
            <a:r>
              <a:rPr lang="en-US" dirty="0" smtClean="0"/>
              <a:t>Niche Structure  ( number of niches)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3317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group of organisms of different species that live in a particular area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3270" y="2618317"/>
            <a:ext cx="4352925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9230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Individualistic Hypothesis: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A community is a chance group of species found in the same area because they have similar biotic requirements.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8877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hypothesis: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community is a group of closely linked species locked together in mandatory biotic interactions that cause the community to function as an integrated unit.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58493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r>
              <a:rPr lang="en-US" dirty="0" smtClean="0">
                <a:solidFill>
                  <a:srgbClr val="C00000"/>
                </a:solidFill>
              </a:rPr>
              <a:t>Interspecific interactions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Interspecific interactions are those that occur between populations of different species living together in a community.</a:t>
            </a:r>
          </a:p>
          <a:p>
            <a:pPr marL="0" indent="0">
              <a:buNone/>
            </a:pPr>
            <a:r>
              <a:rPr lang="en-US" dirty="0" smtClean="0"/>
              <a:t>There are 4 major interspecific interactions:</a:t>
            </a:r>
          </a:p>
          <a:p>
            <a:pPr marL="457200" indent="-457200">
              <a:buAutoNum type="arabicParenR"/>
            </a:pPr>
            <a:r>
              <a:rPr lang="en-US" dirty="0" smtClean="0"/>
              <a:t>Predation (parasitism)</a:t>
            </a:r>
          </a:p>
          <a:p>
            <a:pPr marL="457200" indent="-457200">
              <a:buAutoNum type="arabicParenR"/>
            </a:pPr>
            <a:r>
              <a:rPr lang="en-US" dirty="0" smtClean="0"/>
              <a:t>Competition</a:t>
            </a:r>
          </a:p>
          <a:p>
            <a:pPr marL="457200" indent="-457200">
              <a:buAutoNum type="arabicParenR"/>
            </a:pPr>
            <a:r>
              <a:rPr lang="en-US" dirty="0" smtClean="0"/>
              <a:t>Commensalism</a:t>
            </a:r>
          </a:p>
          <a:p>
            <a:pPr marL="457200" indent="-457200">
              <a:buAutoNum type="arabicParenR"/>
            </a:pPr>
            <a:r>
              <a:rPr lang="en-US" dirty="0" smtClean="0"/>
              <a:t>Mutualism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04929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Predation (parasitism)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7845" y="1398162"/>
            <a:ext cx="8946541" cy="4195481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interaction is beneficial to one species and detrimental to the other.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Predation:</a:t>
            </a:r>
          </a:p>
          <a:p>
            <a:pPr marL="0" indent="0">
              <a:buNone/>
            </a:pPr>
            <a:r>
              <a:rPr lang="en-US" dirty="0" smtClean="0"/>
              <a:t>When a predator eats its prey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3892" y="2525057"/>
            <a:ext cx="4352925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7125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Predation (parasitism)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109" y="1477185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Parasitism:</a:t>
            </a:r>
          </a:p>
          <a:p>
            <a:pPr marL="0" indent="0">
              <a:buNone/>
            </a:pPr>
            <a:r>
              <a:rPr lang="en-US" dirty="0" smtClean="0"/>
              <a:t>Predators that live on or in their hosts, usually feeding </a:t>
            </a:r>
          </a:p>
          <a:p>
            <a:pPr marL="0" indent="0">
              <a:buNone/>
            </a:pPr>
            <a:r>
              <a:rPr lang="en-US" dirty="0" smtClean="0"/>
              <a:t>off their body tissues or fluids.</a:t>
            </a:r>
          </a:p>
          <a:p>
            <a:pPr marL="0" indent="0">
              <a:buNone/>
            </a:pPr>
            <a:r>
              <a:rPr lang="en-US" dirty="0" smtClean="0"/>
              <a:t>Usually don’t kill their host 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99791" y="1646396"/>
            <a:ext cx="3337631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0697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Plant Defenses Against Herbivores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Plants have 2 major mechanisms by which they defend themselves against being eaten</a:t>
            </a:r>
          </a:p>
          <a:p>
            <a:pPr marL="457200" indent="-457200">
              <a:buAutoNum type="arabicParenR"/>
            </a:pPr>
            <a:r>
              <a:rPr lang="en-US" dirty="0" smtClean="0"/>
              <a:t>Mechanical defenses </a:t>
            </a:r>
          </a:p>
          <a:p>
            <a:pPr marL="457200" indent="-457200">
              <a:buAutoNum type="arabicParenR"/>
            </a:pPr>
            <a:r>
              <a:rPr lang="en-US" dirty="0" smtClean="0"/>
              <a:t>Chemical defenses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7334" y="2506839"/>
            <a:ext cx="45720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3459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Mechanical defenses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Thorns, hooks, etc.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92099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104</TotalTime>
  <Words>358</Words>
  <Application>Microsoft Office PowerPoint</Application>
  <PresentationFormat>Custom</PresentationFormat>
  <Paragraphs>63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Ion</vt:lpstr>
      <vt:lpstr>Plants Ecology</vt:lpstr>
      <vt:lpstr>Communities</vt:lpstr>
      <vt:lpstr>Individualistic Hypothesis:</vt:lpstr>
      <vt:lpstr>Interactive hypothesis:</vt:lpstr>
      <vt:lpstr> Interspecific interactions</vt:lpstr>
      <vt:lpstr>Predation (parasitism)</vt:lpstr>
      <vt:lpstr>Predation (parasitism)</vt:lpstr>
      <vt:lpstr>Plant Defenses Against Herbivores</vt:lpstr>
      <vt:lpstr>Mechanical defenses</vt:lpstr>
      <vt:lpstr>Chemical defenses</vt:lpstr>
      <vt:lpstr>Parasitism </vt:lpstr>
      <vt:lpstr>Commensalism:</vt:lpstr>
      <vt:lpstr>Mutualism: </vt:lpstr>
      <vt:lpstr>Community variables </vt:lpstr>
      <vt:lpstr>Factors Involved In Community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Plants Ecology</dc:title>
  <dc:creator>SHER BANO</dc:creator>
  <cp:lastModifiedBy>Chemistry</cp:lastModifiedBy>
  <cp:revision>11</cp:revision>
  <dcterms:created xsi:type="dcterms:W3CDTF">2018-11-14T19:04:00Z</dcterms:created>
  <dcterms:modified xsi:type="dcterms:W3CDTF">2020-10-25T14:34:03Z</dcterms:modified>
</cp:coreProperties>
</file>