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2" r:id="rId4"/>
    <p:sldId id="260" r:id="rId5"/>
    <p:sldId id="261"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170189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1424174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00DD23-ABE2-4413-B143-725B3D09E1BB}"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01727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795148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00DD23-ABE2-4413-B143-725B3D09E1BB}"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12259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179567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1805963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1067255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2653249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315533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239724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1732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4270742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1112907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1121678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B3D54F-8F54-4D8A-A3B3-E03FA384B028}"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00DD23-ABE2-4413-B143-725B3D09E1BB}" type="slidenum">
              <a:rPr lang="en-US" smtClean="0"/>
              <a:t>‹#›</a:t>
            </a:fld>
            <a:endParaRPr lang="en-US" dirty="0"/>
          </a:p>
        </p:txBody>
      </p:sp>
    </p:spTree>
    <p:extLst>
      <p:ext uri="{BB962C8B-B14F-4D97-AF65-F5344CB8AC3E}">
        <p14:creationId xmlns:p14="http://schemas.microsoft.com/office/powerpoint/2010/main" val="1673854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4B3D54F-8F54-4D8A-A3B3-E03FA384B028}" type="datetimeFigureOut">
              <a:rPr lang="en-US" smtClean="0"/>
              <a:t>5/4/2020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B00DD23-ABE2-4413-B143-725B3D09E1BB}" type="slidenum">
              <a:rPr lang="en-US" smtClean="0"/>
              <a:t>‹#›</a:t>
            </a:fld>
            <a:endParaRPr lang="en-US" dirty="0"/>
          </a:p>
        </p:txBody>
      </p:sp>
    </p:spTree>
    <p:extLst>
      <p:ext uri="{BB962C8B-B14F-4D97-AF65-F5344CB8AC3E}">
        <p14:creationId xmlns:p14="http://schemas.microsoft.com/office/powerpoint/2010/main" val="6262892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AE049-4C19-4FAB-A30A-BB42206BBB5E}"/>
              </a:ext>
            </a:extLst>
          </p:cNvPr>
          <p:cNvSpPr>
            <a:spLocks noGrp="1"/>
          </p:cNvSpPr>
          <p:nvPr>
            <p:ph type="title"/>
          </p:nvPr>
        </p:nvSpPr>
        <p:spPr>
          <a:xfrm>
            <a:off x="677334" y="2584174"/>
            <a:ext cx="8596668" cy="1537252"/>
          </a:xfrm>
        </p:spPr>
        <p:txBody>
          <a:bodyPr/>
          <a:lstStyle/>
          <a:p>
            <a:r>
              <a:rPr lang="en-US" u="sng" dirty="0"/>
              <a:t>Phase The Third-The Rally</a:t>
            </a:r>
            <a:br>
              <a:rPr lang="en-US" u="sng" dirty="0"/>
            </a:br>
            <a:r>
              <a:rPr lang="en-US" u="sng" dirty="0"/>
              <a:t>Phase The Forth-The Consequences</a:t>
            </a:r>
          </a:p>
        </p:txBody>
      </p:sp>
    </p:spTree>
    <p:extLst>
      <p:ext uri="{BB962C8B-B14F-4D97-AF65-F5344CB8AC3E}">
        <p14:creationId xmlns:p14="http://schemas.microsoft.com/office/powerpoint/2010/main" val="2396493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DB9A6-6601-4144-B274-2EB5A9807463}"/>
              </a:ext>
            </a:extLst>
          </p:cNvPr>
          <p:cNvSpPr>
            <a:spLocks noGrp="1"/>
          </p:cNvSpPr>
          <p:nvPr>
            <p:ph type="title"/>
          </p:nvPr>
        </p:nvSpPr>
        <p:spPr>
          <a:xfrm>
            <a:off x="677334" y="768626"/>
            <a:ext cx="8596668" cy="755375"/>
          </a:xfrm>
        </p:spPr>
        <p:txBody>
          <a:bodyPr/>
          <a:lstStyle/>
          <a:p>
            <a:r>
              <a:rPr lang="en-US" dirty="0"/>
              <a:t> </a:t>
            </a:r>
            <a:r>
              <a:rPr lang="en-US" b="1" u="sng" dirty="0"/>
              <a:t>Phase The Third- The Rally</a:t>
            </a:r>
          </a:p>
        </p:txBody>
      </p:sp>
      <p:sp>
        <p:nvSpPr>
          <p:cNvPr id="3" name="Content Placeholder 2">
            <a:extLst>
              <a:ext uri="{FF2B5EF4-FFF2-40B4-BE49-F238E27FC236}">
                <a16:creationId xmlns:a16="http://schemas.microsoft.com/office/drawing/2014/main" id="{50360E50-21D2-45AD-BA93-BE415E808CAA}"/>
              </a:ext>
            </a:extLst>
          </p:cNvPr>
          <p:cNvSpPr>
            <a:spLocks noGrp="1"/>
          </p:cNvSpPr>
          <p:nvPr>
            <p:ph idx="1"/>
          </p:nvPr>
        </p:nvSpPr>
        <p:spPr>
          <a:xfrm>
            <a:off x="677334" y="1524001"/>
            <a:ext cx="8596668" cy="3829878"/>
          </a:xfrm>
        </p:spPr>
        <p:txBody>
          <a:bodyPr/>
          <a:lstStyle/>
          <a:p>
            <a:pPr fontAlgn="base"/>
            <a:r>
              <a:rPr lang="en-US" dirty="0"/>
              <a:t>Two years have passed, and Tess, now 20, has decided to move forward with her life away from Marlott. She takes a position as a dairymaid at Talbothays, a farm some distance away from both Trantridge and Marlott. Tess settles in, getting along well with the other dairymaids and her employers. Also at the farm is Angel Clare, whom she remembers from the dance at Marlott four years ago. He is learning about dairy farming as he wants to become a farmer.</a:t>
            </a:r>
          </a:p>
          <a:p>
            <a:pPr fontAlgn="base"/>
            <a:r>
              <a:rPr lang="en-US" dirty="0"/>
              <a:t>Tess and Angel share a mutual attraction, which grows steadily. The other milkmaids—Retty, Marian, and Izzy—all believe themselves in love with Angel, who is handsome and personable; adoring him is something of a group sport. At first Tess resists her feelings, having decided never to marry. Eventually however, when Angel embraces her she weeps, and he declares he loves her.</a:t>
            </a:r>
          </a:p>
          <a:p>
            <a:pPr marL="0" indent="0">
              <a:buNone/>
            </a:pPr>
            <a:endParaRPr lang="en-US" dirty="0"/>
          </a:p>
        </p:txBody>
      </p:sp>
    </p:spTree>
    <p:extLst>
      <p:ext uri="{BB962C8B-B14F-4D97-AF65-F5344CB8AC3E}">
        <p14:creationId xmlns:p14="http://schemas.microsoft.com/office/powerpoint/2010/main" val="487929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F48E2-50C1-4D88-B7D0-3DC988C64DF2}"/>
              </a:ext>
            </a:extLst>
          </p:cNvPr>
          <p:cNvSpPr>
            <a:spLocks noGrp="1"/>
          </p:cNvSpPr>
          <p:nvPr>
            <p:ph type="title"/>
          </p:nvPr>
        </p:nvSpPr>
        <p:spPr/>
        <p:txBody>
          <a:bodyPr/>
          <a:lstStyle/>
          <a:p>
            <a:r>
              <a:rPr lang="en-US" u="sng" dirty="0"/>
              <a:t>Textual References</a:t>
            </a:r>
            <a:r>
              <a:rPr lang="en-US" dirty="0"/>
              <a:t>:</a:t>
            </a:r>
          </a:p>
        </p:txBody>
      </p:sp>
      <p:sp>
        <p:nvSpPr>
          <p:cNvPr id="3" name="Content Placeholder 2">
            <a:extLst>
              <a:ext uri="{FF2B5EF4-FFF2-40B4-BE49-F238E27FC236}">
                <a16:creationId xmlns:a16="http://schemas.microsoft.com/office/drawing/2014/main" id="{EDCF555B-C766-487D-ABF9-86CD1FDC0366}"/>
              </a:ext>
            </a:extLst>
          </p:cNvPr>
          <p:cNvSpPr>
            <a:spLocks noGrp="1"/>
          </p:cNvSpPr>
          <p:nvPr>
            <p:ph idx="1"/>
          </p:nvPr>
        </p:nvSpPr>
        <p:spPr>
          <a:xfrm>
            <a:off x="677334" y="1444488"/>
            <a:ext cx="8596668" cy="4585252"/>
          </a:xfrm>
        </p:spPr>
        <p:txBody>
          <a:bodyPr/>
          <a:lstStyle/>
          <a:p>
            <a:pPr algn="just"/>
            <a:r>
              <a:rPr lang="en-US" b="1" dirty="0"/>
              <a:t>“Either the change in the quality of the air from heavy to light, or the sense of being amid new scenes where they were no invidious eye upon her, sent up her spirits wonderfully.” (Narrator, Phase The Third)</a:t>
            </a:r>
          </a:p>
          <a:p>
            <a:pPr algn="just"/>
            <a:r>
              <a:rPr lang="en-US" b="1" dirty="0"/>
              <a:t>“Women do as a rule live through such humiliations, and regain their spirits, and again look about them with an interested eye.” (Narrator)</a:t>
            </a:r>
          </a:p>
          <a:p>
            <a:pPr algn="just"/>
            <a:r>
              <a:rPr lang="en-US" b="1" dirty="0"/>
              <a:t>“Mr. Angel Clare-he that is learning milking, and that plays the harp…..”(Narrator, chapter17)</a:t>
            </a:r>
          </a:p>
          <a:p>
            <a:pPr algn="just"/>
            <a:r>
              <a:rPr lang="en-US" b="1" dirty="0"/>
              <a:t>“Clare looked round upon her, seated with the others. She was not looking towards him, Indeed, owing to his long silence….”(Narrator, chapter 18)</a:t>
            </a:r>
          </a:p>
          <a:p>
            <a:pPr algn="just"/>
            <a:r>
              <a:rPr lang="en-US" b="1" dirty="0"/>
              <a:t>“What a fresh and virginal daughter of Nature that milkmaid is!” he said to himself.(Angel, Chapter 18)</a:t>
            </a:r>
          </a:p>
          <a:p>
            <a:pPr algn="just"/>
            <a:r>
              <a:rPr lang="en-US" b="1" dirty="0"/>
              <a:t>“All the while they were converging, under an irresistible law, as surely as two streams in one vale” (Narrator, chapter 20)</a:t>
            </a:r>
          </a:p>
          <a:p>
            <a:pPr marL="0" indent="0">
              <a:buNone/>
            </a:pPr>
            <a:endParaRPr lang="en-US" b="1" dirty="0"/>
          </a:p>
          <a:p>
            <a:endParaRPr lang="en-US" b="1" dirty="0"/>
          </a:p>
        </p:txBody>
      </p:sp>
    </p:spTree>
    <p:extLst>
      <p:ext uri="{BB962C8B-B14F-4D97-AF65-F5344CB8AC3E}">
        <p14:creationId xmlns:p14="http://schemas.microsoft.com/office/powerpoint/2010/main" val="1041072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73865-1E1D-4E12-91D9-126F4891D06F}"/>
              </a:ext>
            </a:extLst>
          </p:cNvPr>
          <p:cNvSpPr>
            <a:spLocks noGrp="1"/>
          </p:cNvSpPr>
          <p:nvPr>
            <p:ph type="title"/>
          </p:nvPr>
        </p:nvSpPr>
        <p:spPr>
          <a:xfrm>
            <a:off x="677334" y="702365"/>
            <a:ext cx="8596668" cy="728870"/>
          </a:xfrm>
        </p:spPr>
        <p:txBody>
          <a:bodyPr/>
          <a:lstStyle/>
          <a:p>
            <a:r>
              <a:rPr lang="en-US" b="1" u="sng" dirty="0"/>
              <a:t>Phase The Forth-The Consequences</a:t>
            </a:r>
          </a:p>
        </p:txBody>
      </p:sp>
      <p:sp>
        <p:nvSpPr>
          <p:cNvPr id="3" name="Content Placeholder 2">
            <a:extLst>
              <a:ext uri="{FF2B5EF4-FFF2-40B4-BE49-F238E27FC236}">
                <a16:creationId xmlns:a16="http://schemas.microsoft.com/office/drawing/2014/main" id="{E888ED08-A8A3-4D0D-948F-7FE2B5E7E3AF}"/>
              </a:ext>
            </a:extLst>
          </p:cNvPr>
          <p:cNvSpPr>
            <a:spLocks noGrp="1"/>
          </p:cNvSpPr>
          <p:nvPr>
            <p:ph idx="1"/>
          </p:nvPr>
        </p:nvSpPr>
        <p:spPr>
          <a:xfrm>
            <a:off x="677334" y="1431235"/>
            <a:ext cx="8596668" cy="4610127"/>
          </a:xfrm>
        </p:spPr>
        <p:txBody>
          <a:bodyPr>
            <a:normAutofit/>
          </a:bodyPr>
          <a:lstStyle/>
          <a:p>
            <a:pPr fontAlgn="base"/>
            <a:r>
              <a:rPr lang="en-US" dirty="0"/>
              <a:t>Angel visits his parents, whereupon he hears a story about his father's encounter with a young, wealthy man falsely claiming to be a d'Urberville. Angel tells them about Tess, too. Shortly after his visit home he returns to the dairy farm and proposes to Tess, who refuses. Angel continues to court her, and although she admits loving him she continues to refuse marriage.</a:t>
            </a:r>
          </a:p>
          <a:p>
            <a:pPr fontAlgn="base"/>
            <a:r>
              <a:rPr lang="en-US" dirty="0"/>
              <a:t>Eventually Angel's affection and Tess's own affection for him wear down her resistance, and Tess agrees to marry him. She tries on several occasions to tell Angel about her past as she doesn't want to deceive him, but she can't bring herself to confess. Instead of her real secret, she tells him she is a d'Urberville. She later writes him a letter explaining what happened to her and slips it under his door. When he treats her as if nothing has changed, she thinks all is well at first. But soon after, having heard nothing from Angel, Tess goes to his room and finds the letter under the carpet. The wedding is set for New Year's Eve, and right before it she tries again to tell him. He dismisses her worries and then says he doesn't want to know.</a:t>
            </a:r>
          </a:p>
          <a:p>
            <a:endParaRPr lang="en-US" dirty="0"/>
          </a:p>
        </p:txBody>
      </p:sp>
    </p:spTree>
    <p:extLst>
      <p:ext uri="{BB962C8B-B14F-4D97-AF65-F5344CB8AC3E}">
        <p14:creationId xmlns:p14="http://schemas.microsoft.com/office/powerpoint/2010/main" val="1730956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EA9D90B-1B59-4D30-A579-9CE90032661E}"/>
              </a:ext>
            </a:extLst>
          </p:cNvPr>
          <p:cNvSpPr/>
          <p:nvPr/>
        </p:nvSpPr>
        <p:spPr>
          <a:xfrm>
            <a:off x="808382" y="2136338"/>
            <a:ext cx="8468139" cy="3139321"/>
          </a:xfrm>
          <a:prstGeom prst="rect">
            <a:avLst/>
          </a:prstGeom>
        </p:spPr>
        <p:txBody>
          <a:bodyPr wrap="square">
            <a:spAutoFit/>
          </a:bodyPr>
          <a:lstStyle/>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They are married and head to the house he has rented for their honeymoon. Their luggage is delayed, and when it arrives they discover that Retty and Marian, devastated by the marriage, have taken bad turns. Retty has attempted suicide, and Marian has begun to drink heavily. Tess is saddened by their reaction to Angel being out of their reach, and she decides to tell him her secret.</a:t>
            </a:r>
          </a:p>
          <a:p>
            <a:pPr marL="285750" indent="-285750" fontAlgn="base">
              <a:buFont typeface="Arial" panose="020B0604020202020204" pitchFamily="34" charset="0"/>
              <a:buChar char="•"/>
            </a:pPr>
            <a:endParaRPr lang="en-US" dirty="0">
              <a:solidFill>
                <a:srgbClr val="3D3D3D"/>
              </a:solidFill>
              <a:latin typeface="Trebuchet MS" panose="020B0603020202020204" pitchFamily="34" charset="0"/>
            </a:endParaRPr>
          </a:p>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But first, Angel too has a secret. He confesses he spent 48 hours in debauchery with a woman. Tess brushes it off as the past and is not bothered by it. In fact she thinks he will be more accepting of her secret, which she starts to tell him.</a:t>
            </a:r>
            <a:endParaRPr lang="en-US" b="0" i="0" dirty="0">
              <a:solidFill>
                <a:srgbClr val="3D3D3D"/>
              </a:solidFill>
              <a:effectLst/>
              <a:latin typeface="Trebuchet MS" panose="020B0603020202020204" pitchFamily="34" charset="0"/>
            </a:endParaRPr>
          </a:p>
        </p:txBody>
      </p:sp>
    </p:spTree>
    <p:extLst>
      <p:ext uri="{BB962C8B-B14F-4D97-AF65-F5344CB8AC3E}">
        <p14:creationId xmlns:p14="http://schemas.microsoft.com/office/powerpoint/2010/main" val="630805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A3D18-85D3-42B4-B498-8585E49F248A}"/>
              </a:ext>
            </a:extLst>
          </p:cNvPr>
          <p:cNvSpPr>
            <a:spLocks noGrp="1"/>
          </p:cNvSpPr>
          <p:nvPr>
            <p:ph type="title"/>
          </p:nvPr>
        </p:nvSpPr>
        <p:spPr/>
        <p:txBody>
          <a:bodyPr/>
          <a:lstStyle/>
          <a:p>
            <a:r>
              <a:rPr lang="en-US" u="sng" dirty="0"/>
              <a:t>Textual References</a:t>
            </a:r>
            <a:r>
              <a:rPr lang="en-US" dirty="0"/>
              <a:t>:</a:t>
            </a:r>
          </a:p>
        </p:txBody>
      </p:sp>
      <p:sp>
        <p:nvSpPr>
          <p:cNvPr id="3" name="Content Placeholder 2">
            <a:extLst>
              <a:ext uri="{FF2B5EF4-FFF2-40B4-BE49-F238E27FC236}">
                <a16:creationId xmlns:a16="http://schemas.microsoft.com/office/drawing/2014/main" id="{BA4520C5-234E-4D87-BA04-76C5297B9574}"/>
              </a:ext>
            </a:extLst>
          </p:cNvPr>
          <p:cNvSpPr>
            <a:spLocks noGrp="1"/>
          </p:cNvSpPr>
          <p:nvPr>
            <p:ph idx="1"/>
          </p:nvPr>
        </p:nvSpPr>
        <p:spPr>
          <a:xfrm>
            <a:off x="677334" y="1219200"/>
            <a:ext cx="8596668" cy="5234609"/>
          </a:xfrm>
        </p:spPr>
        <p:txBody>
          <a:bodyPr>
            <a:normAutofit fontScale="92500"/>
          </a:bodyPr>
          <a:lstStyle/>
          <a:p>
            <a:pPr algn="just"/>
            <a:r>
              <a:rPr lang="en-US" b="1" dirty="0"/>
              <a:t>“It is that this sound of a non existent coach can only be heard by one of the omen to the one who hears it. It has to do with a murder, committed by one of the family, centuries ago” (Narrator, Phase The Forth)</a:t>
            </a:r>
          </a:p>
          <a:p>
            <a:pPr algn="just"/>
            <a:r>
              <a:rPr lang="en-US" b="1" dirty="0"/>
              <a:t>“I don’t want to marry! I have not thought of doing it. I cannot! I only want to love you.” ( Tess, chapter 27)</a:t>
            </a:r>
          </a:p>
          <a:p>
            <a:pPr algn="just"/>
            <a:r>
              <a:rPr lang="en-US" b="1" dirty="0"/>
              <a:t>“O, Tessy!” he went on, “I cannot think why you are so tantalizing. Why do you disappoint me so?...............”I know you to be the most honest, spotless creature that ever lived” ( Angel, Chapter 30)</a:t>
            </a:r>
          </a:p>
          <a:p>
            <a:pPr algn="just"/>
            <a:r>
              <a:rPr lang="en-US" b="1" dirty="0"/>
              <a:t>“Poor little Retty had tried to drown herself and Marian found drunk after the marriage of Tess with Angel.”  </a:t>
            </a:r>
          </a:p>
          <a:p>
            <a:pPr algn="just"/>
            <a:r>
              <a:rPr lang="en-US" b="1" dirty="0"/>
              <a:t>“Do you remember what we said to each other this morning about telling our faults….”( Angel, chapter 34)</a:t>
            </a:r>
          </a:p>
          <a:p>
            <a:pPr algn="just"/>
            <a:r>
              <a:rPr lang="en-US" b="1" dirty="0"/>
              <a:t>He then told her of the time of his life to which allusion has been made when, tossed about by doubts and difficulties in London…”(Angel, chapter 34)</a:t>
            </a:r>
          </a:p>
          <a:p>
            <a:pPr algn="just"/>
            <a:r>
              <a:rPr lang="en-US" b="1" dirty="0"/>
              <a:t>“I have a confession too…Now then for it, a wicked little one…No, it cannot be more serious, certainly, because ‘tis just the same!” (Tess, chapter 34) </a:t>
            </a:r>
          </a:p>
          <a:p>
            <a:pPr algn="just"/>
            <a:endParaRPr lang="en-US" dirty="0"/>
          </a:p>
        </p:txBody>
      </p:sp>
    </p:spTree>
    <p:extLst>
      <p:ext uri="{BB962C8B-B14F-4D97-AF65-F5344CB8AC3E}">
        <p14:creationId xmlns:p14="http://schemas.microsoft.com/office/powerpoint/2010/main" val="176293740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207</TotalTime>
  <Words>974</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Phase The Third-The Rally Phase The Forth-The Consequences</vt:lpstr>
      <vt:lpstr> Phase The Third- The Rally</vt:lpstr>
      <vt:lpstr>Textual References:</vt:lpstr>
      <vt:lpstr>Phase The Forth-The Consequences</vt:lpstr>
      <vt:lpstr>PowerPoint Presentation</vt:lpstr>
      <vt:lpstr>Textual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Phase The Third-The Rally Phase The Forth-The Consequences</dc:title>
  <dc:creator>Warda</dc:creator>
  <cp:lastModifiedBy>Warda</cp:lastModifiedBy>
  <cp:revision>6</cp:revision>
  <dcterms:created xsi:type="dcterms:W3CDTF">2020-05-03T20:05:42Z</dcterms:created>
  <dcterms:modified xsi:type="dcterms:W3CDTF">2020-05-03T23:33:00Z</dcterms:modified>
</cp:coreProperties>
</file>