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90" r:id="rId2"/>
    <p:sldId id="291" r:id="rId3"/>
    <p:sldId id="292" r:id="rId4"/>
    <p:sldId id="293" r:id="rId5"/>
    <p:sldId id="260" r:id="rId6"/>
    <p:sldId id="259" r:id="rId7"/>
    <p:sldId id="284" r:id="rId8"/>
    <p:sldId id="261" r:id="rId9"/>
    <p:sldId id="289" r:id="rId10"/>
    <p:sldId id="282" r:id="rId11"/>
    <p:sldId id="263" r:id="rId12"/>
    <p:sldId id="266" r:id="rId13"/>
    <p:sldId id="267" r:id="rId14"/>
    <p:sldId id="287" r:id="rId15"/>
    <p:sldId id="288" r:id="rId16"/>
    <p:sldId id="294" r:id="rId17"/>
    <p:sldId id="295" r:id="rId18"/>
    <p:sldId id="296" r:id="rId19"/>
    <p:sldId id="298" r:id="rId20"/>
    <p:sldId id="299" r:id="rId21"/>
    <p:sldId id="300" r:id="rId22"/>
    <p:sldId id="301" r:id="rId23"/>
    <p:sldId id="302" r:id="rId24"/>
    <p:sldId id="303" r:id="rId25"/>
    <p:sldId id="305" r:id="rId26"/>
    <p:sldId id="307" r:id="rId27"/>
    <p:sldId id="308" r:id="rId28"/>
    <p:sldId id="309" r:id="rId29"/>
    <p:sldId id="310" r:id="rId30"/>
    <p:sldId id="311" r:id="rId31"/>
    <p:sldId id="312" r:id="rId32"/>
    <p:sldId id="313" r:id="rId33"/>
    <p:sldId id="269" r:id="rId34"/>
    <p:sldId id="268" r:id="rId35"/>
    <p:sldId id="270" r:id="rId36"/>
    <p:sldId id="271" r:id="rId37"/>
    <p:sldId id="272" r:id="rId38"/>
    <p:sldId id="281" r:id="rId39"/>
    <p:sldId id="274" r:id="rId40"/>
    <p:sldId id="273" r:id="rId41"/>
    <p:sldId id="275" r:id="rId42"/>
    <p:sldId id="286" r:id="rId43"/>
    <p:sldId id="280" r:id="rId44"/>
    <p:sldId id="283" r:id="rId45"/>
    <p:sldId id="277" r:id="rId46"/>
    <p:sldId id="278" r:id="rId47"/>
    <p:sldId id="279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7DB2C-4144-4BA0-81E5-F02E4AE5128F}" type="datetimeFigureOut">
              <a:rPr lang="en-US" smtClean="0"/>
              <a:pPr/>
              <a:t>12/15/2019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F7FA-815A-437B-A27D-D525428C42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7DB2C-4144-4BA0-81E5-F02E4AE5128F}" type="datetimeFigureOut">
              <a:rPr lang="en-US" smtClean="0"/>
              <a:pPr/>
              <a:t>12/15/2019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F7FA-815A-437B-A27D-D525428C42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7DB2C-4144-4BA0-81E5-F02E4AE5128F}" type="datetimeFigureOut">
              <a:rPr lang="en-US" smtClean="0"/>
              <a:pPr/>
              <a:t>12/15/2019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F7FA-815A-437B-A27D-D525428C42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7DB2C-4144-4BA0-81E5-F02E4AE5128F}" type="datetimeFigureOut">
              <a:rPr lang="en-US" smtClean="0"/>
              <a:pPr/>
              <a:t>12/15/2019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F7FA-815A-437B-A27D-D525428C42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7DB2C-4144-4BA0-81E5-F02E4AE5128F}" type="datetimeFigureOut">
              <a:rPr lang="en-US" smtClean="0"/>
              <a:pPr/>
              <a:t>12/15/2019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F7FA-815A-437B-A27D-D525428C42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7DB2C-4144-4BA0-81E5-F02E4AE5128F}" type="datetimeFigureOut">
              <a:rPr lang="en-US" smtClean="0"/>
              <a:pPr/>
              <a:t>12/15/2019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F7FA-815A-437B-A27D-D525428C42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7DB2C-4144-4BA0-81E5-F02E4AE5128F}" type="datetimeFigureOut">
              <a:rPr lang="en-US" smtClean="0"/>
              <a:pPr/>
              <a:t>12/15/2019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F7FA-815A-437B-A27D-D525428C42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7DB2C-4144-4BA0-81E5-F02E4AE5128F}" type="datetimeFigureOut">
              <a:rPr lang="en-US" smtClean="0"/>
              <a:pPr/>
              <a:t>12/15/2019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F7FA-815A-437B-A27D-D525428C42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7DB2C-4144-4BA0-81E5-F02E4AE5128F}" type="datetimeFigureOut">
              <a:rPr lang="en-US" smtClean="0"/>
              <a:pPr/>
              <a:t>12/15/2019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F7FA-815A-437B-A27D-D525428C42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7DB2C-4144-4BA0-81E5-F02E4AE5128F}" type="datetimeFigureOut">
              <a:rPr lang="en-US" smtClean="0"/>
              <a:pPr/>
              <a:t>12/15/2019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F7FA-815A-437B-A27D-D525428C42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7DB2C-4144-4BA0-81E5-F02E4AE5128F}" type="datetimeFigureOut">
              <a:rPr lang="en-US" smtClean="0"/>
              <a:pPr/>
              <a:t>12/15/2019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F7FA-815A-437B-A27D-D525428C42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7DB2C-4144-4BA0-81E5-F02E4AE5128F}" type="datetimeFigureOut">
              <a:rPr lang="en-US" smtClean="0"/>
              <a:pPr/>
              <a:t>12/15/2019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0F7FA-815A-437B-A27D-D525428C422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Middle_East_respiratory_syndrome_coronavirus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1905000"/>
            <a:ext cx="6400800" cy="1752600"/>
          </a:xfrm>
        </p:spPr>
        <p:txBody>
          <a:bodyPr>
            <a:normAutofit/>
          </a:bodyPr>
          <a:lstStyle/>
          <a:p>
            <a:r>
              <a:rPr lang="en-US" sz="4800" b="1" dirty="0" err="1" smtClean="0"/>
              <a:t>Parainfluenza</a:t>
            </a:r>
            <a:r>
              <a:rPr lang="en-US" sz="4800" b="1" dirty="0" smtClean="0"/>
              <a:t> viruses</a:t>
            </a:r>
            <a:endParaRPr lang="en-US" sz="4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CORONA VIRUSES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Immunity following infection is brief</a:t>
            </a:r>
          </a:p>
          <a:p>
            <a:r>
              <a:rPr lang="en-US" dirty="0" smtClean="0"/>
              <a:t>50% infections are asymptomatic</a:t>
            </a:r>
          </a:p>
          <a:p>
            <a:r>
              <a:rPr lang="en-US" dirty="0" smtClean="0"/>
              <a:t>Infection is limited to mucosal cells of respiratory tract.</a:t>
            </a:r>
          </a:p>
          <a:p>
            <a:r>
              <a:rPr lang="en-US" dirty="0" smtClean="0"/>
              <a:t>Pneumonia in case of SARS is caused by binding of virus to ACE-2 on respiratory tract epithelium leading to </a:t>
            </a:r>
            <a:r>
              <a:rPr lang="en-US" dirty="0" err="1" smtClean="0"/>
              <a:t>dys</a:t>
            </a:r>
            <a:r>
              <a:rPr lang="en-US" dirty="0" smtClean="0"/>
              <a:t>-regulation of fluid balance and edema of alveolar space. </a:t>
            </a:r>
          </a:p>
          <a:p>
            <a:r>
              <a:rPr lang="en-US" dirty="0" smtClean="0"/>
              <a:t>Pneumonia in case of MERS is caused by binding of virus to CD-26 on respiratory tract mucosa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CORONA VIRUSES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67072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COMMON COLD</a:t>
            </a:r>
            <a:r>
              <a:rPr lang="en-US" sz="3200" dirty="0" smtClean="0"/>
              <a:t>….Mild URTI…</a:t>
            </a:r>
            <a:r>
              <a:rPr lang="en-US" sz="3200" dirty="0" err="1" smtClean="0"/>
              <a:t>Rhinorrhea</a:t>
            </a:r>
            <a:r>
              <a:rPr lang="en-US" sz="3200" dirty="0" smtClean="0"/>
              <a:t>, scratchy sore- throat and low grade fever</a:t>
            </a:r>
          </a:p>
          <a:p>
            <a:r>
              <a:rPr lang="en-US" dirty="0" smtClean="0"/>
              <a:t>Also cause bronchitis</a:t>
            </a:r>
            <a:endParaRPr lang="en-US" sz="3200" dirty="0" smtClean="0"/>
          </a:p>
          <a:p>
            <a:r>
              <a:rPr lang="en-US" sz="3200" dirty="0" smtClean="0">
                <a:solidFill>
                  <a:srgbClr val="002060"/>
                </a:solidFill>
              </a:rPr>
              <a:t>SARS</a:t>
            </a:r>
            <a:r>
              <a:rPr lang="en-US" sz="3200" dirty="0" smtClean="0"/>
              <a:t>…..(Severe Acute Respiratory Syndrome</a:t>
            </a:r>
            <a:r>
              <a:rPr lang="en-US" dirty="0" smtClean="0"/>
              <a:t>)</a:t>
            </a:r>
          </a:p>
          <a:p>
            <a:r>
              <a:rPr lang="en-US" dirty="0" smtClean="0"/>
              <a:t>Incubation period 2-10 days</a:t>
            </a:r>
          </a:p>
          <a:p>
            <a:r>
              <a:rPr lang="en-US" sz="3200" dirty="0" smtClean="0"/>
              <a:t>Severe atypical pneumonia, fever (38℃), nonproductive cough, </a:t>
            </a:r>
            <a:r>
              <a:rPr lang="en-US" sz="3200" dirty="0" err="1" smtClean="0"/>
              <a:t>dyspnea</a:t>
            </a:r>
            <a:r>
              <a:rPr lang="en-US" sz="3200" dirty="0" smtClean="0"/>
              <a:t> and hypoxia along with rigors, chills and malaise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MERS VIRUS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267200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en-US" sz="2800" dirty="0" smtClean="0"/>
          </a:p>
          <a:p>
            <a:r>
              <a:rPr lang="en-US" dirty="0" smtClean="0"/>
              <a:t>Transmission …airborne</a:t>
            </a:r>
          </a:p>
          <a:p>
            <a:r>
              <a:rPr lang="en-US" dirty="0" smtClean="0"/>
              <a:t>Reservoirs….bats and camels </a:t>
            </a:r>
          </a:p>
          <a:p>
            <a:r>
              <a:rPr lang="en-US" dirty="0" smtClean="0"/>
              <a:t>People with underlying health conditions, such as heart disease, diabetes, kidney disease, respiratory disease, the </a:t>
            </a:r>
            <a:r>
              <a:rPr lang="en-US" dirty="0" err="1" smtClean="0"/>
              <a:t>immunosuppressed</a:t>
            </a:r>
            <a:r>
              <a:rPr lang="en-US" dirty="0" smtClean="0"/>
              <a:t>, and the elderly should  avoid  </a:t>
            </a:r>
            <a:r>
              <a:rPr lang="en-US" dirty="0" smtClean="0">
                <a:solidFill>
                  <a:srgbClr val="FF0000"/>
                </a:solidFill>
              </a:rPr>
              <a:t>TRAVELLING TO AREAS WHERE MERS IS ENDEMIC</a:t>
            </a:r>
            <a:endParaRPr lang="en-US" sz="3600" dirty="0" smtClean="0">
              <a:solidFill>
                <a:srgbClr val="FF0000"/>
              </a:solidFill>
            </a:endParaRPr>
          </a:p>
          <a:p>
            <a:endParaRPr lang="en-US" sz="3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800" dirty="0" smtClean="0"/>
              <a:t>    MERS-</a:t>
            </a:r>
            <a:r>
              <a:rPr lang="en-US" sz="2800" dirty="0" err="1" smtClean="0"/>
              <a:t>CoV</a:t>
            </a:r>
            <a:r>
              <a:rPr lang="en-US" sz="2800" dirty="0" smtClean="0"/>
              <a:t> cases have been reported in several countries including e.g. </a:t>
            </a:r>
          </a:p>
          <a:p>
            <a:pPr>
              <a:buNone/>
            </a:pPr>
            <a:r>
              <a:rPr lang="en-US" sz="2800" dirty="0" smtClean="0"/>
              <a:t>        Saudi Arabia, Malaysia, Jordan, Qatar, Egypt, United Arab Emirates, Kuwait, Oman, the United Kingdom, and the United States</a:t>
            </a:r>
            <a:r>
              <a:rPr lang="en-US" dirty="0" smtClean="0"/>
              <a:t>.</a:t>
            </a:r>
            <a:r>
              <a:rPr lang="en-US" baseline="30000" dirty="0" smtClean="0">
                <a:hlinkClick r:id="rId2"/>
              </a:rPr>
              <a:t>[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Laboratory diagnosis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If SARS and MERS are suspected then PCR based tests are performed</a:t>
            </a:r>
          </a:p>
          <a:p>
            <a:r>
              <a:rPr lang="en-US" sz="3200" dirty="0" smtClean="0"/>
              <a:t>CXR....show “ground glass” interstitial infiltrates.</a:t>
            </a:r>
          </a:p>
          <a:p>
            <a:r>
              <a:rPr lang="en-US" sz="3200" dirty="0" smtClean="0"/>
              <a:t>Leucopenia and thrombocytopenia</a:t>
            </a:r>
          </a:p>
          <a:p>
            <a:endParaRPr lang="en-US" sz="3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and Prevention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Ribavirin</a:t>
            </a:r>
            <a:r>
              <a:rPr lang="en-US" sz="2800" dirty="0" smtClean="0"/>
              <a:t> and Steroids can be tried</a:t>
            </a:r>
          </a:p>
          <a:p>
            <a:r>
              <a:rPr lang="en-US" sz="2800" dirty="0" smtClean="0"/>
              <a:t>No treatment and vaccination is available</a:t>
            </a:r>
            <a:endParaRPr lang="en-US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Rhinoviruses </a:t>
            </a:r>
          </a:p>
        </p:txBody>
      </p:sp>
      <p:sp>
        <p:nvSpPr>
          <p:cNvPr id="34819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These viruses are the main cause of common cold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Rhinoviruses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More than 100  serotypes</a:t>
            </a:r>
          </a:p>
          <a:p>
            <a:r>
              <a:rPr lang="en-US" smtClean="0"/>
              <a:t>Best multiply at 33</a:t>
            </a:r>
            <a:r>
              <a:rPr lang="en-US" smtClean="0">
                <a:latin typeface="Lucida Sans Unicode" pitchFamily="34" charset="0"/>
                <a:ea typeface="Lucida Sans Unicode" pitchFamily="34" charset="0"/>
                <a:cs typeface="Lucida Sans Unicode" pitchFamily="34" charset="0"/>
              </a:rPr>
              <a:t>℃ </a:t>
            </a:r>
            <a:r>
              <a:rPr lang="en-US" smtClean="0">
                <a:ea typeface="MS UI Gothic" pitchFamily="34" charset="-128"/>
                <a:cs typeface="Lucida Sans Unicode" pitchFamily="34" charset="0"/>
              </a:rPr>
              <a:t>rather than at 37℃ that’s why they affect nose, throat and conjunctiva </a:t>
            </a:r>
          </a:p>
          <a:p>
            <a:r>
              <a:rPr lang="en-US" smtClean="0">
                <a:ea typeface="MS UI Gothic" pitchFamily="34" charset="-128"/>
                <a:cs typeface="Lucida Sans Unicode" pitchFamily="34" charset="0"/>
              </a:rPr>
              <a:t>They are acid –labile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Rhinoviruses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    Two modes of transmission</a:t>
            </a:r>
          </a:p>
          <a:p>
            <a:r>
              <a:rPr lang="en-US" dirty="0" smtClean="0"/>
              <a:t>Direct by respiratory aerosols</a:t>
            </a:r>
          </a:p>
          <a:p>
            <a:r>
              <a:rPr lang="en-US" dirty="0" smtClean="0"/>
              <a:t>Indirect by hands, table tops, </a:t>
            </a:r>
            <a:r>
              <a:rPr lang="en-US" dirty="0" err="1" smtClean="0"/>
              <a:t>fomites</a:t>
            </a:r>
            <a:r>
              <a:rPr lang="en-US" dirty="0" smtClean="0"/>
              <a:t> etc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Frequency of “colds” is higher in childhood than during adulthood</a:t>
            </a:r>
          </a:p>
          <a:p>
            <a:r>
              <a:rPr lang="en-US" dirty="0" smtClean="0"/>
              <a:t>They are the common cause of common cold</a:t>
            </a:r>
          </a:p>
          <a:p>
            <a:r>
              <a:rPr lang="en-US" dirty="0" smtClean="0"/>
              <a:t>Infection is limited only to upper respiratory tract</a:t>
            </a:r>
          </a:p>
          <a:p>
            <a:r>
              <a:rPr lang="en-US" dirty="0" smtClean="0"/>
              <a:t>Nasal </a:t>
            </a:r>
            <a:r>
              <a:rPr lang="en-US" dirty="0" err="1" smtClean="0"/>
              <a:t>secretory</a:t>
            </a:r>
            <a:r>
              <a:rPr lang="en-US" dirty="0" smtClean="0"/>
              <a:t> </a:t>
            </a:r>
            <a:r>
              <a:rPr lang="en-US" dirty="0" err="1" smtClean="0"/>
              <a:t>IgA</a:t>
            </a:r>
            <a:r>
              <a:rPr lang="en-US" dirty="0" smtClean="0"/>
              <a:t> 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Rhinoviruses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685800" y="1714500"/>
            <a:ext cx="7772400" cy="4381500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en-US" smtClean="0"/>
              <a:t>   Clinical findings</a:t>
            </a:r>
          </a:p>
          <a:p>
            <a:r>
              <a:rPr lang="en-US" smtClean="0"/>
              <a:t>Incubation period 2-4 days</a:t>
            </a:r>
          </a:p>
          <a:p>
            <a:r>
              <a:rPr lang="en-US" smtClean="0"/>
              <a:t>Sneezing, nasal discharge, sore throat, cough and headache</a:t>
            </a:r>
          </a:p>
          <a:p>
            <a:r>
              <a:rPr lang="en-US" smtClean="0"/>
              <a:t>Illness lasts about 1 week</a:t>
            </a:r>
          </a:p>
          <a:p>
            <a:r>
              <a:rPr lang="en-US" smtClean="0"/>
              <a:t>(coronaviruses, adenoviruses, influenza C virus and Coxsackie viruses) also cause common cold syndrome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Croup (acute </a:t>
            </a:r>
            <a:r>
              <a:rPr lang="en-US" sz="2800" dirty="0" err="1" smtClean="0"/>
              <a:t>laryngotracheobronchitis</a:t>
            </a:r>
            <a:r>
              <a:rPr lang="en-US" sz="2800" dirty="0" smtClean="0"/>
              <a:t>)</a:t>
            </a:r>
          </a:p>
          <a:p>
            <a:r>
              <a:rPr lang="en-US" sz="2800" dirty="0" smtClean="0"/>
              <a:t>Laryngitis</a:t>
            </a:r>
          </a:p>
          <a:p>
            <a:r>
              <a:rPr lang="en-US" sz="2800" dirty="0" err="1" smtClean="0"/>
              <a:t>Bronchiolitis</a:t>
            </a:r>
            <a:r>
              <a:rPr lang="en-US" sz="2800" dirty="0" smtClean="0"/>
              <a:t>, </a:t>
            </a:r>
            <a:r>
              <a:rPr lang="en-US" sz="2800" dirty="0" err="1" smtClean="0"/>
              <a:t>otitis</a:t>
            </a:r>
            <a:r>
              <a:rPr lang="en-US" sz="2800" dirty="0" smtClean="0"/>
              <a:t> media</a:t>
            </a:r>
          </a:p>
          <a:p>
            <a:r>
              <a:rPr lang="en-US" sz="2800" dirty="0" smtClean="0"/>
              <a:t>Pneumonia in children</a:t>
            </a:r>
          </a:p>
          <a:p>
            <a:r>
              <a:rPr lang="en-US" sz="2800" dirty="0" smtClean="0"/>
              <a:t>Common cold in adults</a:t>
            </a:r>
          </a:p>
          <a:p>
            <a:r>
              <a:rPr lang="en-US" sz="2800" dirty="0" smtClean="0"/>
              <a:t>Surface spikes of H, N and F PROTEINS</a:t>
            </a:r>
          </a:p>
          <a:p>
            <a:r>
              <a:rPr lang="en-US" sz="2800" dirty="0" smtClean="0"/>
              <a:t>RESPIRATORY DROPLETS</a:t>
            </a:r>
            <a:endParaRPr lang="en-US" sz="3600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Parainfluenza</a:t>
            </a:r>
            <a:r>
              <a:rPr lang="en-US" dirty="0" smtClean="0"/>
              <a:t> viruses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Rhinoviruses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Diagnosis in lab is usually not done</a:t>
            </a:r>
          </a:p>
          <a:p>
            <a:r>
              <a:rPr lang="en-US" smtClean="0"/>
              <a:t>No specific antiviral therapy</a:t>
            </a:r>
          </a:p>
          <a:p>
            <a:r>
              <a:rPr lang="en-US" smtClean="0"/>
              <a:t>Vaccines appear impractical due to large number of serotypes</a:t>
            </a:r>
          </a:p>
          <a:p>
            <a:r>
              <a:rPr lang="en-US" smtClean="0"/>
              <a:t>Prevention…..paper tissues impregnated with citric acid and Na lauryl sulphate , high doses of vit.C or use of lozenges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u="sng" dirty="0" smtClean="0"/>
              <a:t>ADENOVIRUSES</a:t>
            </a:r>
          </a:p>
          <a:p>
            <a:pPr>
              <a:buNone/>
            </a:pPr>
            <a:r>
              <a:rPr lang="en-US" dirty="0" smtClean="0"/>
              <a:t>  Cause upper and lower respiratory tract diseases as well as other diseases, such as</a:t>
            </a:r>
          </a:p>
          <a:p>
            <a:r>
              <a:rPr lang="en-US" dirty="0" err="1" smtClean="0"/>
              <a:t>Pharyngitis</a:t>
            </a:r>
            <a:endParaRPr lang="en-US" dirty="0" smtClean="0"/>
          </a:p>
          <a:p>
            <a:r>
              <a:rPr lang="en-US" dirty="0" smtClean="0"/>
              <a:t>Common cold</a:t>
            </a:r>
          </a:p>
          <a:p>
            <a:r>
              <a:rPr lang="en-US" dirty="0" smtClean="0"/>
              <a:t>Pneumonia</a:t>
            </a:r>
          </a:p>
          <a:p>
            <a:r>
              <a:rPr lang="en-US" dirty="0" smtClean="0"/>
              <a:t>Conjunctivitis (pink eye)</a:t>
            </a:r>
          </a:p>
          <a:p>
            <a:r>
              <a:rPr lang="en-US" dirty="0" err="1" smtClean="0"/>
              <a:t>Keratoconjunctivitis</a:t>
            </a:r>
            <a:r>
              <a:rPr lang="en-US" dirty="0" smtClean="0"/>
              <a:t> </a:t>
            </a:r>
          </a:p>
          <a:p>
            <a:r>
              <a:rPr lang="en-US" dirty="0" smtClean="0"/>
              <a:t>Hemorrhagic cystitis</a:t>
            </a:r>
          </a:p>
          <a:p>
            <a:r>
              <a:rPr lang="en-US" dirty="0" smtClean="0"/>
              <a:t>Gastroenteritis mainly occurs in children &lt;2years of age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DNA </a:t>
            </a:r>
            <a:r>
              <a:rPr lang="en-US" dirty="0" err="1" smtClean="0"/>
              <a:t>Nonenveloped</a:t>
            </a:r>
            <a:r>
              <a:rPr lang="en-US" dirty="0" smtClean="0"/>
              <a:t> Viruses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smtClean="0"/>
              <a:t>Approximately 100 serotypes have been recognized, at least 47 of which infect humans </a:t>
            </a:r>
            <a:r>
              <a:rPr lang="tr-TR" dirty="0" smtClean="0"/>
              <a:t> </a:t>
            </a:r>
            <a:endParaRPr lang="en-US" dirty="0" smtClean="0"/>
          </a:p>
          <a:p>
            <a:r>
              <a:rPr lang="tr-TR" b="1" dirty="0" smtClean="0"/>
              <a:t>Linear, double-stranded DNA</a:t>
            </a:r>
            <a:endParaRPr lang="tr-TR" dirty="0" smtClean="0"/>
          </a:p>
          <a:p>
            <a:r>
              <a:rPr lang="tr-TR" dirty="0" smtClean="0"/>
              <a:t>The virions are </a:t>
            </a:r>
            <a:r>
              <a:rPr lang="tr-TR" b="1" dirty="0" smtClean="0"/>
              <a:t>nonenveloped</a:t>
            </a:r>
            <a:r>
              <a:rPr lang="en-US" b="1" dirty="0" smtClean="0"/>
              <a:t> </a:t>
            </a:r>
            <a:r>
              <a:rPr lang="tr-TR" b="1" dirty="0" smtClean="0"/>
              <a:t>icosadeltahedrons</a:t>
            </a:r>
            <a:r>
              <a:rPr lang="tr-TR" dirty="0" smtClean="0"/>
              <a:t> </a:t>
            </a:r>
          </a:p>
          <a:p>
            <a:r>
              <a:rPr lang="tr-TR" dirty="0" smtClean="0"/>
              <a:t>The </a:t>
            </a:r>
            <a:r>
              <a:rPr lang="tr-TR" b="1" dirty="0" smtClean="0"/>
              <a:t>fiber</a:t>
            </a:r>
            <a:r>
              <a:rPr lang="tr-TR" dirty="0" smtClean="0"/>
              <a:t> contains the </a:t>
            </a:r>
            <a:r>
              <a:rPr lang="tr-TR" b="1" dirty="0" smtClean="0"/>
              <a:t>viral attachment proteins</a:t>
            </a:r>
            <a:r>
              <a:rPr lang="tr-TR" dirty="0" smtClean="0"/>
              <a:t> and can act as a hemagglutinin.</a:t>
            </a:r>
            <a:endParaRPr lang="en-US" dirty="0" smtClean="0"/>
          </a:p>
          <a:p>
            <a:r>
              <a:rPr lang="en-US" dirty="0" smtClean="0"/>
              <a:t>Fiber protein is type-specific antigen</a:t>
            </a:r>
            <a:r>
              <a:rPr lang="tr-TR" dirty="0" smtClean="0"/>
              <a:t>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ADENO VIRUSES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2400" smtClean="0"/>
              <a:t>Electron micrograph of adenovirus virion with fibers</a:t>
            </a:r>
            <a:r>
              <a:rPr lang="tr-TR" smtClean="0"/>
              <a:t> </a:t>
            </a:r>
          </a:p>
        </p:txBody>
      </p:sp>
      <p:pic>
        <p:nvPicPr>
          <p:cNvPr id="9219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209800" y="1484313"/>
            <a:ext cx="4954588" cy="506532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3,4,7,21 serotypes….respiratory disease</a:t>
            </a:r>
          </a:p>
          <a:p>
            <a:r>
              <a:rPr lang="en-US" dirty="0" smtClean="0"/>
              <a:t>8,19 serotypes…..epidemic </a:t>
            </a:r>
            <a:r>
              <a:rPr lang="en-US" dirty="0" err="1" smtClean="0"/>
              <a:t>keratoconjunctivitis</a:t>
            </a:r>
            <a:endParaRPr lang="en-US" dirty="0" smtClean="0"/>
          </a:p>
          <a:p>
            <a:r>
              <a:rPr lang="en-US" dirty="0" smtClean="0"/>
              <a:t>11,21 serotypes….hemorrhagic cystitis</a:t>
            </a:r>
          </a:p>
          <a:p>
            <a:r>
              <a:rPr lang="en-US" dirty="0" smtClean="0"/>
              <a:t>40,41 serotypes….infantile </a:t>
            </a:r>
            <a:r>
              <a:rPr lang="en-US" dirty="0" smtClean="0"/>
              <a:t>gastroenteritis</a:t>
            </a:r>
          </a:p>
          <a:p>
            <a:r>
              <a:rPr lang="en-US" b="1" dirty="0" smtClean="0">
                <a:solidFill>
                  <a:srgbClr val="FF0000"/>
                </a:solidFill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tr-TR" b="1" dirty="0" smtClean="0">
                <a:solidFill>
                  <a:srgbClr val="FF0000"/>
                </a:solidFill>
                <a:ea typeface="Arial Unicode MS" pitchFamily="34" charset="-128"/>
                <a:cs typeface="Arial Unicode MS" pitchFamily="34" charset="-128"/>
              </a:rPr>
              <a:t>pread </a:t>
            </a:r>
            <a:r>
              <a:rPr lang="tr-TR" dirty="0" smtClean="0">
                <a:ea typeface="Arial Unicode MS" pitchFamily="34" charset="-128"/>
                <a:cs typeface="Arial Unicode MS" pitchFamily="34" charset="-128"/>
              </a:rPr>
              <a:t>mainly</a:t>
            </a:r>
            <a:r>
              <a:rPr lang="en-US" dirty="0" smtClean="0">
                <a:ea typeface="Arial Unicode MS" pitchFamily="34" charset="-128"/>
                <a:cs typeface="Arial Unicode MS" pitchFamily="34" charset="-128"/>
              </a:rPr>
              <a:t> is</a:t>
            </a:r>
            <a:r>
              <a:rPr lang="tr-TR" dirty="0" smtClean="0">
                <a:ea typeface="Arial Unicode MS" pitchFamily="34" charset="-128"/>
                <a:cs typeface="Arial Unicode MS" pitchFamily="34" charset="-128"/>
              </a:rPr>
              <a:t> by respiratory</a:t>
            </a:r>
            <a:r>
              <a:rPr lang="en-US" dirty="0" smtClean="0"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tr-TR" dirty="0" smtClean="0">
                <a:ea typeface="Arial Unicode MS" pitchFamily="34" charset="-128"/>
                <a:cs typeface="Arial Unicode MS" pitchFamily="34" charset="-128"/>
              </a:rPr>
              <a:t> fecal-oral</a:t>
            </a:r>
            <a:r>
              <a:rPr lang="en-US" dirty="0" smtClean="0">
                <a:ea typeface="Arial Unicode MS" pitchFamily="34" charset="-128"/>
                <a:cs typeface="Arial Unicode MS" pitchFamily="34" charset="-128"/>
              </a:rPr>
              <a:t>, by fingers, by </a:t>
            </a:r>
            <a:r>
              <a:rPr lang="en-US" dirty="0" err="1" smtClean="0">
                <a:ea typeface="Arial Unicode MS" pitchFamily="34" charset="-128"/>
                <a:cs typeface="Arial Unicode MS" pitchFamily="34" charset="-128"/>
              </a:rPr>
              <a:t>fomites</a:t>
            </a:r>
            <a:r>
              <a:rPr lang="en-US" dirty="0" smtClean="0">
                <a:ea typeface="Arial Unicode MS" pitchFamily="34" charset="-128"/>
                <a:cs typeface="Arial Unicode MS" pitchFamily="34" charset="-128"/>
              </a:rPr>
              <a:t>, by co</a:t>
            </a:r>
            <a:r>
              <a:rPr lang="tr-TR" dirty="0" smtClean="0">
                <a:ea typeface="Arial Unicode MS" pitchFamily="34" charset="-128"/>
                <a:cs typeface="Arial Unicode MS" pitchFamily="34" charset="-128"/>
              </a:rPr>
              <a:t>ntact from human to human.</a:t>
            </a:r>
            <a:endParaRPr lang="en-US" dirty="0" smtClean="0">
              <a:ea typeface="Arial Unicode MS" pitchFamily="34" charset="-128"/>
              <a:cs typeface="Arial Unicode MS" pitchFamily="34" charset="-128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ADENO VIRUSES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600" b="1" dirty="0" smtClean="0"/>
              <a:t>Pathogenesis</a:t>
            </a:r>
            <a:endParaRPr lang="tr-TR" b="1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dirty="0" smtClean="0"/>
              <a:t>Capable of causing </a:t>
            </a:r>
            <a:r>
              <a:rPr lang="tr-TR" dirty="0" smtClean="0">
                <a:solidFill>
                  <a:srgbClr val="FF0000"/>
                </a:solidFill>
              </a:rPr>
              <a:t>lytic </a:t>
            </a:r>
            <a:r>
              <a:rPr lang="tr-TR" dirty="0" smtClean="0"/>
              <a:t>(e.g., mucoepithelial cells), </a:t>
            </a:r>
            <a:r>
              <a:rPr lang="tr-TR" dirty="0" smtClean="0">
                <a:solidFill>
                  <a:srgbClr val="FF0000"/>
                </a:solidFill>
              </a:rPr>
              <a:t>latent</a:t>
            </a:r>
            <a:r>
              <a:rPr lang="tr-TR" dirty="0" smtClean="0"/>
              <a:t> (e.g., lymphoid and adenoid cells</a:t>
            </a:r>
            <a:r>
              <a:rPr lang="en-US" dirty="0" smtClean="0"/>
              <a:t>, </a:t>
            </a:r>
            <a:r>
              <a:rPr lang="tr-TR" sz="2400" dirty="0" smtClean="0">
                <a:ea typeface="Arial Unicode MS" pitchFamily="34" charset="-128"/>
                <a:cs typeface="Arial Unicode MS" pitchFamily="34" charset="-128"/>
              </a:rPr>
              <a:t>Peyer's patches, and can be reactivated in immunosuppressed patients</a:t>
            </a:r>
            <a:r>
              <a:rPr lang="en-US" sz="2400" dirty="0" smtClean="0">
                <a:ea typeface="Arial Unicode MS" pitchFamily="34" charset="-128"/>
                <a:cs typeface="Arial Unicode MS" pitchFamily="34" charset="-128"/>
              </a:rPr>
              <a:t>)</a:t>
            </a:r>
            <a:r>
              <a:rPr lang="tr-TR" dirty="0" smtClean="0"/>
              <a:t> and </a:t>
            </a:r>
            <a:r>
              <a:rPr lang="tr-TR" dirty="0" smtClean="0">
                <a:solidFill>
                  <a:srgbClr val="FF0000"/>
                </a:solidFill>
              </a:rPr>
              <a:t>transforming</a:t>
            </a:r>
            <a:r>
              <a:rPr lang="tr-TR" dirty="0" smtClean="0"/>
              <a:t> (hamster, not human) infections.</a:t>
            </a:r>
          </a:p>
          <a:p>
            <a:pPr eaLnBrk="1" hangingPunct="1"/>
            <a:r>
              <a:rPr lang="tr-TR" dirty="0" smtClean="0">
                <a:solidFill>
                  <a:srgbClr val="FF0000"/>
                </a:solidFill>
              </a:rPr>
              <a:t>The viral fiber proteins determine the target cell specificity </a:t>
            </a:r>
            <a:endParaRPr lang="en-US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en-US" dirty="0" smtClean="0"/>
              <a:t>Infects mucosal epithelium of respiratory tract, GI tract and the conjunctivas</a:t>
            </a: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CLINICAL FINDINGS</a:t>
            </a:r>
            <a:endParaRPr lang="tr-TR" sz="4000" b="1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Causes pharyngitis, which is often accompanied by conjunctivitis (pinkeye) and pharyngoconjunctival fever.</a:t>
            </a:r>
          </a:p>
          <a:p>
            <a:pPr eaLnBrk="1" hangingPunct="1">
              <a:lnSpc>
                <a:spcPct val="80000"/>
              </a:lnSpc>
            </a:pPr>
            <a:endParaRPr lang="tr-TR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tr-TR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Pharyngitis alone occurs in young children, particularly those younger than 3 years, and may mimic streptococcal infection.</a:t>
            </a:r>
          </a:p>
          <a:p>
            <a:pPr eaLnBrk="1" hangingPunct="1">
              <a:lnSpc>
                <a:spcPct val="80000"/>
              </a:lnSpc>
            </a:pPr>
            <a:endParaRPr lang="tr-TR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tr-TR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Patients have mild, flulike symptoms (including nasal congestion, malaise, fever, myalgia, and headache).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8229600" cy="579438"/>
          </a:xfrm>
        </p:spPr>
        <p:txBody>
          <a:bodyPr>
            <a:noAutofit/>
          </a:bodyPr>
          <a:lstStyle/>
          <a:p>
            <a:pPr eaLnBrk="1" hangingPunct="1"/>
            <a:r>
              <a:rPr lang="en-US" sz="3600" dirty="0" smtClean="0"/>
              <a:t> </a:t>
            </a:r>
            <a:r>
              <a:rPr lang="tr-TR" sz="3200" b="1" dirty="0" smtClean="0"/>
              <a:t>ACUTE RESPIRATORY DISEASE</a:t>
            </a:r>
            <a:r>
              <a:rPr lang="tr-TR" sz="3600" b="1" dirty="0" smtClean="0"/>
              <a:t> </a:t>
            </a:r>
            <a:r>
              <a:rPr lang="tr-TR" sz="3600" dirty="0" smtClean="0"/>
              <a:t/>
            </a:r>
            <a:br>
              <a:rPr lang="tr-TR" sz="3600" dirty="0" smtClean="0"/>
            </a:br>
            <a:endParaRPr lang="tr-TR" sz="3600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tr-TR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 syndrome consisting of fever, cough, pharyngitis and cervical adenitis.</a:t>
            </a:r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tr-TR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Usually caused by adenovirus serotypes 4 and </a:t>
            </a:r>
            <a:r>
              <a:rPr lang="tr-TR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7.</a:t>
            </a:r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tr-TR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OTHER </a:t>
            </a:r>
            <a:r>
              <a:rPr lang="tr-TR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RESPIRATORY TRACT DISEASES: </a:t>
            </a: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</a:t>
            </a:r>
            <a:r>
              <a:rPr lang="tr-TR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Cold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tr-TR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like symptoms, laryngitis, bronchiolitis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bronchitis and atypical pneumonia </a:t>
            </a:r>
            <a:r>
              <a:rPr lang="tr-TR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tr-TR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They </a:t>
            </a:r>
            <a:r>
              <a:rPr lang="tr-TR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can also cause a pertussis-like illness.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102291"/>
          </a:xfrm>
        </p:spPr>
        <p:txBody>
          <a:bodyPr>
            <a:normAutofit/>
          </a:bodyPr>
          <a:lstStyle/>
          <a:p>
            <a:r>
              <a:rPr lang="tr-TR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Irritation of the eye by a foreign body, dust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tr-TR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debris is a risk factor for the acquisition of this infection. </a:t>
            </a:r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tr-TR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Cause a follicular conjunctivitis in which the mucosa of the palpebral conjunctiva becomes nodular</a:t>
            </a:r>
          </a:p>
          <a:p>
            <a:r>
              <a:rPr lang="tr-TR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Swimming pool conjunctivitis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52600" y="533400"/>
            <a:ext cx="5943600" cy="1143000"/>
          </a:xfrm>
        </p:spPr>
        <p:txBody>
          <a:bodyPr>
            <a:noAutofit/>
          </a:bodyPr>
          <a:lstStyle/>
          <a:p>
            <a:r>
              <a:rPr lang="tr-TR" sz="3200" b="1" dirty="0" smtClean="0"/>
              <a:t>CONJUNCTIVITIS AND EPIDEMIC </a:t>
            </a:r>
            <a:r>
              <a:rPr lang="en-US" sz="3200" b="1" dirty="0" smtClean="0"/>
              <a:t>              </a:t>
            </a:r>
            <a:r>
              <a:rPr lang="tr-TR" sz="3200" b="1" dirty="0" smtClean="0"/>
              <a:t>KERATOCONJUNCTIVITIS</a:t>
            </a:r>
            <a:endParaRPr lang="en-US" sz="3200" b="1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443150" y="914399"/>
            <a:ext cx="6024450" cy="523148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Parainfluenza</a:t>
            </a:r>
            <a:r>
              <a:rPr lang="en-US" dirty="0" smtClean="0"/>
              <a:t> viruses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are of four types 1,2,3 and 4</a:t>
            </a:r>
          </a:p>
          <a:p>
            <a:r>
              <a:rPr lang="en-US" dirty="0" smtClean="0"/>
              <a:t>Types 1 and 2 are the commonest cause of croup.</a:t>
            </a:r>
          </a:p>
          <a:p>
            <a:r>
              <a:rPr lang="en-US" dirty="0" smtClean="0"/>
              <a:t>Croup occurs in children younger than 5 years of age.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4000" dirty="0" smtClean="0"/>
              <a:t>  </a:t>
            </a:r>
            <a:r>
              <a:rPr lang="tr-TR" sz="4000" b="1" dirty="0" smtClean="0"/>
              <a:t>GASTROENTERITIS AND DIARRHEA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dirty="0" smtClean="0"/>
              <a:t>Major cause of acute viral gastroenteritis; 15% of the cases of gastroenteritis in hospitalized patients.</a:t>
            </a:r>
          </a:p>
          <a:p>
            <a:pPr eaLnBrk="1" hangingPunct="1"/>
            <a:endParaRPr lang="tr-TR" dirty="0" smtClean="0"/>
          </a:p>
          <a:p>
            <a:pPr eaLnBrk="1" hangingPunct="1"/>
            <a:r>
              <a:rPr lang="tr-TR" dirty="0" smtClean="0"/>
              <a:t>Serotypes 40</a:t>
            </a:r>
            <a:r>
              <a:rPr lang="en-US" dirty="0" smtClean="0"/>
              <a:t> and</a:t>
            </a:r>
            <a:r>
              <a:rPr lang="tr-TR" dirty="0" smtClean="0"/>
              <a:t> 4</a:t>
            </a:r>
            <a:r>
              <a:rPr lang="en-US" dirty="0" smtClean="0"/>
              <a:t>1</a:t>
            </a:r>
            <a:r>
              <a:rPr lang="tr-TR" dirty="0" smtClean="0"/>
              <a:t> appear to be responsible for episodes of diarrhea in infants.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    </a:t>
            </a:r>
            <a:r>
              <a:rPr lang="tr-TR" b="1" dirty="0" smtClean="0"/>
              <a:t>Laboratory Diagnosis</a:t>
            </a:r>
            <a:r>
              <a:rPr lang="tr-TR" dirty="0" smtClean="0"/>
              <a:t>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tr-TR" sz="2400" dirty="0" smtClean="0"/>
              <a:t>Should be obtained from a site or secretion relevant to the disease symptoms.</a:t>
            </a:r>
          </a:p>
          <a:p>
            <a:pPr eaLnBrk="1" hangingPunct="1">
              <a:lnSpc>
                <a:spcPct val="80000"/>
              </a:lnSpc>
              <a:buNone/>
            </a:pPr>
            <a:endParaRPr lang="tr-TR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Isolation of virus in cell culture and 4-folds rise in antibody titer</a:t>
            </a:r>
            <a:r>
              <a:rPr lang="tr-TR" sz="2400" i="1" dirty="0" smtClean="0"/>
              <a:t>.</a:t>
            </a:r>
            <a:r>
              <a:rPr lang="tr-TR" sz="2400" dirty="0" smtClean="0"/>
              <a:t> </a:t>
            </a:r>
          </a:p>
          <a:p>
            <a:pPr eaLnBrk="1" hangingPunct="1">
              <a:lnSpc>
                <a:spcPct val="80000"/>
              </a:lnSpc>
            </a:pPr>
            <a:endParaRPr lang="tr-TR" sz="2400" dirty="0" smtClean="0"/>
          </a:p>
          <a:p>
            <a:pPr>
              <a:lnSpc>
                <a:spcPct val="80000"/>
              </a:lnSpc>
            </a:pPr>
            <a:r>
              <a:rPr lang="tr-TR" sz="2400" dirty="0" smtClean="0"/>
              <a:t>Serologic testing</a:t>
            </a:r>
            <a:r>
              <a:rPr lang="en-US" sz="2400" dirty="0" smtClean="0"/>
              <a:t> by complement fixation and </a:t>
            </a:r>
            <a:r>
              <a:rPr lang="en-US" sz="2400" dirty="0" err="1" smtClean="0"/>
              <a:t>hemagglutination</a:t>
            </a:r>
            <a:r>
              <a:rPr lang="en-US" sz="2400" dirty="0" smtClean="0"/>
              <a:t> inhibition</a:t>
            </a:r>
            <a:r>
              <a:rPr lang="tr-TR" sz="2400" dirty="0" smtClean="0"/>
              <a:t>.</a:t>
            </a:r>
            <a:endParaRPr lang="en-US" sz="2400" dirty="0" smtClean="0"/>
          </a:p>
          <a:p>
            <a:pPr>
              <a:lnSpc>
                <a:spcPct val="80000"/>
              </a:lnSpc>
            </a:pPr>
            <a:endParaRPr lang="tr-TR" sz="2400" dirty="0" smtClean="0"/>
          </a:p>
          <a:p>
            <a:pPr eaLnBrk="1" hangingPunct="1">
              <a:lnSpc>
                <a:spcPct val="80000"/>
              </a:lnSpc>
            </a:pPr>
            <a:r>
              <a:rPr lang="tr-TR" sz="2400" dirty="0" smtClean="0"/>
              <a:t>Fluorescent antibody assays and the polymerase chain reaction can be used to detect</a:t>
            </a:r>
            <a:r>
              <a:rPr lang="en-US" sz="2400" dirty="0" smtClean="0"/>
              <a:t> </a:t>
            </a:r>
            <a:r>
              <a:rPr lang="tr-TR" sz="2400" dirty="0" smtClean="0"/>
              <a:t>type and group the virus. </a:t>
            </a:r>
          </a:p>
          <a:p>
            <a:pPr eaLnBrk="1" hangingPunct="1">
              <a:lnSpc>
                <a:spcPct val="80000"/>
              </a:lnSpc>
            </a:pPr>
            <a:endParaRPr lang="tr-T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sz="4000" b="1" dirty="0" smtClean="0"/>
              <a:t>Treatment, Prevention, and Control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dirty="0" smtClean="0"/>
              <a:t>There is no approved treatment for adenovirus infection.</a:t>
            </a:r>
          </a:p>
          <a:p>
            <a:pPr eaLnBrk="1" hangingPunct="1"/>
            <a:endParaRPr lang="tr-TR" dirty="0" smtClean="0"/>
          </a:p>
          <a:p>
            <a:pPr eaLnBrk="1" hangingPunct="1"/>
            <a:r>
              <a:rPr lang="en-US" dirty="0" smtClean="0"/>
              <a:t>3 </a:t>
            </a:r>
            <a:r>
              <a:rPr lang="tr-TR" dirty="0" smtClean="0"/>
              <a:t>Live</a:t>
            </a:r>
            <a:r>
              <a:rPr lang="en-US" dirty="0" smtClean="0"/>
              <a:t>,</a:t>
            </a:r>
            <a:r>
              <a:rPr lang="tr-TR" dirty="0" smtClean="0"/>
              <a:t> oral vaccines have been used to prevent infections</a:t>
            </a:r>
            <a:r>
              <a:rPr lang="en-US" dirty="0" smtClean="0"/>
              <a:t>, given individually at different occasions,</a:t>
            </a:r>
            <a:r>
              <a:rPr lang="tr-TR" dirty="0" smtClean="0"/>
              <a:t> with adenovirus types 4</a:t>
            </a:r>
            <a:r>
              <a:rPr lang="en-US" dirty="0" smtClean="0"/>
              <a:t>,</a:t>
            </a:r>
            <a:r>
              <a:rPr lang="tr-TR" dirty="0" smtClean="0"/>
              <a:t>7</a:t>
            </a:r>
            <a:r>
              <a:rPr lang="en-US" dirty="0" smtClean="0"/>
              <a:t> and 21</a:t>
            </a:r>
            <a:r>
              <a:rPr lang="tr-TR" dirty="0" smtClean="0"/>
              <a:t> in military recruits.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676400"/>
            <a:ext cx="7772400" cy="3134911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TOGA VIRUSES </a:t>
            </a:r>
          </a:p>
          <a:p>
            <a:r>
              <a:rPr lang="en-US" b="1" dirty="0" smtClean="0"/>
              <a:t>RUBELLA VIRUS</a:t>
            </a:r>
          </a:p>
          <a:p>
            <a:r>
              <a:rPr lang="en-US" dirty="0" smtClean="0"/>
              <a:t> Rubella(German Measles) </a:t>
            </a:r>
          </a:p>
          <a:p>
            <a:r>
              <a:rPr lang="en-US" dirty="0" smtClean="0"/>
              <a:t> Congenital rubella syndrome</a:t>
            </a:r>
            <a:endParaRPr lang="en-US" b="1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sz="4400" dirty="0" smtClean="0"/>
              <a:t>RUBELLA VIRUS</a:t>
            </a:r>
            <a:br>
              <a:rPr lang="en-US" sz="4400" dirty="0" smtClean="0"/>
            </a:b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254691"/>
          </a:xfrm>
        </p:spPr>
        <p:txBody>
          <a:bodyPr>
            <a:noAutofit/>
          </a:bodyPr>
          <a:lstStyle/>
          <a:p>
            <a:r>
              <a:rPr lang="en-US" sz="2800" dirty="0" smtClean="0"/>
              <a:t>Virus causes….</a:t>
            </a:r>
          </a:p>
          <a:p>
            <a:r>
              <a:rPr lang="en-US" sz="2800" dirty="0" smtClean="0"/>
              <a:t>Member of </a:t>
            </a:r>
            <a:r>
              <a:rPr lang="en-US" sz="2800" dirty="0" err="1" smtClean="0"/>
              <a:t>Togavirus</a:t>
            </a:r>
            <a:r>
              <a:rPr lang="en-US" sz="2800" dirty="0" smtClean="0"/>
              <a:t> family</a:t>
            </a:r>
          </a:p>
          <a:p>
            <a:r>
              <a:rPr lang="en-US" sz="2800" dirty="0" smtClean="0"/>
              <a:t>Single stranded </a:t>
            </a:r>
            <a:r>
              <a:rPr lang="en-US" sz="2800" dirty="0" smtClean="0">
                <a:solidFill>
                  <a:srgbClr val="FF0000"/>
                </a:solidFill>
              </a:rPr>
              <a:t>positive</a:t>
            </a:r>
            <a:r>
              <a:rPr lang="en-US" sz="2800" dirty="0" smtClean="0"/>
              <a:t> polarity RNA genome</a:t>
            </a:r>
          </a:p>
          <a:p>
            <a:r>
              <a:rPr lang="en-US" sz="2800" dirty="0" smtClean="0"/>
              <a:t>Enveloped, </a:t>
            </a:r>
            <a:r>
              <a:rPr lang="en-US" sz="2800" dirty="0" err="1" smtClean="0"/>
              <a:t>icosahedral</a:t>
            </a:r>
            <a:r>
              <a:rPr lang="en-US" sz="2800" dirty="0" smtClean="0"/>
              <a:t> symmetry</a:t>
            </a:r>
          </a:p>
          <a:p>
            <a:r>
              <a:rPr lang="en-US" sz="2800" dirty="0" smtClean="0"/>
              <a:t>H spikes are present</a:t>
            </a:r>
          </a:p>
          <a:p>
            <a:r>
              <a:rPr lang="en-US" sz="2800" dirty="0" smtClean="0"/>
              <a:t>Single serotype</a:t>
            </a:r>
          </a:p>
          <a:p>
            <a:r>
              <a:rPr lang="en-US" sz="2800" dirty="0" smtClean="0"/>
              <a:t>Humans are the natural hosts</a:t>
            </a: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TRANSMISSION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Air borne droplets</a:t>
            </a:r>
          </a:p>
          <a:p>
            <a:r>
              <a:rPr lang="en-US" sz="3600" dirty="0" smtClean="0"/>
              <a:t>Vertical transmission</a:t>
            </a:r>
            <a:endParaRPr lang="en-US" sz="36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RUBELLA VIRUS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Rubella Virus</a:t>
            </a:r>
          </a:p>
          <a:p>
            <a:endParaRPr lang="en-US" dirty="0" smtClean="0"/>
          </a:p>
          <a:p>
            <a:r>
              <a:rPr lang="en-US" dirty="0" err="1" smtClean="0"/>
              <a:t>Nasopharynx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Regional lymph nodes</a:t>
            </a:r>
          </a:p>
          <a:p>
            <a:endParaRPr lang="en-US" dirty="0" smtClean="0"/>
          </a:p>
          <a:p>
            <a:r>
              <a:rPr lang="en-US" dirty="0" smtClean="0"/>
              <a:t>Internal organs and skin where rash is produced</a:t>
            </a:r>
          </a:p>
          <a:p>
            <a:r>
              <a:rPr lang="en-US" dirty="0" smtClean="0"/>
              <a:t>Antigen antibody mediated rash is developed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1219200" y="2209800"/>
            <a:ext cx="3048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1676400" y="3276600"/>
            <a:ext cx="3048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2057400" y="4343400"/>
            <a:ext cx="3810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655638"/>
          </a:xfrm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rgbClr val="002060"/>
                </a:solidFill>
              </a:rPr>
              <a:t>RUBELLA</a:t>
            </a:r>
            <a:br>
              <a:rPr lang="en-US" sz="4800" dirty="0" smtClean="0">
                <a:solidFill>
                  <a:srgbClr val="002060"/>
                </a:solidFill>
              </a:rPr>
            </a:br>
            <a:endParaRPr lang="en-US" sz="4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INCUBATION PERIOD</a:t>
            </a:r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sz="3200" dirty="0" smtClean="0"/>
              <a:t>14-21 DAY</a:t>
            </a:r>
            <a:endParaRPr lang="en-US" dirty="0" smtClean="0">
              <a:solidFill>
                <a:srgbClr val="002060"/>
              </a:solidFill>
            </a:endParaRPr>
          </a:p>
          <a:p>
            <a:r>
              <a:rPr lang="en-US" sz="3200" dirty="0" smtClean="0"/>
              <a:t>Rash is milder and shorter as compared to measles</a:t>
            </a:r>
          </a:p>
          <a:p>
            <a:r>
              <a:rPr lang="en-US" sz="3200" dirty="0" smtClean="0"/>
              <a:t>Fever +malaise</a:t>
            </a:r>
          </a:p>
          <a:p>
            <a:r>
              <a:rPr lang="en-US" sz="3200" dirty="0" err="1" smtClean="0"/>
              <a:t>Maculopapular</a:t>
            </a:r>
            <a:r>
              <a:rPr lang="en-US" sz="3200" dirty="0" smtClean="0"/>
              <a:t> rash (3days)</a:t>
            </a:r>
          </a:p>
          <a:p>
            <a:r>
              <a:rPr lang="en-US" sz="3200" dirty="0" smtClean="0"/>
              <a:t>Posterior auricular </a:t>
            </a:r>
            <a:r>
              <a:rPr lang="en-US" sz="3200" dirty="0" err="1" smtClean="0"/>
              <a:t>lymphadenopathy</a:t>
            </a:r>
            <a:endParaRPr lang="en-US" sz="3200" dirty="0" smtClean="0"/>
          </a:p>
          <a:p>
            <a:r>
              <a:rPr lang="en-US" sz="3200" dirty="0" err="1" smtClean="0"/>
              <a:t>Polyarthritis</a:t>
            </a:r>
            <a:r>
              <a:rPr lang="en-US" sz="3200" dirty="0" smtClean="0"/>
              <a:t> especially in females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Rubella rash</a:t>
            </a:r>
            <a:endParaRPr lang="en-US" dirty="0"/>
          </a:p>
        </p:txBody>
      </p:sp>
      <p:pic>
        <p:nvPicPr>
          <p:cNvPr id="4" name="Content Placeholder 3" descr="R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59843" y="1600200"/>
            <a:ext cx="5624314" cy="4525963"/>
          </a:xfr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371600"/>
          </a:xfrm>
        </p:spPr>
        <p:txBody>
          <a:bodyPr>
            <a:normAutofit fontScale="90000"/>
          </a:bodyPr>
          <a:lstStyle/>
          <a:p>
            <a:r>
              <a:rPr lang="en-US" altLang="ar-SA" sz="4400" dirty="0" smtClean="0"/>
              <a:t>  </a:t>
            </a:r>
            <a:r>
              <a:rPr lang="en-US" altLang="ar-SA" dirty="0" smtClean="0">
                <a:solidFill>
                  <a:schemeClr val="accent2"/>
                </a:solidFill>
              </a:rPr>
              <a:t>Congenital rubella syndrome include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2057400"/>
            <a:ext cx="8001000" cy="3949891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en-US" altLang="ar-SA" sz="4000" dirty="0" smtClean="0">
                <a:solidFill>
                  <a:srgbClr val="00B0F0"/>
                </a:solidFill>
              </a:rPr>
              <a:t>Cardiac Abnormalities</a:t>
            </a:r>
          </a:p>
          <a:p>
            <a:pPr marL="742950" indent="-742950">
              <a:lnSpc>
                <a:spcPct val="80000"/>
              </a:lnSpc>
              <a:buNone/>
            </a:pPr>
            <a:r>
              <a:rPr lang="en-US" altLang="ar-SA" sz="4000" dirty="0" smtClean="0"/>
              <a:t>1.Patent </a:t>
            </a:r>
            <a:r>
              <a:rPr lang="en-US" altLang="ar-SA" sz="4000" dirty="0" err="1" smtClean="0"/>
              <a:t>ductus</a:t>
            </a:r>
            <a:r>
              <a:rPr lang="en-US" altLang="ar-SA" sz="4000" dirty="0" smtClean="0"/>
              <a:t> </a:t>
            </a:r>
            <a:r>
              <a:rPr lang="en-US" altLang="ar-SA" sz="4000" dirty="0" err="1" smtClean="0"/>
              <a:t>arteriosis</a:t>
            </a:r>
            <a:endParaRPr lang="en-US" altLang="ar-SA" sz="4000" dirty="0" smtClean="0"/>
          </a:p>
          <a:p>
            <a:pPr marL="742950" indent="-742950">
              <a:lnSpc>
                <a:spcPct val="80000"/>
              </a:lnSpc>
              <a:buNone/>
            </a:pPr>
            <a:r>
              <a:rPr lang="en-US" altLang="ar-SA" sz="4000" dirty="0" smtClean="0"/>
              <a:t>2.Pulmonary artery </a:t>
            </a:r>
            <a:r>
              <a:rPr lang="en-US" altLang="ar-SA" sz="4000" dirty="0" err="1" smtClean="0"/>
              <a:t>stenosis</a:t>
            </a:r>
            <a:endParaRPr lang="en-US" altLang="ar-SA" sz="4000" dirty="0" smtClean="0"/>
          </a:p>
          <a:p>
            <a:pPr marL="742950" indent="-742950">
              <a:lnSpc>
                <a:spcPct val="80000"/>
              </a:lnSpc>
              <a:buNone/>
            </a:pPr>
            <a:r>
              <a:rPr lang="en-US" altLang="ar-SA" sz="4000" dirty="0" smtClean="0"/>
              <a:t>3.Atrio-ventricular </a:t>
            </a:r>
            <a:r>
              <a:rPr lang="en-US" altLang="ar-SA" sz="4000" dirty="0" err="1" smtClean="0"/>
              <a:t>septal</a:t>
            </a:r>
            <a:r>
              <a:rPr lang="en-US" altLang="ar-SA" sz="4000" dirty="0" smtClean="0"/>
              <a:t> defects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</a:t>
            </a:r>
            <a:r>
              <a:rPr lang="en-US" dirty="0" err="1" smtClean="0"/>
              <a:t>Parainfluenza</a:t>
            </a:r>
            <a:r>
              <a:rPr lang="en-US" dirty="0" smtClean="0"/>
              <a:t> viruses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600200"/>
            <a:ext cx="7467600" cy="49743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VIRUS  ISOLATION</a:t>
            </a:r>
          </a:p>
          <a:p>
            <a:pPr>
              <a:buNone/>
            </a:pPr>
            <a:r>
              <a:rPr lang="en-US" dirty="0" smtClean="0"/>
              <a:t>RISE  IN  ANTIBODY  TITER</a:t>
            </a:r>
          </a:p>
          <a:p>
            <a:pPr>
              <a:buNone/>
            </a:pPr>
            <a:r>
              <a:rPr lang="en-US" dirty="0" smtClean="0"/>
              <a:t>PCR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>
            <a:normAutofit fontScale="90000"/>
          </a:bodyPr>
          <a:lstStyle/>
          <a:p>
            <a:r>
              <a:rPr lang="en-US" altLang="ar-SA" dirty="0" smtClean="0">
                <a:solidFill>
                  <a:schemeClr val="accent2"/>
                </a:solidFill>
              </a:rPr>
              <a:t>C</a:t>
            </a:r>
            <a:r>
              <a:rPr lang="en-US" altLang="ar-SA" sz="4400" dirty="0" smtClean="0">
                <a:solidFill>
                  <a:schemeClr val="accent2"/>
                </a:solidFill>
              </a:rPr>
              <a:t>ongenital rubella syndrome includes:</a:t>
            </a:r>
            <a:br>
              <a:rPr lang="en-US" altLang="ar-SA" sz="4400" dirty="0" smtClean="0">
                <a:solidFill>
                  <a:schemeClr val="accent2"/>
                </a:solidFill>
              </a:rPr>
            </a:b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381000" y="1600200"/>
            <a:ext cx="8382000" cy="3941763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None/>
            </a:pPr>
            <a:r>
              <a:rPr lang="en-US" altLang="ar-SA" sz="800" dirty="0" smtClean="0"/>
              <a:t>              </a:t>
            </a:r>
            <a:r>
              <a:rPr lang="en-US" altLang="ar-SA" sz="4400" dirty="0" smtClean="0"/>
              <a:t>    </a:t>
            </a:r>
            <a:r>
              <a:rPr lang="en-US" altLang="ar-SA" sz="3900" dirty="0" smtClean="0">
                <a:solidFill>
                  <a:srgbClr val="00B0F0"/>
                </a:solidFill>
              </a:rPr>
              <a:t>Neuropathic changes:</a:t>
            </a:r>
          </a:p>
          <a:p>
            <a:pPr>
              <a:lnSpc>
                <a:spcPct val="80000"/>
              </a:lnSpc>
              <a:buNone/>
            </a:pPr>
            <a:r>
              <a:rPr lang="en-US" altLang="ar-SA" sz="3900" dirty="0" smtClean="0"/>
              <a:t>	   1.Microcephaly</a:t>
            </a:r>
          </a:p>
          <a:p>
            <a:pPr>
              <a:lnSpc>
                <a:spcPct val="80000"/>
              </a:lnSpc>
              <a:buNone/>
            </a:pPr>
            <a:r>
              <a:rPr lang="en-US" altLang="ar-SA" sz="3900" dirty="0" smtClean="0"/>
              <a:t>	   2.Mental retardation</a:t>
            </a:r>
          </a:p>
          <a:p>
            <a:pPr>
              <a:lnSpc>
                <a:spcPct val="80000"/>
              </a:lnSpc>
              <a:buNone/>
            </a:pPr>
            <a:r>
              <a:rPr lang="en-US" altLang="ar-SA" sz="3900" dirty="0" smtClean="0"/>
              <a:t>	   3.Meningoencephalitis</a:t>
            </a:r>
          </a:p>
          <a:p>
            <a:pPr>
              <a:lnSpc>
                <a:spcPct val="80000"/>
              </a:lnSpc>
              <a:buNone/>
            </a:pPr>
            <a:r>
              <a:rPr lang="en-US" altLang="ar-SA" sz="3900" dirty="0" smtClean="0"/>
              <a:t>	   4.Cerebral palsy</a:t>
            </a:r>
          </a:p>
          <a:p>
            <a:pPr>
              <a:lnSpc>
                <a:spcPct val="80000"/>
              </a:lnSpc>
              <a:buNone/>
            </a:pPr>
            <a:r>
              <a:rPr lang="en-US" altLang="ar-SA" sz="3900" dirty="0" smtClean="0"/>
              <a:t>	   5.Cerebral calcification</a:t>
            </a:r>
          </a:p>
          <a:p>
            <a:pPr>
              <a:lnSpc>
                <a:spcPct val="80000"/>
              </a:lnSpc>
              <a:buNone/>
            </a:pPr>
            <a:r>
              <a:rPr lang="en-US" altLang="ar-SA" sz="3900" dirty="0" smtClean="0"/>
              <a:t>	</a:t>
            </a:r>
            <a:endParaRPr lang="en-US" sz="390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>
            <a:noAutofit/>
          </a:bodyPr>
          <a:lstStyle/>
          <a:p>
            <a:r>
              <a:rPr lang="en-US" altLang="ar-SA" sz="4000" dirty="0" smtClean="0">
                <a:solidFill>
                  <a:schemeClr val="accent2"/>
                </a:solidFill>
              </a:rPr>
              <a:t>Congenital rubella syndrome include</a:t>
            </a:r>
            <a:endParaRPr lang="en-US" sz="40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981200"/>
            <a:ext cx="8534400" cy="4648200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en-US" altLang="ar-SA" sz="4000" dirty="0" smtClean="0">
                <a:solidFill>
                  <a:srgbClr val="00B0F0"/>
                </a:solidFill>
              </a:rPr>
              <a:t>      Ocular defects:</a:t>
            </a:r>
          </a:p>
          <a:p>
            <a:pPr>
              <a:lnSpc>
                <a:spcPct val="80000"/>
              </a:lnSpc>
              <a:buNone/>
            </a:pPr>
            <a:r>
              <a:rPr lang="en-US" altLang="ar-SA" sz="4000" dirty="0" smtClean="0"/>
              <a:t>	</a:t>
            </a:r>
            <a:r>
              <a:rPr lang="en-US" altLang="ar-SA" sz="2000" dirty="0" smtClean="0"/>
              <a:t>     </a:t>
            </a:r>
            <a:r>
              <a:rPr lang="en-US" altLang="ar-SA" sz="4000" dirty="0" smtClean="0"/>
              <a:t>1.Cataract</a:t>
            </a:r>
            <a:r>
              <a:rPr lang="en-US" altLang="ar-SA" sz="4000" dirty="0" smtClean="0">
                <a:solidFill>
                  <a:schemeClr val="accent2"/>
                </a:solidFill>
              </a:rPr>
              <a:t> </a:t>
            </a:r>
          </a:p>
          <a:p>
            <a:pPr>
              <a:lnSpc>
                <a:spcPct val="80000"/>
              </a:lnSpc>
              <a:buNone/>
            </a:pPr>
            <a:r>
              <a:rPr lang="en-US" altLang="ar-SA" sz="4000" dirty="0" smtClean="0"/>
              <a:t>     2.Microphthalmia</a:t>
            </a:r>
          </a:p>
          <a:p>
            <a:pPr>
              <a:lnSpc>
                <a:spcPct val="80000"/>
              </a:lnSpc>
              <a:buNone/>
            </a:pPr>
            <a:r>
              <a:rPr lang="en-US" altLang="ar-SA" sz="4000" dirty="0" smtClean="0"/>
              <a:t>	  3.Retinal changes, retinitis</a:t>
            </a:r>
          </a:p>
          <a:p>
            <a:pPr>
              <a:lnSpc>
                <a:spcPct val="80000"/>
              </a:lnSpc>
              <a:buNone/>
            </a:pPr>
            <a:r>
              <a:rPr lang="en-US" altLang="ar-SA" sz="4000" dirty="0" smtClean="0"/>
              <a:t>	  4.Blindness</a:t>
            </a:r>
          </a:p>
          <a:p>
            <a:endParaRPr lang="en-US" sz="1800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ar-SA" dirty="0" smtClean="0">
                <a:solidFill>
                  <a:schemeClr val="accent2"/>
                </a:solidFill>
              </a:rPr>
              <a:t>Congenital rubella syndrome include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altLang="ar-SA" sz="2400" dirty="0" smtClean="0"/>
              <a:t> </a:t>
            </a:r>
            <a:r>
              <a:rPr lang="en-US" altLang="ar-SA" dirty="0" smtClean="0"/>
              <a:t>Inner ear problems especially deafness, </a:t>
            </a:r>
            <a:r>
              <a:rPr lang="en-US" altLang="ar-SA" dirty="0" err="1" smtClean="0"/>
              <a:t>sensori</a:t>
            </a:r>
            <a:r>
              <a:rPr lang="en-US" altLang="ar-SA" dirty="0" smtClean="0"/>
              <a:t>-neural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altLang="ar-SA" dirty="0" smtClean="0">
                <a:solidFill>
                  <a:srgbClr val="002060"/>
                </a:solidFill>
              </a:rPr>
              <a:t> </a:t>
            </a:r>
            <a:r>
              <a:rPr lang="en-US" altLang="ar-SA" dirty="0" smtClean="0"/>
              <a:t>Symmetric intrauterine growth retardation.</a:t>
            </a:r>
          </a:p>
          <a:p>
            <a:pPr>
              <a:lnSpc>
                <a:spcPct val="80000"/>
              </a:lnSpc>
              <a:buNone/>
            </a:pPr>
            <a:r>
              <a:rPr lang="en-US" altLang="ar-SA" dirty="0" smtClean="0"/>
              <a:t>	 Other:</a:t>
            </a:r>
          </a:p>
          <a:p>
            <a:pPr>
              <a:lnSpc>
                <a:spcPct val="80000"/>
              </a:lnSpc>
              <a:buNone/>
            </a:pPr>
            <a:r>
              <a:rPr lang="en-US" altLang="ar-SA" dirty="0" smtClean="0"/>
              <a:t>		1. </a:t>
            </a:r>
            <a:r>
              <a:rPr lang="en-US" altLang="ar-SA" dirty="0" err="1" smtClean="0"/>
              <a:t>Purpura</a:t>
            </a:r>
            <a:endParaRPr lang="en-US" altLang="ar-SA" dirty="0" smtClean="0"/>
          </a:p>
          <a:p>
            <a:pPr>
              <a:lnSpc>
                <a:spcPct val="80000"/>
              </a:lnSpc>
              <a:buNone/>
            </a:pPr>
            <a:r>
              <a:rPr lang="en-US" altLang="ar-SA" dirty="0" smtClean="0"/>
              <a:t>		2. Jaundice</a:t>
            </a:r>
          </a:p>
          <a:p>
            <a:pPr>
              <a:lnSpc>
                <a:spcPct val="80000"/>
              </a:lnSpc>
              <a:buNone/>
            </a:pPr>
            <a:r>
              <a:rPr lang="en-US" altLang="ar-SA" dirty="0" smtClean="0"/>
              <a:t>		3. </a:t>
            </a:r>
            <a:r>
              <a:rPr lang="en-US" altLang="ar-SA" dirty="0" err="1" smtClean="0"/>
              <a:t>Hepatosplenomegaly</a:t>
            </a:r>
            <a:endParaRPr lang="en-US" altLang="ar-SA" dirty="0" smtClean="0"/>
          </a:p>
          <a:p>
            <a:pPr>
              <a:lnSpc>
                <a:spcPct val="80000"/>
              </a:lnSpc>
              <a:buNone/>
            </a:pPr>
            <a:r>
              <a:rPr lang="en-US" altLang="ar-SA" dirty="0" smtClean="0"/>
              <a:t>		4. Thrombocytopenia</a:t>
            </a:r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DELL\Desktop\rubella1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841" y="57859"/>
            <a:ext cx="6271559" cy="68001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DELL\Desktop\R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5800" y="914400"/>
            <a:ext cx="7620000" cy="508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Immunity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Children can shed rubella virus</a:t>
            </a:r>
          </a:p>
          <a:p>
            <a:r>
              <a:rPr lang="en-US" sz="3600" dirty="0" smtClean="0"/>
              <a:t>Should be isolated</a:t>
            </a:r>
          </a:p>
          <a:p>
            <a:r>
              <a:rPr lang="en-US" sz="3600" dirty="0" smtClean="0"/>
              <a:t>Congenitally infected infants have high </a:t>
            </a:r>
            <a:r>
              <a:rPr lang="en-US" sz="3600" dirty="0" err="1" smtClean="0"/>
              <a:t>IgM</a:t>
            </a:r>
            <a:r>
              <a:rPr lang="en-US" sz="3600" dirty="0" smtClean="0"/>
              <a:t> titers and persistent </a:t>
            </a:r>
            <a:r>
              <a:rPr lang="en-US" sz="3600" dirty="0" err="1" smtClean="0"/>
              <a:t>IgG</a:t>
            </a:r>
            <a:r>
              <a:rPr lang="en-US" sz="3600" dirty="0" smtClean="0"/>
              <a:t> antibody titer long after maternal antibody has disappeared</a:t>
            </a:r>
          </a:p>
          <a:p>
            <a:endParaRPr lang="en-US" sz="3600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LABORATORY DIAGNOSIS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000" dirty="0" smtClean="0"/>
              <a:t>Cell Culture</a:t>
            </a:r>
            <a:r>
              <a:rPr lang="en-US" sz="3600" dirty="0" smtClean="0"/>
              <a:t>……..Interfere with </a:t>
            </a:r>
            <a:r>
              <a:rPr lang="en-US" sz="3600" dirty="0" err="1" smtClean="0"/>
              <a:t>cytopathic</a:t>
            </a:r>
            <a:r>
              <a:rPr lang="en-US" sz="3600" dirty="0" smtClean="0"/>
              <a:t> effect of echoviruses ,a phenomenon known as interference </a:t>
            </a:r>
          </a:p>
          <a:p>
            <a:r>
              <a:rPr lang="en-US" sz="3600" dirty="0" err="1" smtClean="0"/>
              <a:t>IgM</a:t>
            </a:r>
            <a:r>
              <a:rPr lang="en-US" sz="3600" dirty="0" smtClean="0"/>
              <a:t> antibody titer in single acute phase serum sample</a:t>
            </a:r>
          </a:p>
          <a:p>
            <a:r>
              <a:rPr lang="en-US" sz="3600" dirty="0" smtClean="0"/>
              <a:t>Fourfold Rise in antibody titer in </a:t>
            </a:r>
            <a:r>
              <a:rPr lang="en-US" sz="3600" dirty="0" err="1" smtClean="0"/>
              <a:t>hemagglutination</a:t>
            </a:r>
            <a:r>
              <a:rPr lang="en-US" sz="3600" dirty="0" smtClean="0"/>
              <a:t> inhibition test or ELISA</a:t>
            </a:r>
          </a:p>
          <a:p>
            <a:r>
              <a:rPr lang="en-US" sz="3600" dirty="0" smtClean="0"/>
              <a:t>PCR</a:t>
            </a:r>
          </a:p>
          <a:p>
            <a:r>
              <a:rPr lang="en-US" sz="3600" dirty="0" smtClean="0"/>
              <a:t>Amniocentesis </a:t>
            </a:r>
            <a:endParaRPr lang="en-US" sz="3600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dirty="0" smtClean="0"/>
              <a:t>MMR (live, attenuated vaccine) by s/c route. It can be give to children at age of 15 months and to unimmunized young adult females (should use contraception for 3 months)</a:t>
            </a:r>
          </a:p>
          <a:p>
            <a:r>
              <a:rPr lang="en-US" sz="3600" dirty="0" smtClean="0"/>
              <a:t>Immune serum globulins (IG) to the exposed pregnant females in first trimester </a:t>
            </a:r>
            <a:r>
              <a:rPr lang="en-US" sz="3600" smtClean="0"/>
              <a:t>and to the </a:t>
            </a:r>
            <a:r>
              <a:rPr lang="en-US" sz="3600" dirty="0" smtClean="0"/>
              <a:t>ladies when there no option for </a:t>
            </a:r>
            <a:r>
              <a:rPr lang="en-US" sz="3600" smtClean="0"/>
              <a:t>termination of </a:t>
            </a:r>
            <a:r>
              <a:rPr lang="en-US" sz="3600" dirty="0" smtClean="0"/>
              <a:t>pregnancy</a:t>
            </a:r>
            <a:endParaRPr lang="en-US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133600"/>
            <a:ext cx="6400800" cy="175260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tx1"/>
                </a:solidFill>
              </a:rPr>
              <a:t>CORONAVIRUSES </a:t>
            </a:r>
            <a:endParaRPr lang="en-US" sz="4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CORONA VIRUSES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396239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Its an important cause of common cold </a:t>
            </a:r>
          </a:p>
          <a:p>
            <a:r>
              <a:rPr lang="en-US" dirty="0" smtClean="0"/>
              <a:t>Non segmented, </a:t>
            </a:r>
            <a:r>
              <a:rPr lang="en-US" dirty="0" smtClean="0">
                <a:solidFill>
                  <a:srgbClr val="FF0000"/>
                </a:solidFill>
              </a:rPr>
              <a:t>positive </a:t>
            </a:r>
            <a:r>
              <a:rPr lang="en-US" dirty="0" smtClean="0"/>
              <a:t>polarity and single stranded RNA genome.</a:t>
            </a:r>
          </a:p>
          <a:p>
            <a:r>
              <a:rPr lang="en-US" dirty="0" smtClean="0"/>
              <a:t>Enveloped with helical </a:t>
            </a:r>
            <a:r>
              <a:rPr lang="en-US" dirty="0" err="1" smtClean="0"/>
              <a:t>nucleo-capsid</a:t>
            </a:r>
            <a:endParaRPr lang="en-US" dirty="0" smtClean="0"/>
          </a:p>
          <a:p>
            <a:r>
              <a:rPr lang="en-US" dirty="0" smtClean="0"/>
              <a:t>Electron microscope shows prominent club shaped spikes in the form of corona (halo)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CoV</a:t>
            </a:r>
            <a:r>
              <a:rPr lang="en-US" dirty="0" smtClean="0">
                <a:solidFill>
                  <a:srgbClr val="FF0000"/>
                </a:solidFill>
              </a:rPr>
              <a:t>-SARS (severe acute respiratory syndrome)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MERS-</a:t>
            </a:r>
            <a:r>
              <a:rPr lang="en-US" dirty="0" err="1" smtClean="0">
                <a:solidFill>
                  <a:srgbClr val="FF0000"/>
                </a:solidFill>
              </a:rPr>
              <a:t>CoV</a:t>
            </a:r>
            <a:r>
              <a:rPr lang="en-US" dirty="0" smtClean="0">
                <a:solidFill>
                  <a:srgbClr val="FF0000"/>
                </a:solidFill>
              </a:rPr>
              <a:t> (middle east respiratory syndrome)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2019" y="1219200"/>
            <a:ext cx="8637181" cy="441960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CORONA VIRUSES </a:t>
            </a:r>
            <a:br>
              <a:rPr lang="en-US" dirty="0" smtClean="0"/>
            </a:br>
            <a:r>
              <a:rPr lang="en-US" sz="4000" dirty="0" smtClean="0"/>
              <a:t>TRANSMISSION</a:t>
            </a:r>
            <a:endParaRPr lang="en-US" sz="40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Air borne droplets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Reservoirs of SARS VIRUS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Civet cat as intermediate hosts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Horseshoe Bats </a:t>
            </a:r>
            <a:endParaRPr lang="en-US" dirty="0"/>
          </a:p>
        </p:txBody>
      </p:sp>
      <p:pic>
        <p:nvPicPr>
          <p:cNvPr id="5" name="Picture 2" descr="C:\Users\DELL\Desktop\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2362200"/>
            <a:ext cx="3581400" cy="21284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CORONA VIRUSES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Reservoirs of MERS Viruses</a:t>
            </a:r>
            <a:endParaRPr lang="en-US" dirty="0"/>
          </a:p>
        </p:txBody>
      </p:sp>
      <p:pic>
        <p:nvPicPr>
          <p:cNvPr id="2051" name="Picture 3" descr="C:\Users\DELL\Desktop\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043" y="2209799"/>
            <a:ext cx="8165757" cy="44246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695</TotalTime>
  <Words>1345</Words>
  <Application>Microsoft Office PowerPoint</Application>
  <PresentationFormat>On-screen Show (4:3)</PresentationFormat>
  <Paragraphs>226</Paragraphs>
  <Slides>47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Office Theme</vt:lpstr>
      <vt:lpstr>  </vt:lpstr>
      <vt:lpstr>Parainfluenza viruses</vt:lpstr>
      <vt:lpstr>Parainfluenza viruses</vt:lpstr>
      <vt:lpstr>   Parainfluenza viruses</vt:lpstr>
      <vt:lpstr>  </vt:lpstr>
      <vt:lpstr>CORONA VIRUSES</vt:lpstr>
      <vt:lpstr>Slide 7</vt:lpstr>
      <vt:lpstr>CORONA VIRUSES  TRANSMISSION</vt:lpstr>
      <vt:lpstr>CORONA VIRUSES</vt:lpstr>
      <vt:lpstr>CORONA VIRUSES</vt:lpstr>
      <vt:lpstr>CORONA VIRUSES</vt:lpstr>
      <vt:lpstr>MERS VIRUS</vt:lpstr>
      <vt:lpstr>MERS</vt:lpstr>
      <vt:lpstr>    Laboratory diagnosis</vt:lpstr>
      <vt:lpstr>Treatment and Prevention</vt:lpstr>
      <vt:lpstr>Rhinoviruses </vt:lpstr>
      <vt:lpstr>Rhinoviruses</vt:lpstr>
      <vt:lpstr>Rhinoviruses</vt:lpstr>
      <vt:lpstr>Rhinoviruses</vt:lpstr>
      <vt:lpstr>Rhinoviruses</vt:lpstr>
      <vt:lpstr>DNA Nonenveloped Viruses</vt:lpstr>
      <vt:lpstr>ADENO VIRUSES</vt:lpstr>
      <vt:lpstr>Electron micrograph of adenovirus virion with fibers </vt:lpstr>
      <vt:lpstr>ADENO VIRUSES</vt:lpstr>
      <vt:lpstr>Pathogenesis</vt:lpstr>
      <vt:lpstr>CLINICAL FINDINGS</vt:lpstr>
      <vt:lpstr> ACUTE RESPIRATORY DISEASE  </vt:lpstr>
      <vt:lpstr>CONJUNCTIVITIS AND EPIDEMIC               KERATOCONJUNCTIVITIS</vt:lpstr>
      <vt:lpstr>Slide 29</vt:lpstr>
      <vt:lpstr>  GASTROENTERITIS AND DIARRHEA </vt:lpstr>
      <vt:lpstr>    Laboratory Diagnosis </vt:lpstr>
      <vt:lpstr>Treatment, Prevention, and Control </vt:lpstr>
      <vt:lpstr>  </vt:lpstr>
      <vt:lpstr>RUBELLA VIRUS </vt:lpstr>
      <vt:lpstr>TRANSMISSION</vt:lpstr>
      <vt:lpstr>RUBELLA VIRUS </vt:lpstr>
      <vt:lpstr>RUBELLA </vt:lpstr>
      <vt:lpstr>Rubella rash</vt:lpstr>
      <vt:lpstr>  Congenital rubella syndrome include</vt:lpstr>
      <vt:lpstr>Congenital rubella syndrome includes: </vt:lpstr>
      <vt:lpstr>Congenital rubella syndrome include</vt:lpstr>
      <vt:lpstr>Congenital rubella syndrome include</vt:lpstr>
      <vt:lpstr>Slide 43</vt:lpstr>
      <vt:lpstr>Slide 44</vt:lpstr>
      <vt:lpstr>Immunity </vt:lpstr>
      <vt:lpstr>LABORATORY DIAGNOSIS</vt:lpstr>
      <vt:lpstr>PREVENTION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72</cp:revision>
  <dcterms:created xsi:type="dcterms:W3CDTF">2014-09-05T02:42:24Z</dcterms:created>
  <dcterms:modified xsi:type="dcterms:W3CDTF">2019-12-15T16:59:33Z</dcterms:modified>
</cp:coreProperties>
</file>