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</p:sldMasterIdLst>
  <p:notesMasterIdLst>
    <p:notesMasterId r:id="rId17"/>
  </p:notesMasterIdLst>
  <p:sldIdLst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DB1B9D-5FD8-46B1-A173-F00497598741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142BC-A7BD-4276-975D-6351998F7C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489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3442AB9-C8CA-420F-B42A-18C2D699071B}" type="datetime1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DFFBC-BDEB-417F-BF84-663A45C20646}" type="datetime1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8071AC1-DFE2-4CEB-A839-7F430962ACC4}" type="datetime1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9C0F-A549-4116-ADE7-EA08C05540C8}" type="datetime1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C9EEE4F-EA2D-4584-9DE7-EC300D9E7B04}" type="datetime1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E59C-38C6-435B-909F-6BC5D2F90092}" type="datetime1">
              <a:rPr lang="en-US" smtClean="0"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3F88-5DA5-47A3-A95A-FEF6AF43E84E}" type="datetime1">
              <a:rPr lang="en-US" smtClean="0"/>
              <a:t>5/7/2020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B3716-29F6-49DE-A213-3937CA580F20}" type="datetime1">
              <a:rPr lang="en-US" smtClean="0"/>
              <a:t>5/7/2020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02A8-9935-43BE-936D-943169608636}" type="datetime1">
              <a:rPr lang="en-US" smtClean="0"/>
              <a:t>5/7/2020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518B405-B3F7-4586-BE59-DF6DE834F5F3}" type="datetime1">
              <a:rPr lang="en-US" smtClean="0"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6EAD-3739-455C-929C-D58B69B73424}" type="datetime1">
              <a:rPr lang="en-US" smtClean="0"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EDBAC8D9-C124-4B74-9CB9-474FDD0AD4C5}" type="datetime1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53">
            <a:extLst>
              <a:ext uri="{FF2B5EF4-FFF2-40B4-BE49-F238E27FC236}">
                <a16:creationId xmlns:a16="http://schemas.microsoft.com/office/drawing/2014/main" id="{683F1FFD-1AA8-4EC2-97B9-FEC7564F489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FF0F8A7-C9E3-49D9-A67E-09FF582C78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2DBA70-3C88-4960-B0D4-84FCD42B19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96275" y="1419225"/>
            <a:ext cx="3081576" cy="208586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Human resource management plan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3254AA-54D7-42C3-86C1-E80F6DF9CA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96275" y="4656910"/>
            <a:ext cx="3081576" cy="173365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EBEBEB"/>
                </a:solidFill>
              </a:rPr>
              <a:t>By: Saba Ashraf</a:t>
            </a:r>
          </a:p>
          <a:p>
            <a:r>
              <a:rPr lang="en-US" dirty="0" smtClean="0">
                <a:solidFill>
                  <a:srgbClr val="EBEBEB"/>
                </a:solidFill>
              </a:rPr>
              <a:t>Noon business school, university of sargodha</a:t>
            </a:r>
            <a:endParaRPr lang="en-US" dirty="0">
              <a:solidFill>
                <a:srgbClr val="EBEBEB"/>
              </a:solidFill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A4274C20-A98B-4AC3-B16A-B7F41CB582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43ECC69B-2243-424A-8237-CF490F8B06C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6D2EA3B9-3D17-4510-8464-E74F67267C0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AA5DFA43-F31D-4C31-8826-6B40A21CF9A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841" y="820634"/>
            <a:ext cx="6253730" cy="518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341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Tools and techniques used to develop project team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Interpersonal </a:t>
            </a:r>
            <a:r>
              <a:rPr lang="en-US" dirty="0"/>
              <a:t>Skills</a:t>
            </a:r>
          </a:p>
          <a:p>
            <a:r>
              <a:rPr lang="en-US" dirty="0" smtClean="0"/>
              <a:t>Training</a:t>
            </a:r>
            <a:endParaRPr lang="en-US" dirty="0"/>
          </a:p>
          <a:p>
            <a:r>
              <a:rPr lang="en-US" dirty="0" smtClean="0"/>
              <a:t>Team </a:t>
            </a:r>
            <a:r>
              <a:rPr lang="en-US" dirty="0"/>
              <a:t>Building Activities</a:t>
            </a:r>
          </a:p>
          <a:p>
            <a:r>
              <a:rPr lang="en-US" dirty="0" smtClean="0"/>
              <a:t>Ground </a:t>
            </a:r>
            <a:r>
              <a:rPr lang="en-US" dirty="0"/>
              <a:t>Rules</a:t>
            </a:r>
          </a:p>
          <a:p>
            <a:r>
              <a:rPr lang="en-US" dirty="0" smtClean="0"/>
              <a:t>Co-location</a:t>
            </a:r>
            <a:endParaRPr lang="en-US" dirty="0"/>
          </a:p>
          <a:p>
            <a:r>
              <a:rPr lang="en-US" dirty="0" smtClean="0"/>
              <a:t>Recognition </a:t>
            </a:r>
            <a:r>
              <a:rPr lang="en-US" dirty="0"/>
              <a:t>and Rewards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4484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 Project team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Process to track team member performance, provide feedback, resolve issues, and </a:t>
            </a:r>
            <a:r>
              <a:rPr lang="en-US" dirty="0" smtClean="0"/>
              <a:t>manage changes </a:t>
            </a:r>
            <a:r>
              <a:rPr lang="en-US" dirty="0"/>
              <a:t>to optimize project performance.</a:t>
            </a:r>
          </a:p>
          <a:p>
            <a:r>
              <a:rPr lang="en-US" dirty="0" smtClean="0"/>
              <a:t>Project </a:t>
            </a:r>
            <a:r>
              <a:rPr lang="en-US" dirty="0"/>
              <a:t>team management achieves the following objectives:</a:t>
            </a:r>
          </a:p>
          <a:p>
            <a:pPr lvl="1"/>
            <a:r>
              <a:rPr lang="en-US" dirty="0"/>
              <a:t>◦ Change results are submitted</a:t>
            </a:r>
          </a:p>
          <a:p>
            <a:pPr lvl="1"/>
            <a:r>
              <a:rPr lang="en-US" dirty="0"/>
              <a:t>◦ Human resource plan is updated</a:t>
            </a:r>
          </a:p>
          <a:p>
            <a:pPr lvl="1"/>
            <a:r>
              <a:rPr lang="en-US" dirty="0"/>
              <a:t>◦ Issues are resolved</a:t>
            </a:r>
          </a:p>
          <a:p>
            <a:pPr lvl="1"/>
            <a:r>
              <a:rPr lang="en-US" dirty="0"/>
              <a:t>◦ Inputs for performance appraisals are provided</a:t>
            </a:r>
          </a:p>
          <a:p>
            <a:pPr lvl="1"/>
            <a:r>
              <a:rPr lang="en-US" dirty="0"/>
              <a:t>◦ Lessons learned document is added to the organization’s database</a:t>
            </a:r>
          </a:p>
          <a:p>
            <a:r>
              <a:rPr lang="en-US" dirty="0" smtClean="0"/>
              <a:t>The </a:t>
            </a:r>
            <a:r>
              <a:rPr lang="en-US" dirty="0"/>
              <a:t>project management team should:</a:t>
            </a:r>
          </a:p>
          <a:p>
            <a:pPr lvl="1"/>
            <a:r>
              <a:rPr lang="en-US" dirty="0"/>
              <a:t>◦ Observe team behavior</a:t>
            </a:r>
          </a:p>
          <a:p>
            <a:pPr lvl="1"/>
            <a:r>
              <a:rPr lang="en-US" dirty="0"/>
              <a:t>◦ Manage conflict</a:t>
            </a:r>
          </a:p>
          <a:p>
            <a:pPr lvl="1"/>
            <a:r>
              <a:rPr lang="en-US" dirty="0"/>
              <a:t>◦ Resolve issues</a:t>
            </a:r>
          </a:p>
          <a:p>
            <a:pPr lvl="1"/>
            <a:r>
              <a:rPr lang="en-US" dirty="0"/>
              <a:t>◦ Appraise team members’ performance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67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Tools and techniques used to manage teams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Observation and Conversation</a:t>
            </a:r>
          </a:p>
          <a:p>
            <a:r>
              <a:rPr lang="en-US" dirty="0" smtClean="0"/>
              <a:t>Project </a:t>
            </a:r>
            <a:r>
              <a:rPr lang="en-US" dirty="0"/>
              <a:t>performance Appraisals</a:t>
            </a:r>
          </a:p>
          <a:p>
            <a:r>
              <a:rPr lang="en-US" dirty="0" smtClean="0"/>
              <a:t>Conflict </a:t>
            </a:r>
            <a:r>
              <a:rPr lang="en-US" dirty="0"/>
              <a:t>Management</a:t>
            </a:r>
          </a:p>
          <a:p>
            <a:r>
              <a:rPr lang="en-US" dirty="0" smtClean="0"/>
              <a:t>Issue </a:t>
            </a:r>
            <a:r>
              <a:rPr lang="en-US" dirty="0"/>
              <a:t>Log</a:t>
            </a:r>
          </a:p>
          <a:p>
            <a:r>
              <a:rPr lang="en-US" smtClean="0"/>
              <a:t>Interpersonal </a:t>
            </a:r>
            <a:r>
              <a:rPr lang="en-US" dirty="0"/>
              <a:t>skills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956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project human resource management?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Processes that explain how to make the most effective use of the people involved with </a:t>
            </a:r>
            <a:r>
              <a:rPr lang="en-US" dirty="0" smtClean="0"/>
              <a:t>the project</a:t>
            </a:r>
            <a:r>
              <a:rPr lang="en-US" dirty="0"/>
              <a:t>, including all stakeholders.</a:t>
            </a:r>
          </a:p>
          <a:p>
            <a:r>
              <a:rPr lang="en-US" dirty="0" smtClean="0"/>
              <a:t>Major </a:t>
            </a:r>
            <a:r>
              <a:rPr lang="en-US" dirty="0"/>
              <a:t>Human Resource Management processes are:</a:t>
            </a:r>
          </a:p>
          <a:p>
            <a:pPr lvl="1"/>
            <a:r>
              <a:rPr lang="en-US" dirty="0" smtClean="0"/>
              <a:t>Develop </a:t>
            </a:r>
            <a:r>
              <a:rPr lang="en-US" dirty="0"/>
              <a:t>Human Resource Plan</a:t>
            </a:r>
          </a:p>
          <a:p>
            <a:pPr lvl="1"/>
            <a:r>
              <a:rPr lang="en-US" dirty="0" smtClean="0"/>
              <a:t>Acquire </a:t>
            </a:r>
            <a:r>
              <a:rPr lang="en-US" dirty="0"/>
              <a:t>Project </a:t>
            </a:r>
            <a:r>
              <a:rPr lang="en-US" dirty="0" smtClean="0"/>
              <a:t>Team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Develop Project Team</a:t>
            </a:r>
          </a:p>
          <a:p>
            <a:pPr lvl="1"/>
            <a:r>
              <a:rPr lang="en-US" dirty="0" smtClean="0"/>
              <a:t>Manage </a:t>
            </a:r>
            <a:r>
              <a:rPr lang="en-US" dirty="0"/>
              <a:t>Project Team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4013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Develop human resource 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</a:t>
            </a:r>
            <a:r>
              <a:rPr lang="en-US" dirty="0"/>
              <a:t>and </a:t>
            </a:r>
            <a:r>
              <a:rPr lang="en-US" dirty="0" smtClean="0"/>
              <a:t>document </a:t>
            </a:r>
            <a:r>
              <a:rPr lang="en-US" dirty="0"/>
              <a:t>roles, responsibilities, required skills, and reporting relationships </a:t>
            </a:r>
            <a:r>
              <a:rPr lang="en-US" dirty="0" smtClean="0"/>
              <a:t>and create </a:t>
            </a:r>
            <a:r>
              <a:rPr lang="en-US" dirty="0"/>
              <a:t>staffing management plan. The roles can be assigned to persons or to groups, </a:t>
            </a:r>
            <a:r>
              <a:rPr lang="en-US" dirty="0" smtClean="0"/>
              <a:t>who could </a:t>
            </a:r>
            <a:r>
              <a:rPr lang="en-US" dirty="0"/>
              <a:t>be part of the organization performing the project or external to it.</a:t>
            </a:r>
          </a:p>
          <a:p>
            <a:r>
              <a:rPr lang="en-US" dirty="0" smtClean="0"/>
              <a:t>Identify </a:t>
            </a:r>
            <a:r>
              <a:rPr lang="en-US" dirty="0"/>
              <a:t>the training needs, strategies for team building, programs to recognize and </a:t>
            </a:r>
            <a:r>
              <a:rPr lang="en-US" dirty="0" smtClean="0"/>
              <a:t>reward, and </a:t>
            </a:r>
            <a:r>
              <a:rPr lang="en-US" dirty="0"/>
              <a:t>issues regarding safety and compliance.</a:t>
            </a:r>
          </a:p>
          <a:p>
            <a:r>
              <a:rPr lang="en-US" dirty="0" smtClean="0"/>
              <a:t>It is planned </a:t>
            </a:r>
            <a:r>
              <a:rPr lang="en-US" dirty="0"/>
              <a:t>in the early stages in most projects.</a:t>
            </a:r>
          </a:p>
          <a:p>
            <a:r>
              <a:rPr lang="en-US" dirty="0" smtClean="0"/>
              <a:t>Is </a:t>
            </a:r>
            <a:r>
              <a:rPr lang="en-US" dirty="0"/>
              <a:t>closely linked with Communications Planning, since the performing organization’s structure</a:t>
            </a:r>
          </a:p>
          <a:p>
            <a:pPr marL="0" indent="0">
              <a:buNone/>
            </a:pPr>
            <a:r>
              <a:rPr lang="en-US" dirty="0"/>
              <a:t>has a major influence on the project’s human resource requirements.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7364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Human resource 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</a:t>
            </a:r>
            <a:r>
              <a:rPr lang="en-US" dirty="0"/>
              <a:t>guidance on how we should </a:t>
            </a:r>
            <a:r>
              <a:rPr lang="en-US" dirty="0" smtClean="0"/>
              <a:t>define </a:t>
            </a:r>
            <a:r>
              <a:rPr lang="en-US" dirty="0"/>
              <a:t>staff, </a:t>
            </a:r>
            <a:r>
              <a:rPr lang="en-US" dirty="0" smtClean="0"/>
              <a:t>manage </a:t>
            </a:r>
            <a:r>
              <a:rPr lang="en-US" dirty="0"/>
              <a:t>control, and finally release </a:t>
            </a:r>
            <a:r>
              <a:rPr lang="en-US" dirty="0" smtClean="0"/>
              <a:t>project human </a:t>
            </a:r>
            <a:r>
              <a:rPr lang="en-US" dirty="0"/>
              <a:t>resources</a:t>
            </a:r>
          </a:p>
          <a:p>
            <a:r>
              <a:rPr lang="en-US" dirty="0" smtClean="0"/>
              <a:t>It includes:</a:t>
            </a:r>
            <a:endParaRPr lang="en-US" dirty="0"/>
          </a:p>
          <a:p>
            <a:pPr lvl="1"/>
            <a:r>
              <a:rPr lang="en-US" dirty="0" smtClean="0"/>
              <a:t> </a:t>
            </a:r>
            <a:r>
              <a:rPr lang="en-US" b="1" dirty="0"/>
              <a:t>Role and </a:t>
            </a:r>
            <a:r>
              <a:rPr lang="en-US" b="1" dirty="0" smtClean="0"/>
              <a:t>Responsibility Assignments</a:t>
            </a:r>
            <a:r>
              <a:rPr lang="en-US" b="1" dirty="0"/>
              <a:t>:</a:t>
            </a:r>
          </a:p>
          <a:p>
            <a:pPr lvl="2"/>
            <a:r>
              <a:rPr lang="en-US" dirty="0" smtClean="0"/>
              <a:t>Project </a:t>
            </a:r>
            <a:r>
              <a:rPr lang="en-US" dirty="0"/>
              <a:t>roles and responsibilities are closely linked to the </a:t>
            </a:r>
            <a:r>
              <a:rPr lang="en-US" dirty="0" smtClean="0"/>
              <a:t>Defined Scope.</a:t>
            </a:r>
            <a:endParaRPr lang="en-US" dirty="0"/>
          </a:p>
          <a:p>
            <a:pPr lvl="2"/>
            <a:r>
              <a:rPr lang="en-US" dirty="0" smtClean="0"/>
              <a:t>Roles </a:t>
            </a:r>
            <a:r>
              <a:rPr lang="en-US" dirty="0"/>
              <a:t>(who does what), authority (who decides what), responsibility (work expected to be</a:t>
            </a:r>
          </a:p>
          <a:p>
            <a:pPr lvl="2"/>
            <a:r>
              <a:rPr lang="en-US" dirty="0"/>
              <a:t>performed), and competency (skill and capacity needed to complete the activities in the</a:t>
            </a:r>
          </a:p>
          <a:p>
            <a:pPr lvl="2"/>
            <a:r>
              <a:rPr lang="en-US" dirty="0"/>
              <a:t>project) are defined, and role clarity is documented for the project’s human resources.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8878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Project management 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b="1" dirty="0" smtClean="0"/>
              <a:t>Staffing Management Plan:</a:t>
            </a:r>
          </a:p>
          <a:p>
            <a:pPr lvl="2"/>
            <a:r>
              <a:rPr lang="en-US" dirty="0"/>
              <a:t>Describes when and how human resource requirements are met</a:t>
            </a:r>
          </a:p>
          <a:p>
            <a:pPr lvl="2"/>
            <a:r>
              <a:rPr lang="en-US" dirty="0" smtClean="0"/>
              <a:t>Can </a:t>
            </a:r>
            <a:r>
              <a:rPr lang="en-US" dirty="0"/>
              <a:t>be formal/informal, highly detailed/broadly framed depending on the needs of the project</a:t>
            </a:r>
          </a:p>
          <a:p>
            <a:pPr lvl="2"/>
            <a:r>
              <a:rPr lang="en-US" dirty="0" smtClean="0"/>
              <a:t>Contains </a:t>
            </a:r>
            <a:r>
              <a:rPr lang="en-US" dirty="0"/>
              <a:t>information on staff acquisition, resource calendars, staff release plan, training</a:t>
            </a:r>
          </a:p>
          <a:p>
            <a:pPr lvl="2"/>
            <a:r>
              <a:rPr lang="en-US" dirty="0"/>
              <a:t>needs, recognition and rewards, compliance, and </a:t>
            </a:r>
            <a:r>
              <a:rPr lang="en-US" dirty="0" smtClean="0"/>
              <a:t>safety</a:t>
            </a:r>
            <a:endParaRPr lang="en-GB" dirty="0" smtClean="0"/>
          </a:p>
          <a:p>
            <a:pPr lvl="1"/>
            <a:r>
              <a:rPr lang="en-GB" b="1" dirty="0" smtClean="0"/>
              <a:t>Project Organization Chart:</a:t>
            </a:r>
          </a:p>
          <a:p>
            <a:pPr lvl="2"/>
            <a:r>
              <a:rPr lang="en-US" dirty="0" smtClean="0"/>
              <a:t>It is </a:t>
            </a:r>
            <a:r>
              <a:rPr lang="en-US" dirty="0"/>
              <a:t>a graphical display of project team members and their reporting relationships</a:t>
            </a:r>
          </a:p>
          <a:p>
            <a:pPr lvl="2"/>
            <a:r>
              <a:rPr lang="en-US" dirty="0" smtClean="0"/>
              <a:t>It can </a:t>
            </a:r>
            <a:r>
              <a:rPr lang="en-US" dirty="0"/>
              <a:t>be formal/informal, highly detailed/broadly framed depending on the need of the project </a:t>
            </a:r>
          </a:p>
        </p:txBody>
      </p:sp>
    </p:spTree>
    <p:extLst>
      <p:ext uri="{BB962C8B-B14F-4D97-AF65-F5344CB8AC3E}">
        <p14:creationId xmlns:p14="http://schemas.microsoft.com/office/powerpoint/2010/main" val="846977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Acquire Project Team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this process, human resource availability is confirmed, and the team necessary to </a:t>
            </a:r>
            <a:r>
              <a:rPr lang="en-US" dirty="0" smtClean="0"/>
              <a:t>complete the </a:t>
            </a:r>
            <a:r>
              <a:rPr lang="en-US" dirty="0"/>
              <a:t>project is acquired.</a:t>
            </a:r>
          </a:p>
          <a:p>
            <a:r>
              <a:rPr lang="en-US" dirty="0" smtClean="0"/>
              <a:t>Points </a:t>
            </a:r>
            <a:r>
              <a:rPr lang="en-US" dirty="0"/>
              <a:t>the project manager/project management team has to consider while acquiring </a:t>
            </a:r>
            <a:r>
              <a:rPr lang="en-US" dirty="0" smtClean="0"/>
              <a:t>the project </a:t>
            </a:r>
            <a:r>
              <a:rPr lang="en-US" dirty="0"/>
              <a:t>team:</a:t>
            </a:r>
          </a:p>
          <a:p>
            <a:pPr lvl="1"/>
            <a:r>
              <a:rPr lang="en-US" dirty="0" smtClean="0"/>
              <a:t>Effectively </a:t>
            </a:r>
            <a:r>
              <a:rPr lang="en-US" dirty="0"/>
              <a:t>negotiate and influence those who can provide required human resources</a:t>
            </a:r>
          </a:p>
          <a:p>
            <a:pPr lvl="1"/>
            <a:r>
              <a:rPr lang="en-US" dirty="0" smtClean="0"/>
              <a:t>Failure </a:t>
            </a:r>
            <a:r>
              <a:rPr lang="en-US" dirty="0"/>
              <a:t>to acquire the required human resources could affect the success of the project </a:t>
            </a:r>
            <a:r>
              <a:rPr lang="en-US" dirty="0" smtClean="0"/>
              <a:t>and could </a:t>
            </a:r>
            <a:r>
              <a:rPr lang="en-US" dirty="0"/>
              <a:t>even result in project cancellation</a:t>
            </a:r>
          </a:p>
          <a:p>
            <a:pPr lvl="1"/>
            <a:r>
              <a:rPr lang="en-US" dirty="0" smtClean="0"/>
              <a:t>Alternative </a:t>
            </a:r>
            <a:r>
              <a:rPr lang="en-US" dirty="0"/>
              <a:t>resources, even if less competent, should be assigned if, for any reason, </a:t>
            </a:r>
            <a:r>
              <a:rPr lang="en-US" dirty="0" smtClean="0"/>
              <a:t>the required </a:t>
            </a:r>
            <a:r>
              <a:rPr lang="en-US" dirty="0"/>
              <a:t>human resources are not available. By </a:t>
            </a:r>
            <a:r>
              <a:rPr lang="en-US" dirty="0" smtClean="0"/>
              <a:t>doing so, </a:t>
            </a:r>
            <a:r>
              <a:rPr lang="en-US" dirty="0"/>
              <a:t>no regulatory/legal/mandatory, </a:t>
            </a:r>
            <a:r>
              <a:rPr lang="en-US" dirty="0" smtClean="0"/>
              <a:t>or any </a:t>
            </a:r>
            <a:r>
              <a:rPr lang="en-US" dirty="0"/>
              <a:t>other criteria should be </a:t>
            </a:r>
            <a:r>
              <a:rPr lang="en-US" dirty="0" smtClean="0"/>
              <a:t>violated.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tools and techniques used for this process are:</a:t>
            </a:r>
          </a:p>
          <a:p>
            <a:pPr lvl="1"/>
            <a:r>
              <a:rPr lang="en-US" dirty="0" smtClean="0"/>
              <a:t>Pre-assignment: </a:t>
            </a:r>
            <a:endParaRPr lang="en-US" dirty="0"/>
          </a:p>
          <a:p>
            <a:pPr lvl="1"/>
            <a:r>
              <a:rPr lang="en-US" dirty="0" smtClean="0"/>
              <a:t>Negotiation</a:t>
            </a:r>
            <a:endParaRPr lang="en-US" dirty="0"/>
          </a:p>
          <a:p>
            <a:pPr lvl="1"/>
            <a:r>
              <a:rPr lang="en-US" dirty="0" smtClean="0"/>
              <a:t>Acquisition</a:t>
            </a:r>
            <a:endParaRPr lang="en-US" dirty="0"/>
          </a:p>
          <a:p>
            <a:pPr lvl="1"/>
            <a:r>
              <a:rPr lang="en-US" dirty="0" smtClean="0"/>
              <a:t>Virtual teams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31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Tools and techniques to acquire teams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33367"/>
          </a:xfrm>
        </p:spPr>
        <p:txBody>
          <a:bodyPr>
            <a:normAutofit lnSpcReduction="10000"/>
          </a:bodyPr>
          <a:lstStyle/>
          <a:p>
            <a:r>
              <a:rPr lang="en-GB" b="1" dirty="0" smtClean="0"/>
              <a:t>Pre-assignment: </a:t>
            </a:r>
          </a:p>
          <a:p>
            <a:pPr lvl="1"/>
            <a:r>
              <a:rPr lang="en-US" dirty="0"/>
              <a:t>In some cases, staff may be pre-assigned to the project. This is often the case when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project is a result of a competitive proposal and specific staff were promised as part of the </a:t>
            </a:r>
            <a:r>
              <a:rPr lang="en-US" dirty="0" smtClean="0"/>
              <a:t>proposal.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project is an internal </a:t>
            </a:r>
            <a:r>
              <a:rPr lang="en-US" dirty="0" smtClean="0"/>
              <a:t>service </a:t>
            </a:r>
            <a:r>
              <a:rPr lang="en-US" dirty="0"/>
              <a:t>project and staff assignments were defined within the project </a:t>
            </a:r>
            <a:r>
              <a:rPr lang="en-US" dirty="0" smtClean="0"/>
              <a:t>charter.</a:t>
            </a:r>
          </a:p>
          <a:p>
            <a:r>
              <a:rPr lang="en-US" b="1" dirty="0" smtClean="0"/>
              <a:t>Negotiation:</a:t>
            </a:r>
          </a:p>
          <a:p>
            <a:pPr lvl="1"/>
            <a:r>
              <a:rPr lang="en-US" dirty="0"/>
              <a:t>Project management may need to negotiate with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/>
              <a:t>Responsible functional managers to ensure that the project receives appropriately skilled staff within the necessary timeframe.</a:t>
            </a:r>
          </a:p>
          <a:p>
            <a:pPr lvl="1"/>
            <a:r>
              <a:rPr lang="en-US" dirty="0"/>
              <a:t>Other project teams to assign scarce or </a:t>
            </a:r>
            <a:r>
              <a:rPr lang="en-US" dirty="0" smtClean="0"/>
              <a:t>specialized </a:t>
            </a:r>
            <a:r>
              <a:rPr lang="en-US" dirty="0"/>
              <a:t>resources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Virtual Teams:</a:t>
            </a:r>
          </a:p>
          <a:p>
            <a:pPr lvl="1"/>
            <a:r>
              <a:rPr lang="en-US" dirty="0"/>
              <a:t>One way of taking advantage of resources that have the skills you need is to incorporate them as a virtual team member. In other words, this team member isn’t co-located with you or the rest of the team.</a:t>
            </a:r>
            <a:endParaRPr lang="en-US" dirty="0" smtClean="0"/>
          </a:p>
          <a:p>
            <a:pPr lvl="1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572359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Outputs for acquisition process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Project Staff Assignments: </a:t>
            </a:r>
            <a:r>
              <a:rPr lang="en-US" dirty="0"/>
              <a:t>The project staff members are assigned, and the </a:t>
            </a:r>
            <a:r>
              <a:rPr lang="en-US" dirty="0" smtClean="0"/>
              <a:t>assignments are </a:t>
            </a:r>
            <a:r>
              <a:rPr lang="en-US" dirty="0"/>
              <a:t>documented</a:t>
            </a:r>
          </a:p>
          <a:p>
            <a:r>
              <a:rPr lang="en-US" i="1" dirty="0" smtClean="0"/>
              <a:t>Resource </a:t>
            </a:r>
            <a:r>
              <a:rPr lang="en-US" i="1" dirty="0"/>
              <a:t>Calendars</a:t>
            </a:r>
            <a:r>
              <a:rPr lang="en-US" dirty="0"/>
              <a:t>: They document the time periods each member works on the project</a:t>
            </a:r>
          </a:p>
          <a:p>
            <a:r>
              <a:rPr lang="en-US" i="1" dirty="0" smtClean="0"/>
              <a:t>Project </a:t>
            </a:r>
            <a:r>
              <a:rPr lang="en-US" i="1" dirty="0"/>
              <a:t>Management Plan Updates: </a:t>
            </a:r>
            <a:r>
              <a:rPr lang="en-US" dirty="0"/>
              <a:t>The project management plan should be updated </a:t>
            </a:r>
            <a:r>
              <a:rPr lang="en-US" dirty="0" smtClean="0"/>
              <a:t>with human </a:t>
            </a:r>
            <a:r>
              <a:rPr lang="en-US" dirty="0"/>
              <a:t>resource plan after completion of the above two sub-processes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8908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Develop project team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• Process that improves the competencies, interactions among the team members, and </a:t>
            </a:r>
            <a:r>
              <a:rPr lang="en-US" dirty="0" smtClean="0"/>
              <a:t>the overall </a:t>
            </a:r>
            <a:r>
              <a:rPr lang="en-US" dirty="0"/>
              <a:t>team environment to enhance project performance</a:t>
            </a:r>
          </a:p>
          <a:p>
            <a:r>
              <a:rPr lang="en-US" dirty="0" smtClean="0"/>
              <a:t>Objectives </a:t>
            </a:r>
            <a:r>
              <a:rPr lang="en-US" dirty="0"/>
              <a:t>of developing a project team include:</a:t>
            </a:r>
          </a:p>
          <a:p>
            <a:pPr lvl="1"/>
            <a:r>
              <a:rPr lang="en-US" dirty="0" smtClean="0"/>
              <a:t>Enhance </a:t>
            </a:r>
            <a:r>
              <a:rPr lang="en-US" dirty="0"/>
              <a:t>the skills and knowledge of team </a:t>
            </a:r>
            <a:r>
              <a:rPr lang="en-US" dirty="0" smtClean="0"/>
              <a:t>members</a:t>
            </a:r>
          </a:p>
          <a:p>
            <a:pPr lvl="1"/>
            <a:r>
              <a:rPr lang="en-US" dirty="0" smtClean="0"/>
              <a:t>Enhance </a:t>
            </a:r>
            <a:r>
              <a:rPr lang="en-US" dirty="0"/>
              <a:t>a feeling of trust and agreement among team members</a:t>
            </a:r>
          </a:p>
          <a:p>
            <a:pPr lvl="1"/>
            <a:r>
              <a:rPr lang="en-US" dirty="0" smtClean="0"/>
              <a:t>Enhance </a:t>
            </a:r>
            <a:r>
              <a:rPr lang="en-US" dirty="0"/>
              <a:t>cohesiveness among team members to improve both individual and </a:t>
            </a:r>
            <a:r>
              <a:rPr lang="en-US" dirty="0" smtClean="0"/>
              <a:t>team productivity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51032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D1CAB62D-49E5-4271-85C6-1466970BAB6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A32ED2-6DBA-4E14-851E-DE5772C902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A7F0652-397B-4F71-B75E-207A80EB2786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Dividend design</Template>
  <TotalTime>0</TotalTime>
  <Words>864</Words>
  <Application>Microsoft Office PowerPoint</Application>
  <PresentationFormat>Widescreen</PresentationFormat>
  <Paragraphs>91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Gill Sans MT</vt:lpstr>
      <vt:lpstr>Wingdings 2</vt:lpstr>
      <vt:lpstr>Dividend</vt:lpstr>
      <vt:lpstr>Human resource management plan</vt:lpstr>
      <vt:lpstr>What is project human resource management?</vt:lpstr>
      <vt:lpstr>Develop human resource plan</vt:lpstr>
      <vt:lpstr>Human resource plan</vt:lpstr>
      <vt:lpstr>Project management plan</vt:lpstr>
      <vt:lpstr>Acquire Project Team</vt:lpstr>
      <vt:lpstr>Tools and techniques to acquire teams</vt:lpstr>
      <vt:lpstr>Outputs for acquisition process</vt:lpstr>
      <vt:lpstr>Develop project team</vt:lpstr>
      <vt:lpstr>Tools and techniques used to develop project team</vt:lpstr>
      <vt:lpstr>Manage Project team</vt:lpstr>
      <vt:lpstr>Tools and techniques used to manage teams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2020-05-07T10:35:50Z</dcterms:created>
  <dcterms:modified xsi:type="dcterms:W3CDTF">2020-05-07T11:26:38Z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