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62" r:id="rId15"/>
    <p:sldId id="272" r:id="rId16"/>
    <p:sldId id="273" r:id="rId17"/>
    <p:sldId id="274" r:id="rId18"/>
    <p:sldId id="275" r:id="rId19"/>
    <p:sldId id="277" r:id="rId20"/>
    <p:sldId id="280" r:id="rId21"/>
    <p:sldId id="276" r:id="rId22"/>
    <p:sldId id="278" r:id="rId23"/>
    <p:sldId id="279" r:id="rId24"/>
    <p:sldId id="260" r:id="rId25"/>
    <p:sldId id="282" r:id="rId26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0510-6D86-40CE-ADDA-8308E47A4648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49640-A5C1-4670-B1B4-E232C867BD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0510-6D86-40CE-ADDA-8308E47A4648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49640-A5C1-4670-B1B4-E232C867BD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0510-6D86-40CE-ADDA-8308E47A4648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49640-A5C1-4670-B1B4-E232C867BD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0510-6D86-40CE-ADDA-8308E47A4648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49640-A5C1-4670-B1B4-E232C867BD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0510-6D86-40CE-ADDA-8308E47A4648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7E49640-A5C1-4670-B1B4-E232C867BD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0510-6D86-40CE-ADDA-8308E47A4648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49640-A5C1-4670-B1B4-E232C867BD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0510-6D86-40CE-ADDA-8308E47A4648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49640-A5C1-4670-B1B4-E232C867BD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0510-6D86-40CE-ADDA-8308E47A4648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49640-A5C1-4670-B1B4-E232C867BD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0510-6D86-40CE-ADDA-8308E47A4648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49640-A5C1-4670-B1B4-E232C867BD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0510-6D86-40CE-ADDA-8308E47A4648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49640-A5C1-4670-B1B4-E232C867BD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0510-6D86-40CE-ADDA-8308E47A4648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49640-A5C1-4670-B1B4-E232C867BD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A980510-6D86-40CE-ADDA-8308E47A4648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7E49640-A5C1-4670-B1B4-E232C867BD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914399"/>
          </a:xfrm>
        </p:spPr>
        <p:txBody>
          <a:bodyPr>
            <a:normAutofit/>
          </a:bodyPr>
          <a:lstStyle/>
          <a:p>
            <a:r>
              <a:rPr lang="en-US" dirty="0" smtClean="0"/>
              <a:t>Vitamin 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828800"/>
            <a:ext cx="6934200" cy="4800600"/>
          </a:xfrm>
        </p:spPr>
        <p:txBody>
          <a:bodyPr/>
          <a:lstStyle/>
          <a:p>
            <a:r>
              <a:rPr lang="en-US" dirty="0" smtClean="0"/>
              <a:t>1 Circulate </a:t>
            </a:r>
            <a:r>
              <a:rPr lang="en-US" dirty="0"/>
              <a:t>freely in the </a:t>
            </a:r>
            <a:r>
              <a:rPr lang="en-US" dirty="0" smtClean="0"/>
              <a:t>blood</a:t>
            </a:r>
          </a:p>
          <a:p>
            <a:r>
              <a:rPr lang="en-US" dirty="0" smtClean="0"/>
              <a:t> </a:t>
            </a:r>
            <a:r>
              <a:rPr lang="en-US" dirty="0"/>
              <a:t>in the watery fluids between </a:t>
            </a:r>
            <a:r>
              <a:rPr lang="en-US" dirty="0" smtClean="0"/>
              <a:t>cells</a:t>
            </a:r>
            <a:endParaRPr lang="en-US" dirty="0"/>
          </a:p>
          <a:p>
            <a:r>
              <a:rPr lang="en-US" dirty="0"/>
              <a:t>and in the fluids inside </a:t>
            </a:r>
            <a:r>
              <a:rPr lang="en-US" dirty="0" smtClean="0"/>
              <a:t>cells.</a:t>
            </a:r>
          </a:p>
          <a:p>
            <a:r>
              <a:rPr lang="en-US" dirty="0" smtClean="0"/>
              <a:t>2 Regulated </a:t>
            </a:r>
            <a:r>
              <a:rPr lang="en-US" dirty="0"/>
              <a:t>by the liver and</a:t>
            </a:r>
          </a:p>
          <a:p>
            <a:r>
              <a:rPr lang="en-US" dirty="0"/>
              <a:t>released through the bile.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4648200"/>
            <a:ext cx="501967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Collagen and </a:t>
            </a:r>
            <a:r>
              <a:rPr lang="en-US" i="1" dirty="0"/>
              <a:t>keratin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</a:t>
            </a:r>
            <a:r>
              <a:rPr lang="en-US" dirty="0" smtClean="0"/>
              <a:t>esponsible </a:t>
            </a:r>
            <a:r>
              <a:rPr lang="en-US" dirty="0"/>
              <a:t>for the </a:t>
            </a:r>
            <a:r>
              <a:rPr lang="en-US" dirty="0" err="1" smtClean="0"/>
              <a:t>elasticityof</a:t>
            </a:r>
            <a:r>
              <a:rPr lang="en-US" dirty="0" smtClean="0"/>
              <a:t> </a:t>
            </a:r>
            <a:r>
              <a:rPr lang="en-US" dirty="0"/>
              <a:t>skin</a:t>
            </a:r>
            <a:r>
              <a:rPr lang="en-US" dirty="0" smtClean="0"/>
              <a:t>.</a:t>
            </a:r>
          </a:p>
          <a:p>
            <a:r>
              <a:rPr lang="en-US" dirty="0"/>
              <a:t>The degradation of collagen leads to wrinkles that can be caused by </a:t>
            </a:r>
            <a:r>
              <a:rPr lang="en-US" dirty="0" smtClean="0"/>
              <a:t>aging or </a:t>
            </a:r>
            <a:r>
              <a:rPr lang="en-US" dirty="0"/>
              <a:t>smoking</a:t>
            </a:r>
            <a:r>
              <a:rPr lang="en-US" dirty="0" smtClean="0"/>
              <a:t>.</a:t>
            </a:r>
          </a:p>
          <a:p>
            <a:r>
              <a:rPr lang="en-US" dirty="0"/>
              <a:t>Injected collagen is used in cosmetic surgery, especially to thicken lips</a:t>
            </a:r>
            <a:r>
              <a:rPr lang="en-US" dirty="0" smtClean="0"/>
              <a:t>.</a:t>
            </a:r>
          </a:p>
          <a:p>
            <a:r>
              <a:rPr lang="en-US" dirty="0"/>
              <a:t>Ferrous iron is required as a cofactor for collagen synthesis in the body.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Vitamin C as an Antioxidant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Free radicals </a:t>
            </a:r>
            <a:r>
              <a:rPr lang="en-US" dirty="0"/>
              <a:t>are unstable and react quickly with other </a:t>
            </a:r>
            <a:r>
              <a:rPr lang="en-US" dirty="0" smtClean="0"/>
              <a:t>compounds.</a:t>
            </a:r>
          </a:p>
          <a:p>
            <a:pPr>
              <a:buNone/>
            </a:pPr>
            <a:r>
              <a:rPr lang="en-US" dirty="0" smtClean="0"/>
              <a:t>     Normally</a:t>
            </a:r>
            <a:r>
              <a:rPr lang="en-US" dirty="0"/>
              <a:t>, free </a:t>
            </a:r>
            <a:r>
              <a:rPr lang="en-US" dirty="0" smtClean="0"/>
              <a:t>radicals</a:t>
            </a:r>
          </a:p>
          <a:p>
            <a:pPr>
              <a:buNone/>
            </a:pPr>
            <a:r>
              <a:rPr lang="en-US" dirty="0" smtClean="0"/>
              <a:t>      attack </a:t>
            </a:r>
            <a:r>
              <a:rPr lang="en-US" dirty="0"/>
              <a:t>the nearest stable molecule, “stealing” its electron,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This </a:t>
            </a:r>
            <a:r>
              <a:rPr lang="en-US" dirty="0"/>
              <a:t>attack is known as </a:t>
            </a:r>
            <a:r>
              <a:rPr lang="en-US" i="1" dirty="0"/>
              <a:t>oxidative stress.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Vitamin C as an Antioxidant</a:t>
            </a:r>
            <a:endParaRPr lang="en-US" dirty="0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1600200"/>
            <a:ext cx="7391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Vitamin C as an Antioxidant</a:t>
            </a:r>
            <a:endParaRPr lang="en-US" dirty="0"/>
          </a:p>
        </p:txBody>
      </p:sp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051818" y="1600200"/>
            <a:ext cx="5040364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Antioxidant Roles of Vitamin C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Protects </a:t>
            </a:r>
            <a:r>
              <a:rPr lang="en-US" dirty="0"/>
              <a:t>Protein and DNA.</a:t>
            </a:r>
          </a:p>
          <a:p>
            <a:r>
              <a:rPr lang="en-US" dirty="0"/>
              <a:t>Regenerates vitamin E and beta-carotene.</a:t>
            </a:r>
          </a:p>
          <a:p>
            <a:r>
              <a:rPr lang="en-US" dirty="0"/>
              <a:t>Aids absorption of iron.</a:t>
            </a:r>
          </a:p>
          <a:p>
            <a:r>
              <a:rPr lang="en-US" dirty="0"/>
              <a:t>Inhibits the formation of nitrosamines.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How Vitamin C May Help with Colds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5440"/>
            <a:ext cx="8229600" cy="4709160"/>
          </a:xfrm>
        </p:spPr>
        <p:txBody>
          <a:bodyPr>
            <a:normAutofit/>
          </a:bodyPr>
          <a:lstStyle/>
          <a:p>
            <a:r>
              <a:rPr lang="en-US" dirty="0" smtClean="0"/>
              <a:t>By </a:t>
            </a:r>
            <a:r>
              <a:rPr lang="en-US" dirty="0"/>
              <a:t>reducing damage from </a:t>
            </a:r>
            <a:r>
              <a:rPr lang="en-US" dirty="0" smtClean="0"/>
              <a:t>phagocyte-released free </a:t>
            </a:r>
            <a:r>
              <a:rPr lang="en-US" dirty="0"/>
              <a:t>radicals.</a:t>
            </a:r>
          </a:p>
          <a:p>
            <a:r>
              <a:rPr lang="en-US" dirty="0"/>
              <a:t>With an antihistamine effect.</a:t>
            </a:r>
          </a:p>
          <a:p>
            <a:r>
              <a:rPr lang="en-US" dirty="0"/>
              <a:t>By keeping phagocytes and </a:t>
            </a:r>
            <a:r>
              <a:rPr lang="en-US" dirty="0" err="1" smtClean="0"/>
              <a:t>leukocytes“charged</a:t>
            </a:r>
            <a:r>
              <a:rPr lang="en-US" dirty="0"/>
              <a:t>” with vitamin C.</a:t>
            </a:r>
          </a:p>
          <a:p>
            <a:r>
              <a:rPr lang="en-US" dirty="0" smtClean="0"/>
              <a:t>By </a:t>
            </a:r>
            <a:r>
              <a:rPr lang="en-US" dirty="0"/>
              <a:t>reducing the likelihood of a cold </a:t>
            </a:r>
            <a:r>
              <a:rPr lang="en-US" dirty="0" err="1" smtClean="0"/>
              <a:t>progressingto</a:t>
            </a:r>
            <a:r>
              <a:rPr lang="en-US" dirty="0" smtClean="0"/>
              <a:t> </a:t>
            </a:r>
            <a:r>
              <a:rPr lang="en-US" dirty="0"/>
              <a:t>pneumonia.</a:t>
            </a:r>
          </a:p>
          <a:p>
            <a:r>
              <a:rPr lang="en-US" dirty="0"/>
              <a:t>More vitamin C is needed during colds.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Vitamin C may lower the risk of: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Coronary </a:t>
            </a:r>
            <a:r>
              <a:rPr lang="en-US" dirty="0"/>
              <a:t>heart disease.</a:t>
            </a:r>
          </a:p>
          <a:p>
            <a:r>
              <a:rPr lang="en-US" dirty="0"/>
              <a:t>Cancer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High lead levels.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vitamin C is needed in</a:t>
            </a:r>
            <a:br>
              <a:rPr lang="en-US" dirty="0"/>
            </a:br>
            <a:r>
              <a:rPr lang="en-US" dirty="0"/>
              <a:t>times of stress.</a:t>
            </a:r>
          </a:p>
        </p:txBody>
      </p:sp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995487" y="2220912"/>
            <a:ext cx="5153025" cy="346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Vitamin C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</a:t>
            </a:r>
            <a:r>
              <a:rPr lang="en-US" dirty="0"/>
              <a:t>ways to </a:t>
            </a:r>
            <a:r>
              <a:rPr lang="en-US" dirty="0" smtClean="0"/>
              <a:t>lower cholesterol</a:t>
            </a:r>
            <a:r>
              <a:rPr lang="en-US" dirty="0"/>
              <a:t>.</a:t>
            </a:r>
          </a:p>
          <a:p>
            <a:r>
              <a:rPr lang="en-US" dirty="0"/>
              <a:t>Vitamin C is needed to change </a:t>
            </a:r>
            <a:r>
              <a:rPr lang="en-US" dirty="0" smtClean="0"/>
              <a:t>cholesterol into </a:t>
            </a:r>
            <a:r>
              <a:rPr lang="en-US" dirty="0"/>
              <a:t>bile in the liver.</a:t>
            </a:r>
          </a:p>
          <a:p>
            <a:r>
              <a:rPr lang="en-US" dirty="0"/>
              <a:t>Vitamin C helps contract the </a:t>
            </a:r>
            <a:r>
              <a:rPr lang="en-US" dirty="0" smtClean="0"/>
              <a:t>gallbladder to </a:t>
            </a:r>
            <a:r>
              <a:rPr lang="en-US" dirty="0"/>
              <a:t>release bile.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Degradation: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leached by: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cooking </a:t>
            </a:r>
            <a:r>
              <a:rPr lang="en-US" dirty="0" smtClean="0"/>
              <a:t>water                    reduced </a:t>
            </a:r>
            <a:r>
              <a:rPr lang="en-US" dirty="0"/>
              <a:t>by </a:t>
            </a:r>
            <a:r>
              <a:rPr lang="en-US" dirty="0" smtClean="0"/>
              <a:t>heat</a:t>
            </a:r>
            <a:endParaRPr lang="en-US" dirty="0"/>
          </a:p>
          <a:p>
            <a:r>
              <a:rPr lang="en-US" dirty="0" smtClean="0"/>
              <a:t>Light                                      </a:t>
            </a:r>
            <a:r>
              <a:rPr lang="en-US" dirty="0" err="1" smtClean="0"/>
              <a:t>light</a:t>
            </a:r>
            <a:r>
              <a:rPr lang="en-US" dirty="0" smtClean="0"/>
              <a:t>      </a:t>
            </a:r>
          </a:p>
          <a:p>
            <a:r>
              <a:rPr lang="en-US" dirty="0" smtClean="0"/>
              <a:t>Oxygen                                  food </a:t>
            </a:r>
            <a:r>
              <a:rPr lang="en-US" dirty="0"/>
              <a:t>processing.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Vitamin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83464">
              <a:buFont typeface="Wingdings 2"/>
              <a:buChar char=""/>
              <a:defRPr/>
            </a:pPr>
            <a:r>
              <a:rPr lang="en-US" dirty="0"/>
              <a:t>Important to bone </a:t>
            </a:r>
            <a:r>
              <a:rPr lang="en-US" dirty="0" smtClean="0"/>
              <a:t>health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en-US" dirty="0" smtClean="0"/>
              <a:t> </a:t>
            </a:r>
            <a:r>
              <a:rPr lang="en-US" dirty="0"/>
              <a:t>B</a:t>
            </a:r>
            <a:r>
              <a:rPr lang="en-US" dirty="0" smtClean="0"/>
              <a:t>lood </a:t>
            </a:r>
            <a:r>
              <a:rPr lang="en-US" dirty="0"/>
              <a:t>vessel </a:t>
            </a:r>
            <a:r>
              <a:rPr lang="en-US" dirty="0" smtClean="0"/>
              <a:t>health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en-US" dirty="0" smtClean="0"/>
              <a:t>Cell </a:t>
            </a:r>
            <a:r>
              <a:rPr lang="en-US" dirty="0"/>
              <a:t>structure and absorption of iron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en-US" dirty="0"/>
              <a:t>Deficiency:</a:t>
            </a:r>
          </a:p>
          <a:p>
            <a:pPr marL="640080" lvl="1" indent="-237744">
              <a:buFont typeface="Verdana"/>
              <a:buChar char="◦"/>
              <a:defRPr/>
            </a:pPr>
            <a:r>
              <a:rPr lang="en-US" dirty="0"/>
              <a:t>Rare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en-US" dirty="0"/>
              <a:t>Too much vitamin C</a:t>
            </a:r>
          </a:p>
          <a:p>
            <a:r>
              <a:rPr lang="en-US" dirty="0"/>
              <a:t>S</a:t>
            </a:r>
            <a:r>
              <a:rPr lang="en-US" dirty="0" smtClean="0"/>
              <a:t>torage </a:t>
            </a:r>
            <a:r>
              <a:rPr lang="en-US" dirty="0"/>
              <a:t>in our bodies is limited.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Degradation:</a:t>
            </a:r>
            <a:endParaRPr lang="en-US" dirty="0"/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581025" y="2782887"/>
            <a:ext cx="7981950" cy="234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Deficiency of Vitamin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newest RDAs for vitamin C are 75 mg for </a:t>
            </a:r>
            <a:r>
              <a:rPr lang="en-US" dirty="0" smtClean="0"/>
              <a:t>women</a:t>
            </a:r>
          </a:p>
          <a:p>
            <a:r>
              <a:rPr lang="en-US" dirty="0" smtClean="0"/>
              <a:t> </a:t>
            </a:r>
            <a:r>
              <a:rPr lang="en-US" dirty="0"/>
              <a:t>90 mg for men, 120 mg</a:t>
            </a:r>
          </a:p>
          <a:p>
            <a:r>
              <a:rPr lang="en-US" dirty="0"/>
              <a:t>F</a:t>
            </a:r>
            <a:r>
              <a:rPr lang="en-US" dirty="0" smtClean="0"/>
              <a:t>or </a:t>
            </a:r>
            <a:r>
              <a:rPr lang="en-US" dirty="0"/>
              <a:t>breastfeeding </a:t>
            </a:r>
            <a:r>
              <a:rPr lang="en-US" dirty="0" smtClean="0"/>
              <a:t>women</a:t>
            </a:r>
          </a:p>
          <a:p>
            <a:r>
              <a:rPr lang="en-US" dirty="0" smtClean="0"/>
              <a:t>125 </a:t>
            </a:r>
            <a:r>
              <a:rPr lang="en-US" dirty="0"/>
              <a:t>mg for male </a:t>
            </a:r>
            <a:r>
              <a:rPr lang="en-US" dirty="0" smtClean="0"/>
              <a:t>smokers</a:t>
            </a:r>
          </a:p>
          <a:p>
            <a:r>
              <a:rPr lang="en-US" dirty="0" smtClean="0"/>
              <a:t> </a:t>
            </a:r>
            <a:r>
              <a:rPr lang="en-US" dirty="0"/>
              <a:t>Five servings of </a:t>
            </a:r>
            <a:r>
              <a:rPr lang="en-US" dirty="0" err="1" smtClean="0"/>
              <a:t>freshfruits</a:t>
            </a:r>
            <a:r>
              <a:rPr lang="en-US" dirty="0" smtClean="0"/>
              <a:t> </a:t>
            </a:r>
            <a:r>
              <a:rPr lang="en-US" dirty="0"/>
              <a:t>and vegetables provide approximately 200 mg of vitamin C</a:t>
            </a:r>
            <a:r>
              <a:rPr lang="en-US" dirty="0" smtClean="0"/>
              <a:t>.</a:t>
            </a:r>
          </a:p>
          <a:p>
            <a:r>
              <a:rPr lang="en-US" dirty="0"/>
              <a:t>Optimal amounts for disease prevention of the </a:t>
            </a:r>
            <a:r>
              <a:rPr lang="en-US" dirty="0" err="1"/>
              <a:t>ascorbated</a:t>
            </a:r>
            <a:r>
              <a:rPr lang="en-US" dirty="0"/>
              <a:t> form of vitamin </a:t>
            </a:r>
            <a:r>
              <a:rPr lang="en-US" dirty="0" smtClean="0"/>
              <a:t>C range </a:t>
            </a:r>
            <a:r>
              <a:rPr lang="en-US" dirty="0"/>
              <a:t>from 200 mg to 2 grams daily.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Vitamin C in some common foods.</a:t>
            </a:r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295400" y="1600200"/>
            <a:ext cx="66294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Recommended daily intake levels for vitamin C.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RDAs for </a:t>
            </a:r>
            <a:r>
              <a:rPr lang="en-US" b="1" dirty="0" smtClean="0"/>
              <a:t>Age                                           Males                       </a:t>
            </a:r>
            <a:r>
              <a:rPr lang="en-US" b="1" dirty="0"/>
              <a:t>Females</a:t>
            </a:r>
          </a:p>
          <a:p>
            <a:r>
              <a:rPr lang="en-US" b="1" dirty="0"/>
              <a:t>Vitamin </a:t>
            </a:r>
            <a:r>
              <a:rPr lang="en-US" b="1" dirty="0" smtClean="0"/>
              <a:t>C                                               </a:t>
            </a:r>
            <a:r>
              <a:rPr lang="en-US" b="1" dirty="0"/>
              <a:t>mg/day </a:t>
            </a:r>
            <a:r>
              <a:rPr lang="en-US" b="1" dirty="0" smtClean="0"/>
              <a:t>                       mg/day</a:t>
            </a:r>
            <a:endParaRPr lang="en-US" b="1" dirty="0"/>
          </a:p>
          <a:p>
            <a:r>
              <a:rPr lang="it-IT" dirty="0"/>
              <a:t>Infants 0–6 </a:t>
            </a:r>
            <a:r>
              <a:rPr lang="it-IT" dirty="0" smtClean="0"/>
              <a:t>months                                  </a:t>
            </a:r>
            <a:r>
              <a:rPr lang="it-IT" dirty="0"/>
              <a:t>40 </a:t>
            </a:r>
            <a:r>
              <a:rPr lang="it-IT" dirty="0" smtClean="0"/>
              <a:t>                              40 </a:t>
            </a:r>
            <a:endParaRPr lang="it-IT" dirty="0"/>
          </a:p>
          <a:p>
            <a:r>
              <a:rPr lang="it-IT" dirty="0"/>
              <a:t>Infants 7–12 </a:t>
            </a:r>
            <a:r>
              <a:rPr lang="it-IT" dirty="0" smtClean="0"/>
              <a:t>months                                </a:t>
            </a:r>
            <a:r>
              <a:rPr lang="it-IT" dirty="0"/>
              <a:t>50 </a:t>
            </a:r>
            <a:r>
              <a:rPr lang="it-IT" dirty="0" smtClean="0"/>
              <a:t>                             </a:t>
            </a:r>
            <a:r>
              <a:rPr lang="it-IT" dirty="0"/>
              <a:t>50 </a:t>
            </a:r>
          </a:p>
          <a:p>
            <a:r>
              <a:rPr lang="en-US" dirty="0"/>
              <a:t>Children 1–3 </a:t>
            </a:r>
            <a:r>
              <a:rPr lang="en-US" dirty="0" smtClean="0"/>
              <a:t>years                                    15                             </a:t>
            </a:r>
            <a:r>
              <a:rPr lang="en-US" dirty="0"/>
              <a:t>15</a:t>
            </a:r>
          </a:p>
          <a:p>
            <a:r>
              <a:rPr lang="en-US" dirty="0"/>
              <a:t>Children 4–8 </a:t>
            </a:r>
            <a:r>
              <a:rPr lang="en-US" dirty="0" smtClean="0"/>
              <a:t>years                                    25                              </a:t>
            </a:r>
            <a:r>
              <a:rPr lang="en-US" dirty="0"/>
              <a:t>25</a:t>
            </a:r>
          </a:p>
          <a:p>
            <a:r>
              <a:rPr lang="en-US" dirty="0"/>
              <a:t>Children 9–13 </a:t>
            </a:r>
            <a:r>
              <a:rPr lang="en-US" dirty="0" smtClean="0"/>
              <a:t>years                                  45                             </a:t>
            </a:r>
            <a:r>
              <a:rPr lang="en-US" dirty="0"/>
              <a:t>45</a:t>
            </a:r>
          </a:p>
          <a:p>
            <a:r>
              <a:rPr lang="fr-FR" dirty="0"/>
              <a:t>Adolescents 14–18 </a:t>
            </a:r>
            <a:r>
              <a:rPr lang="fr-FR" dirty="0" err="1" smtClean="0"/>
              <a:t>years</a:t>
            </a:r>
            <a:r>
              <a:rPr lang="fr-FR" dirty="0" smtClean="0"/>
              <a:t>                         75                             </a:t>
            </a:r>
            <a:r>
              <a:rPr lang="fr-FR" dirty="0"/>
              <a:t>65</a:t>
            </a:r>
          </a:p>
          <a:p>
            <a:r>
              <a:rPr lang="en-US" dirty="0"/>
              <a:t>Adults 19 years and </a:t>
            </a:r>
            <a:r>
              <a:rPr lang="en-US" dirty="0" smtClean="0"/>
              <a:t>older                        </a:t>
            </a:r>
            <a:r>
              <a:rPr lang="en-US" dirty="0"/>
              <a:t>90 </a:t>
            </a:r>
            <a:r>
              <a:rPr lang="en-US" dirty="0" smtClean="0"/>
              <a:t>                            75</a:t>
            </a:r>
            <a:endParaRPr lang="en-US" dirty="0"/>
          </a:p>
          <a:p>
            <a:r>
              <a:rPr lang="en-US" dirty="0"/>
              <a:t>Adult smokers 19 years and </a:t>
            </a:r>
            <a:r>
              <a:rPr lang="en-US" dirty="0" smtClean="0"/>
              <a:t>older         125                           </a:t>
            </a:r>
            <a:r>
              <a:rPr lang="en-US" dirty="0"/>
              <a:t>110</a:t>
            </a:r>
          </a:p>
          <a:p>
            <a:r>
              <a:rPr lang="en-US" dirty="0"/>
              <a:t>Pregnancy 18 years &amp; </a:t>
            </a:r>
            <a:r>
              <a:rPr lang="en-US" dirty="0" smtClean="0"/>
              <a:t>younger               —                              </a:t>
            </a:r>
            <a:r>
              <a:rPr lang="en-US" dirty="0"/>
              <a:t>80</a:t>
            </a:r>
          </a:p>
          <a:p>
            <a:r>
              <a:rPr lang="en-US" dirty="0"/>
              <a:t>Pregnancy 19 years and </a:t>
            </a:r>
            <a:r>
              <a:rPr lang="en-US" dirty="0" smtClean="0"/>
              <a:t>older                 —                              </a:t>
            </a:r>
            <a:r>
              <a:rPr lang="en-US" dirty="0"/>
              <a:t>85</a:t>
            </a:r>
          </a:p>
          <a:p>
            <a:r>
              <a:rPr lang="en-US" dirty="0"/>
              <a:t>Breastfeeding 18 years &amp; </a:t>
            </a:r>
            <a:r>
              <a:rPr lang="en-US" dirty="0" smtClean="0"/>
              <a:t>younger          —                             </a:t>
            </a:r>
            <a:r>
              <a:rPr lang="en-US" dirty="0"/>
              <a:t>115</a:t>
            </a:r>
          </a:p>
          <a:p>
            <a:r>
              <a:rPr lang="en-US" dirty="0"/>
              <a:t>Breastfeeding 19 years and </a:t>
            </a:r>
            <a:r>
              <a:rPr lang="en-US" dirty="0" smtClean="0"/>
              <a:t>older           —                             </a:t>
            </a:r>
            <a:r>
              <a:rPr lang="en-US" dirty="0"/>
              <a:t>120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Sucrvy</a:t>
            </a:r>
            <a:r>
              <a:rPr lang="en-US" dirty="0" smtClean="0"/>
              <a:t> disorder</a:t>
            </a:r>
            <a:endParaRPr lang="en-US" dirty="0"/>
          </a:p>
        </p:txBody>
      </p:sp>
      <p:pic>
        <p:nvPicPr>
          <p:cNvPr id="4097" name="Picture 1" descr="C:\Users\Husnan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676400"/>
            <a:ext cx="9144000" cy="518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COMPAQ\Desktop\download\images-11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600200"/>
            <a:ext cx="9144000" cy="525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Foods: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283464">
              <a:buNone/>
              <a:defRPr/>
            </a:pPr>
            <a:endParaRPr lang="en-US" dirty="0"/>
          </a:p>
          <a:p>
            <a:pPr marL="640080" lvl="1" indent="-237744">
              <a:buFont typeface="Verdana"/>
              <a:buChar char="◦"/>
              <a:defRPr/>
            </a:pPr>
            <a:r>
              <a:rPr lang="en-US" dirty="0" smtClean="0"/>
              <a:t>Melons           Berries        Tomatoes      </a:t>
            </a:r>
          </a:p>
          <a:p>
            <a:pPr marL="640080" lvl="1" indent="-237744">
              <a:buFont typeface="Verdana"/>
              <a:buChar char="◦"/>
              <a:defRPr/>
            </a:pPr>
            <a:r>
              <a:rPr lang="en-US" dirty="0" smtClean="0"/>
              <a:t>Potatoes         Broccoli      Fortified juices</a:t>
            </a:r>
          </a:p>
          <a:p>
            <a:pPr marL="640080" lvl="1" indent="-237744">
              <a:buFont typeface="Verdana"/>
              <a:buChar char="◦"/>
              <a:defRPr/>
            </a:pPr>
            <a:r>
              <a:rPr lang="en-US" dirty="0" smtClean="0"/>
              <a:t>Kiwi                Mangos       </a:t>
            </a:r>
            <a:r>
              <a:rPr lang="en-US" dirty="0"/>
              <a:t>Y</a:t>
            </a:r>
            <a:r>
              <a:rPr lang="en-US" dirty="0" smtClean="0"/>
              <a:t>ellow </a:t>
            </a:r>
            <a:r>
              <a:rPr lang="en-US" dirty="0"/>
              <a:t>peppers </a:t>
            </a:r>
          </a:p>
          <a:p>
            <a:pPr marL="640080" lvl="1" indent="-237744">
              <a:buFont typeface="Verdana"/>
              <a:buChar char="◦"/>
              <a:defRPr/>
            </a:pPr>
            <a:r>
              <a:rPr lang="en-US" dirty="0" smtClean="0"/>
              <a:t>Citrus </a:t>
            </a:r>
            <a:r>
              <a:rPr lang="en-US" dirty="0"/>
              <a:t>fruits</a:t>
            </a:r>
          </a:p>
          <a:p>
            <a:endParaRPr lang="en-US" dirty="0"/>
          </a:p>
        </p:txBody>
      </p:sp>
      <p:pic>
        <p:nvPicPr>
          <p:cNvPr id="6146" name="Picture 2" descr="Image result for scurvy symptom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3886200"/>
            <a:ext cx="4495800" cy="2971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Precaution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Vitamin</a:t>
            </a:r>
            <a:r>
              <a:rPr lang="fr-FR" dirty="0"/>
              <a:t> C </a:t>
            </a:r>
            <a:r>
              <a:rPr lang="fr-FR" dirty="0" err="1"/>
              <a:t>can</a:t>
            </a:r>
            <a:r>
              <a:rPr lang="fr-FR" dirty="0"/>
              <a:t> cause intestinal </a:t>
            </a:r>
            <a:r>
              <a:rPr lang="fr-FR" dirty="0" smtClean="0"/>
              <a:t>irritation,</a:t>
            </a:r>
            <a:r>
              <a:rPr lang="en-US" dirty="0" smtClean="0"/>
              <a:t>but </a:t>
            </a:r>
            <a:r>
              <a:rPr lang="en-US" dirty="0"/>
              <a:t>only when taken in large amounts and in the acidic form (ascorbic acid).</a:t>
            </a:r>
          </a:p>
          <a:p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/>
              <a:t>taken in an </a:t>
            </a:r>
            <a:r>
              <a:rPr lang="en-US" dirty="0" err="1"/>
              <a:t>ascorbated</a:t>
            </a:r>
            <a:r>
              <a:rPr lang="en-US" dirty="0"/>
              <a:t> or buffered form, Vitamin C is not irritating, even </a:t>
            </a:r>
            <a:r>
              <a:rPr lang="en-US" dirty="0" smtClean="0"/>
              <a:t>in large </a:t>
            </a:r>
            <a:r>
              <a:rPr lang="en-US" dirty="0"/>
              <a:t>doses.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Biosynthesis of Vitamin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vast majority of animals synthesize vitamin C</a:t>
            </a:r>
            <a:r>
              <a:rPr lang="en-US" dirty="0" smtClean="0"/>
              <a:t>.</a:t>
            </a:r>
          </a:p>
          <a:p>
            <a:r>
              <a:rPr lang="en-US" dirty="0"/>
              <a:t>The few animals that cannot synthesize</a:t>
            </a:r>
          </a:p>
          <a:p>
            <a:r>
              <a:rPr lang="en-US" dirty="0"/>
              <a:t>vitamin C in their bodies include </a:t>
            </a:r>
            <a:endParaRPr lang="en-US" dirty="0" smtClean="0"/>
          </a:p>
          <a:p>
            <a:r>
              <a:rPr lang="en-US" dirty="0" smtClean="0"/>
              <a:t>Apes                                    humans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/>
              <a:t>guinea </a:t>
            </a:r>
            <a:r>
              <a:rPr lang="en-US" dirty="0" smtClean="0"/>
              <a:t>pigs,                       one </a:t>
            </a:r>
            <a:r>
              <a:rPr lang="en-US" dirty="0"/>
              <a:t>type of </a:t>
            </a:r>
            <a:r>
              <a:rPr lang="en-US" dirty="0" smtClean="0"/>
              <a:t>bird</a:t>
            </a:r>
          </a:p>
          <a:p>
            <a:r>
              <a:rPr lang="en-US" dirty="0" smtClean="0"/>
              <a:t>One type </a:t>
            </a:r>
            <a:r>
              <a:rPr lang="en-US" dirty="0"/>
              <a:t>of </a:t>
            </a:r>
            <a:r>
              <a:rPr lang="en-US" dirty="0" smtClean="0"/>
              <a:t>bat                 and </a:t>
            </a:r>
            <a:r>
              <a:rPr lang="en-US" dirty="0"/>
              <a:t>one type of fish.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1143000"/>
            <a:ext cx="7315200" cy="498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humans could synthesize their own vitamin </a:t>
            </a:r>
            <a:r>
              <a:rPr lang="en-US" dirty="0" smtClean="0"/>
              <a:t>C.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amount synthesized daily might be </a:t>
            </a:r>
            <a:r>
              <a:rPr lang="en-US" dirty="0" smtClean="0"/>
              <a:t>between 2800 </a:t>
            </a:r>
            <a:r>
              <a:rPr lang="en-US" dirty="0"/>
              <a:t>mg and 20,000 mg.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Collagen and Vitamin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upported </a:t>
            </a:r>
            <a:r>
              <a:rPr lang="en-US" dirty="0"/>
              <a:t>by vitamin </a:t>
            </a:r>
            <a:r>
              <a:rPr lang="en-US" dirty="0" smtClean="0"/>
              <a:t>C </a:t>
            </a:r>
            <a:r>
              <a:rPr lang="en-US" dirty="0"/>
              <a:t>is also important for </a:t>
            </a:r>
            <a:r>
              <a:rPr lang="en-US" dirty="0" smtClean="0"/>
              <a:t>veins                                         heart valves                  </a:t>
            </a:r>
            <a:r>
              <a:rPr lang="en-US" dirty="0" err="1"/>
              <a:t>intervertebral</a:t>
            </a:r>
            <a:r>
              <a:rPr lang="en-US" dirty="0"/>
              <a:t> </a:t>
            </a:r>
            <a:r>
              <a:rPr lang="en-US" dirty="0" smtClean="0"/>
              <a:t>discs                the cornea  </a:t>
            </a:r>
            <a:r>
              <a:rPr lang="en-US" dirty="0"/>
              <a:t>and </a:t>
            </a:r>
            <a:r>
              <a:rPr lang="en-US" dirty="0" smtClean="0"/>
              <a:t>lens </a:t>
            </a:r>
            <a:r>
              <a:rPr lang="en-US" dirty="0"/>
              <a:t>of the eye.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dirty="0" smtClean="0"/>
              <a:t>Lack of vitamin C can cause weak and brittle arteries and raise the risk of cardiovascular</a:t>
            </a:r>
            <a:br>
              <a:rPr lang="en-US" sz="2700" dirty="0" smtClean="0"/>
            </a:br>
            <a:r>
              <a:rPr lang="en-US" sz="2700" dirty="0" smtClean="0"/>
              <a:t>disease because of lowered collagen</a:t>
            </a:r>
            <a:endParaRPr lang="en-US" dirty="0"/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475475" y="1600200"/>
            <a:ext cx="4193049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388</TotalTime>
  <Words>651</Words>
  <Application>Microsoft Office PowerPoint</Application>
  <PresentationFormat>On-screen Show (4:3)</PresentationFormat>
  <Paragraphs>101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Apex</vt:lpstr>
      <vt:lpstr>Vitamin C</vt:lpstr>
      <vt:lpstr>Vitamin C</vt:lpstr>
      <vt:lpstr>Foods: </vt:lpstr>
      <vt:lpstr>Precaution</vt:lpstr>
      <vt:lpstr>Biosynthesis of Vitamin C</vt:lpstr>
      <vt:lpstr>Process</vt:lpstr>
      <vt:lpstr>Slide 7</vt:lpstr>
      <vt:lpstr>Collagen and Vitamin C</vt:lpstr>
      <vt:lpstr>Lack of vitamin C can cause weak and brittle arteries and raise the risk of cardiovascular disease because of lowered collagen</vt:lpstr>
      <vt:lpstr>Collagen and keratin</vt:lpstr>
      <vt:lpstr>Vitamin C as an Antioxidant</vt:lpstr>
      <vt:lpstr>Vitamin C as an Antioxidant</vt:lpstr>
      <vt:lpstr>Vitamin C as an Antioxidant</vt:lpstr>
      <vt:lpstr>Antioxidant Roles of Vitamin C </vt:lpstr>
      <vt:lpstr>How Vitamin C May Help with Colds </vt:lpstr>
      <vt:lpstr>Vitamin C may lower the risk of:</vt:lpstr>
      <vt:lpstr>vitamin C is needed in times of stress.</vt:lpstr>
      <vt:lpstr>Vitamin C works</vt:lpstr>
      <vt:lpstr>Degradation:</vt:lpstr>
      <vt:lpstr>Degradation:</vt:lpstr>
      <vt:lpstr>Deficiency of Vitamin C</vt:lpstr>
      <vt:lpstr>Vitamin C in some common foods.</vt:lpstr>
      <vt:lpstr>Recommended daily intake levels for vitamin C.</vt:lpstr>
      <vt:lpstr>Sucrvy disorder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Husnan</dc:creator>
  <cp:lastModifiedBy>Dr.Muhammd Arif</cp:lastModifiedBy>
  <cp:revision>27</cp:revision>
  <dcterms:created xsi:type="dcterms:W3CDTF">2015-05-04T00:05:05Z</dcterms:created>
  <dcterms:modified xsi:type="dcterms:W3CDTF">2016-11-13T07:38:42Z</dcterms:modified>
</cp:coreProperties>
</file>