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3" r:id="rId1"/>
  </p:sldMasterIdLst>
  <p:notesMasterIdLst>
    <p:notesMasterId r:id="rId17"/>
  </p:notesMasterIdLst>
  <p:sldIdLst>
    <p:sldId id="256" r:id="rId2"/>
    <p:sldId id="257" r:id="rId3"/>
    <p:sldId id="260" r:id="rId4"/>
    <p:sldId id="261" r:id="rId5"/>
    <p:sldId id="262" r:id="rId6"/>
    <p:sldId id="271" r:id="rId7"/>
    <p:sldId id="263" r:id="rId8"/>
    <p:sldId id="264" r:id="rId9"/>
    <p:sldId id="270" r:id="rId10"/>
    <p:sldId id="272" r:id="rId11"/>
    <p:sldId id="265" r:id="rId12"/>
    <p:sldId id="275" r:id="rId13"/>
    <p:sldId id="273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264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154CACF-3EB1-264B-B2EB-4F43B664E4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718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050CCD-87F8-6249-A305-463538963D41}" type="slidenum">
              <a:rPr lang="en-US"/>
              <a:pPr/>
              <a:t>1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7A2FC6-0131-C647-93B4-E4A8B267DCF1}" type="slidenum">
              <a:rPr lang="en-US"/>
              <a:pPr/>
              <a:t>11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D559F4-B629-7E43-9198-9D6E5F1E62EF}" type="slidenum">
              <a:rPr lang="en-US"/>
              <a:pPr/>
              <a:t>14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4922CC-DDD1-4841-AC06-2A3E1C388A61}" type="slidenum">
              <a:rPr lang="en-US"/>
              <a:pPr/>
              <a:t>15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F31620-2233-5144-A641-7EA87EAE0767}" type="slidenum">
              <a:rPr lang="en-US"/>
              <a:pPr/>
              <a:t>2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DE1195-B8CF-DB45-A26A-2FD83C060F56}" type="slidenum">
              <a:rPr lang="en-US"/>
              <a:pPr/>
              <a:t>3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A16759-FFF3-124B-9897-D9BF5D0FF858}" type="slidenum">
              <a:rPr lang="en-US"/>
              <a:pPr/>
              <a:t>4</a:t>
            </a:fld>
            <a:endParaRPr 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443CBE-ACFC-5647-9366-9DBCCADD40C2}" type="slidenum">
              <a:rPr lang="en-US"/>
              <a:pPr/>
              <a:t>5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443CBE-ACFC-5647-9366-9DBCCADD40C2}" type="slidenum">
              <a:rPr lang="en-US"/>
              <a:pPr/>
              <a:t>6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841A37-6D51-2E43-B242-8E9020E4860A}" type="slidenum">
              <a:rPr lang="en-US"/>
              <a:pPr/>
              <a:t>7</a:t>
            </a:fld>
            <a:endParaRPr 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FD8022-8972-D648-8A4D-AAE1E565BD2C}" type="slidenum">
              <a:rPr lang="en-US"/>
              <a:pPr/>
              <a:t>8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FF6AC0-1BC0-7743-B29E-128908B99EA3}" type="slidenum">
              <a:rPr lang="en-US"/>
              <a:pPr/>
              <a:t>9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23AFF-FF6E-4242-B43C-1529737B9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840F-8D4E-004E-8A56-C9429F0F6E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3C7E-ED3C-874A-9E3B-D5413791F6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4BB93-1D68-1847-BAD7-CB96E56A3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638F-C1A7-1447-BF61-A54BAC288D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8060-74DD-1D48-97B4-EA241F702C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0C32E-4566-A74B-9EAB-A495CEB490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E29A-5A13-A04C-B008-289512D91A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F5AF-E7E7-0E41-8539-50088EC7A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D415-FA81-F14E-A7F2-145B952B01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857B-7B02-7D45-8D52-91967FF774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558A-EA3E-4A41-ACF8-1D5C089072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AB18060-74DD-1D48-97B4-EA241F702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1" Type="http://schemas.microsoft.com/office/2007/relationships/media" Target="../media/media1.gif"/><Relationship Id="rId2" Type="http://schemas.openxmlformats.org/officeDocument/2006/relationships/video" Target="../media/media1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THE CARBON CYCLE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Burning wood and </a:t>
            </a:r>
            <a:r>
              <a:rPr lang="en-US" dirty="0"/>
              <a:t>F</a:t>
            </a:r>
            <a:r>
              <a:rPr lang="en-US" dirty="0" smtClean="0"/>
              <a:t>ossil Fuels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Releases carbon compounds in air, water, and soil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* one gallon of gas burned in a car=19lbs of CO2 (Who Killed the Electric Car, 2004)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log fi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133600"/>
            <a:ext cx="1600200" cy="1600200"/>
          </a:xfrm>
          <a:prstGeom prst="rect">
            <a:avLst/>
          </a:prstGeom>
        </p:spPr>
      </p:pic>
      <p:pic>
        <p:nvPicPr>
          <p:cNvPr id="5" name="Picture 4" descr="car exhaus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133600"/>
            <a:ext cx="2247900" cy="186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76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Cycle – Repeats Over and Over and Over and Over 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lobal_carbon_cyc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682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27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arbon_Cycle-animated_forest.gif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71600" y="1331912"/>
            <a:ext cx="5943600" cy="5534025"/>
          </a:xfrm>
        </p:spPr>
      </p:pic>
    </p:spTree>
    <p:extLst>
      <p:ext uri="{BB962C8B-B14F-4D97-AF65-F5344CB8AC3E}">
        <p14:creationId xmlns:p14="http://schemas.microsoft.com/office/powerpoint/2010/main" val="3064934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Human Impact</a:t>
            </a:r>
          </a:p>
        </p:txBody>
      </p:sp>
      <p:sp>
        <p:nvSpPr>
          <p:cNvPr id="12902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Fossil fuels release carbon stores very slowly</a:t>
            </a:r>
          </a:p>
          <a:p>
            <a:r>
              <a:rPr lang="en-US"/>
              <a:t>Burning anything releases more carbon into atmosphere — especially fossil fuels</a:t>
            </a:r>
          </a:p>
          <a:p>
            <a:r>
              <a:rPr lang="en-US"/>
              <a:t>Increased carbon dioxide in atmosphere increases global warming</a:t>
            </a:r>
          </a:p>
          <a:p>
            <a:r>
              <a:rPr lang="en-US"/>
              <a:t> Fewer plants mean less CO</a:t>
            </a:r>
            <a:r>
              <a:rPr lang="en-US" baseline="-25000"/>
              <a:t>2</a:t>
            </a:r>
            <a:r>
              <a:rPr lang="en-US"/>
              <a:t> removed from atmosphere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We Need to Do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Burn less, especially fossil fuels</a:t>
            </a:r>
            <a:br>
              <a:rPr lang="en-US"/>
            </a:br>
            <a:endParaRPr lang="en-US"/>
          </a:p>
          <a:p>
            <a:r>
              <a:rPr lang="en-US"/>
              <a:t>Promote plant life, especially trees</a:t>
            </a:r>
          </a:p>
        </p:txBody>
      </p:sp>
      <p:pic>
        <p:nvPicPr>
          <p:cNvPr id="132101" name="Picture 5" descr="MCj0338360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86200"/>
            <a:ext cx="221932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Carbon?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element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basis of life of earth </a:t>
            </a:r>
          </a:p>
          <a:p>
            <a:endParaRPr lang="en-US" dirty="0"/>
          </a:p>
          <a:p>
            <a:r>
              <a:rPr lang="en-US" dirty="0"/>
              <a:t>Found in rocks, oceans, </a:t>
            </a:r>
            <a:r>
              <a:rPr lang="en-US" dirty="0" smtClean="0"/>
              <a:t>atmosphere, and all living organisms.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Carbon Cycle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same carbon atoms are used repeatedly on earth. They cycle between the earth and the atmosphere.  </a:t>
            </a:r>
          </a:p>
          <a:p>
            <a:pPr>
              <a:buFont typeface="Wingdings" charset="0"/>
              <a:buNone/>
            </a:pPr>
            <a:endParaRPr lang="en-US"/>
          </a:p>
        </p:txBody>
      </p:sp>
      <p:grpSp>
        <p:nvGrpSpPr>
          <p:cNvPr id="114692" name="Group 4"/>
          <p:cNvGrpSpPr>
            <a:grpSpLocks/>
          </p:cNvGrpSpPr>
          <p:nvPr/>
        </p:nvGrpSpPr>
        <p:grpSpPr bwMode="auto">
          <a:xfrm>
            <a:off x="2133600" y="3276600"/>
            <a:ext cx="4572000" cy="2533650"/>
            <a:chOff x="3480" y="720"/>
            <a:chExt cx="7980" cy="5310"/>
          </a:xfrm>
        </p:grpSpPr>
        <p:pic>
          <p:nvPicPr>
            <p:cNvPr id="114693" name="Picture 5" descr="MPj0443389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0" y="720"/>
              <a:ext cx="7980" cy="5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694" name="Line 6"/>
            <p:cNvSpPr>
              <a:spLocks noChangeShapeType="1"/>
            </p:cNvSpPr>
            <p:nvPr/>
          </p:nvSpPr>
          <p:spPr bwMode="auto">
            <a:xfrm flipH="1" flipV="1">
              <a:off x="7200" y="2340"/>
              <a:ext cx="960" cy="1260"/>
            </a:xfrm>
            <a:prstGeom prst="line">
              <a:avLst/>
            </a:prstGeom>
            <a:noFill/>
            <a:ln w="762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95" name="Line 7"/>
            <p:cNvSpPr>
              <a:spLocks noChangeShapeType="1"/>
            </p:cNvSpPr>
            <p:nvPr/>
          </p:nvSpPr>
          <p:spPr bwMode="auto">
            <a:xfrm>
              <a:off x="4680" y="2880"/>
              <a:ext cx="600" cy="1440"/>
            </a:xfrm>
            <a:prstGeom prst="line">
              <a:avLst/>
            </a:prstGeom>
            <a:noFill/>
            <a:ln w="762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Plants Use Carbon Dioxide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Plants pull </a:t>
            </a:r>
            <a:r>
              <a:rPr lang="en-US" dirty="0" smtClean="0"/>
              <a:t>carbon dioxide (CO</a:t>
            </a:r>
            <a:r>
              <a:rPr lang="en-US" baseline="-25000" dirty="0" smtClean="0"/>
              <a:t>2</a:t>
            </a:r>
            <a:r>
              <a:rPr lang="en-US" dirty="0" smtClean="0"/>
              <a:t>) </a:t>
            </a:r>
            <a:r>
              <a:rPr lang="en-US" dirty="0"/>
              <a:t>from the </a:t>
            </a:r>
            <a:r>
              <a:rPr lang="en-US" dirty="0" smtClean="0"/>
              <a:t>atmosphere.</a:t>
            </a:r>
          </a:p>
          <a:p>
            <a:r>
              <a:rPr lang="en-US" dirty="0" smtClean="0"/>
              <a:t>Using sunlight with the CO</a:t>
            </a:r>
            <a:r>
              <a:rPr lang="en-US" baseline="-25000" dirty="0" smtClean="0"/>
              <a:t>2</a:t>
            </a:r>
            <a:r>
              <a:rPr lang="en-US" dirty="0" smtClean="0"/>
              <a:t> they </a:t>
            </a:r>
            <a:r>
              <a:rPr lang="en-US" dirty="0"/>
              <a:t>make </a:t>
            </a:r>
            <a:r>
              <a:rPr lang="en-US" dirty="0" smtClean="0"/>
              <a:t>glucose.</a:t>
            </a:r>
          </a:p>
          <a:p>
            <a:r>
              <a:rPr lang="en-US" dirty="0" smtClean="0"/>
              <a:t>This process is </a:t>
            </a:r>
            <a:r>
              <a:rPr lang="en-US" dirty="0"/>
              <a:t>photosynthesis.</a:t>
            </a:r>
          </a:p>
          <a:p>
            <a:r>
              <a:rPr lang="en-US" dirty="0"/>
              <a:t>The </a:t>
            </a:r>
            <a:r>
              <a:rPr lang="en-US" dirty="0" smtClean="0"/>
              <a:t>carbon can be used by the plant (food) and used to build the plant (cellulose).</a:t>
            </a:r>
          </a:p>
          <a:p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b="1" dirty="0" smtClean="0">
                <a:solidFill>
                  <a:srgbClr val="FF0000"/>
                </a:solidFill>
              </a:rPr>
              <a:t>lso gives off CO</a:t>
            </a:r>
            <a:r>
              <a:rPr lang="en-US" b="1" baseline="-25000" dirty="0" smtClean="0">
                <a:solidFill>
                  <a:srgbClr val="FF0000"/>
                </a:solidFill>
              </a:rPr>
              <a:t>2 </a:t>
            </a:r>
            <a:r>
              <a:rPr lang="en-US" b="1" dirty="0" smtClean="0">
                <a:solidFill>
                  <a:srgbClr val="FF0000"/>
                </a:solidFill>
              </a:rPr>
              <a:t>from cellular respiration.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15717" name="Picture 5" descr="MCNA00037_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334000"/>
            <a:ext cx="1371600" cy="142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MCNA00037_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321810"/>
            <a:ext cx="1037967" cy="153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MCNA00037_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09800"/>
            <a:ext cx="1143000" cy="446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MCNA00037_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10200"/>
            <a:ext cx="908222" cy="134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107576"/>
            <a:ext cx="8042276" cy="959224"/>
          </a:xfrm>
        </p:spPr>
        <p:txBody>
          <a:bodyPr/>
          <a:lstStyle/>
          <a:p>
            <a:r>
              <a:rPr lang="en-US" dirty="0"/>
              <a:t>Animals Eat </a:t>
            </a:r>
            <a:r>
              <a:rPr lang="en-US" dirty="0" smtClean="0"/>
              <a:t>Plants</a:t>
            </a:r>
            <a:endParaRPr lang="en-US" dirty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>
          <a:xfrm>
            <a:off x="549275" y="1219200"/>
            <a:ext cx="8042276" cy="4724401"/>
          </a:xfrm>
        </p:spPr>
        <p:txBody>
          <a:bodyPr/>
          <a:lstStyle/>
          <a:p>
            <a:r>
              <a:rPr lang="en-US" dirty="0"/>
              <a:t>When organisms eat plants, they take in the carbon and some of it becomes part of their own bodies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They generate CO</a:t>
            </a:r>
            <a:r>
              <a:rPr lang="en-US" baseline="-25000" dirty="0" smtClean="0"/>
              <a:t>2</a:t>
            </a:r>
            <a:r>
              <a:rPr lang="en-US" dirty="0" smtClean="0"/>
              <a:t> from cellular respiration(break down of glucose) and exhale this CO</a:t>
            </a:r>
            <a:r>
              <a:rPr lang="en-US" baseline="-25000" dirty="0" smtClean="0"/>
              <a:t>2</a:t>
            </a:r>
            <a:r>
              <a:rPr lang="en-US" dirty="0" smtClean="0"/>
              <a:t> into the atmosphere.</a:t>
            </a:r>
          </a:p>
          <a:p>
            <a:endParaRPr lang="en-US" dirty="0"/>
          </a:p>
        </p:txBody>
      </p:sp>
      <p:pic>
        <p:nvPicPr>
          <p:cNvPr id="4" name="Picture 3" descr="bunn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276600"/>
            <a:ext cx="2933700" cy="3263900"/>
          </a:xfrm>
          <a:prstGeom prst="rect">
            <a:avLst/>
          </a:prstGeom>
        </p:spPr>
      </p:pic>
      <p:pic>
        <p:nvPicPr>
          <p:cNvPr id="5" name="Picture 4" descr="moose eat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733800"/>
            <a:ext cx="3517900" cy="2635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107576"/>
            <a:ext cx="8042276" cy="959224"/>
          </a:xfrm>
        </p:spPr>
        <p:txBody>
          <a:bodyPr/>
          <a:lstStyle/>
          <a:p>
            <a:r>
              <a:rPr lang="en-US" dirty="0"/>
              <a:t>Animals Eat </a:t>
            </a:r>
            <a:r>
              <a:rPr lang="en-US" dirty="0" smtClean="0"/>
              <a:t>Animals</a:t>
            </a:r>
            <a:endParaRPr lang="en-US" dirty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>
          <a:xfrm>
            <a:off x="549275" y="1219200"/>
            <a:ext cx="8042276" cy="4724401"/>
          </a:xfrm>
        </p:spPr>
        <p:txBody>
          <a:bodyPr/>
          <a:lstStyle/>
          <a:p>
            <a:r>
              <a:rPr lang="en-US" dirty="0"/>
              <a:t>When organisms eat </a:t>
            </a:r>
            <a:r>
              <a:rPr lang="en-US" dirty="0" smtClean="0"/>
              <a:t>animals, </a:t>
            </a:r>
            <a:r>
              <a:rPr lang="en-US" dirty="0"/>
              <a:t>they take in the carbon and some of it becomes part of their own bodies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They generate CO</a:t>
            </a:r>
            <a:r>
              <a:rPr lang="en-US" baseline="-25000" dirty="0" smtClean="0"/>
              <a:t>2</a:t>
            </a:r>
            <a:r>
              <a:rPr lang="en-US" dirty="0" smtClean="0"/>
              <a:t> from cellular respiration (break down of glucose) and exhale this CO</a:t>
            </a:r>
            <a:r>
              <a:rPr lang="en-US" baseline="-25000" dirty="0" smtClean="0"/>
              <a:t>2</a:t>
            </a:r>
            <a:r>
              <a:rPr lang="en-US" dirty="0" smtClean="0"/>
              <a:t> into the atmosphere.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" name="Picture 1" descr="bea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657600"/>
            <a:ext cx="2938272" cy="2484120"/>
          </a:xfrm>
          <a:prstGeom prst="rect">
            <a:avLst/>
          </a:prstGeom>
        </p:spPr>
      </p:pic>
      <p:pic>
        <p:nvPicPr>
          <p:cNvPr id="4" name="Picture 3" descr="American_Alligator_eating_Blue_Crab_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10000"/>
            <a:ext cx="3557016" cy="235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45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Plants and Animal Die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plants and animals die, most of their bodies are decomposed and carbon atoms are returned to </a:t>
            </a:r>
            <a:r>
              <a:rPr lang="en-US" dirty="0" smtClean="0"/>
              <a:t> the atmosphere.(CO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Some are not decomposed fully and end up </a:t>
            </a:r>
            <a:r>
              <a:rPr lang="en-US" dirty="0" smtClean="0"/>
              <a:t>as  </a:t>
            </a:r>
            <a:r>
              <a:rPr lang="en-US" dirty="0"/>
              <a:t>deposits underground (oil, coal, etc</a:t>
            </a:r>
            <a:r>
              <a:rPr lang="en-US" dirty="0" smtClean="0"/>
              <a:t>.= fossil fuels=Carbon)</a:t>
            </a:r>
            <a:endParaRPr lang="en-US" dirty="0"/>
          </a:p>
        </p:txBody>
      </p:sp>
      <p:pic>
        <p:nvPicPr>
          <p:cNvPr id="2" name="Picture 1" descr="oilrig water im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885922"/>
            <a:ext cx="3263900" cy="2171977"/>
          </a:xfrm>
          <a:prstGeom prst="rect">
            <a:avLst/>
          </a:prstGeom>
        </p:spPr>
      </p:pic>
      <p:pic>
        <p:nvPicPr>
          <p:cNvPr id="3" name="Picture 2" descr="oilrig silhouette-36265_64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957380"/>
            <a:ext cx="2054860" cy="2214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567738" cy="914400"/>
          </a:xfrm>
        </p:spPr>
        <p:txBody>
          <a:bodyPr/>
          <a:lstStyle/>
          <a:p>
            <a:r>
              <a:rPr lang="en-US" sz="3800"/>
              <a:t>Carbon Slowly Returns to Atmosphere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Carbon in rocks and underground deposits is released very slowly into the atmosphere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This process takes many years.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Carbon in Oceans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7924800" cy="4953000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/>
              <a:t>Additional carbon is stored in the ocean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CO</a:t>
            </a:r>
            <a:r>
              <a:rPr lang="en-US" sz="2800" baseline="-25000" dirty="0" smtClean="0"/>
              <a:t>2 </a:t>
            </a:r>
            <a:r>
              <a:rPr lang="en-US" sz="2800" dirty="0" smtClean="0"/>
              <a:t> passes into the water from the atmosphere.</a:t>
            </a:r>
          </a:p>
          <a:p>
            <a:r>
              <a:rPr lang="en-US" sz="2800" dirty="0" smtClean="0"/>
              <a:t>Plants &amp; phytoplankton use for photosynthesis.</a:t>
            </a:r>
            <a:endParaRPr lang="en-US" sz="2800" dirty="0"/>
          </a:p>
          <a:p>
            <a:r>
              <a:rPr lang="en-US" sz="2800" dirty="0"/>
              <a:t>Many animals pull carbon from water to use in shells, etc</a:t>
            </a:r>
            <a:r>
              <a:rPr lang="en-US" sz="2800" dirty="0" smtClean="0"/>
              <a:t>.</a:t>
            </a:r>
            <a:endParaRPr lang="en-US" sz="2800" dirty="0"/>
          </a:p>
          <a:p>
            <a:r>
              <a:rPr lang="en-US" sz="2800" dirty="0"/>
              <a:t>Animals die and carbon substances are deposited at the bottom of the ocean.</a:t>
            </a:r>
          </a:p>
          <a:p>
            <a:endParaRPr lang="en-US" sz="2800" dirty="0"/>
          </a:p>
          <a:p>
            <a:r>
              <a:rPr lang="en-US" sz="2800" dirty="0"/>
              <a:t>Oceans contain earth</a:t>
            </a:r>
            <a:r>
              <a:rPr lang="ja-JP" altLang="en-US" sz="2800" dirty="0">
                <a:latin typeface="Arial"/>
              </a:rPr>
              <a:t>’</a:t>
            </a:r>
            <a:r>
              <a:rPr lang="en-US" sz="2800" dirty="0"/>
              <a:t>s largest store of carbon.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2652</TotalTime>
  <Words>423</Words>
  <Application>Microsoft Macintosh PowerPoint</Application>
  <PresentationFormat>On-screen Show (4:3)</PresentationFormat>
  <Paragraphs>63</Paragraphs>
  <Slides>15</Slides>
  <Notes>12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Breeze</vt:lpstr>
      <vt:lpstr>THE CARBON CYCLE</vt:lpstr>
      <vt:lpstr>What Is Carbon?</vt:lpstr>
      <vt:lpstr>Carbon Cycle</vt:lpstr>
      <vt:lpstr>Plants Use Carbon Dioxide</vt:lpstr>
      <vt:lpstr>Animals Eat Plants</vt:lpstr>
      <vt:lpstr>Animals Eat Animals</vt:lpstr>
      <vt:lpstr>Plants and Animal Die</vt:lpstr>
      <vt:lpstr>Carbon Slowly Returns to Atmosphere</vt:lpstr>
      <vt:lpstr>Carbon in Oceans</vt:lpstr>
      <vt:lpstr>Burning wood and Fossil Fuels</vt:lpstr>
      <vt:lpstr>Cycle – Repeats Over and Over and Over and Over …</vt:lpstr>
      <vt:lpstr>PowerPoint Presentation</vt:lpstr>
      <vt:lpstr>PowerPoint Presentation</vt:lpstr>
      <vt:lpstr>Human Impact</vt:lpstr>
      <vt:lpstr>What We Need to Do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THE CARBON CYCLE</dc:title>
  <dc:creator>Sheila Stefansic</dc:creator>
  <cp:keywords/>
  <cp:lastModifiedBy>teacher avery</cp:lastModifiedBy>
  <cp:revision>34</cp:revision>
  <dcterms:created xsi:type="dcterms:W3CDTF">2010-01-10T14:34:40Z</dcterms:created>
  <dcterms:modified xsi:type="dcterms:W3CDTF">2014-07-17T10:59:30Z</dcterms:modified>
</cp:coreProperties>
</file>