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14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47465C-77C8-47D7-9ADA-9F5F39E67E5A}" type="datetimeFigureOut">
              <a:rPr lang="en-GB" smtClean="0"/>
              <a:t>10/03/2019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410359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47465C-77C8-47D7-9ADA-9F5F39E67E5A}" type="datetimeFigureOut">
              <a:rPr lang="en-GB" smtClean="0"/>
              <a:t>10/03/2019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288413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47465C-77C8-47D7-9ADA-9F5F39E67E5A}" type="datetimeFigureOut">
              <a:rPr lang="en-GB" smtClean="0"/>
              <a:t>10/03/2019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320501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47465C-77C8-47D7-9ADA-9F5F39E67E5A}" type="datetimeFigureOut">
              <a:rPr lang="en-GB" smtClean="0"/>
              <a:t>10/03/2019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10590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7465C-77C8-47D7-9ADA-9F5F39E67E5A}" type="datetimeFigureOut">
              <a:rPr lang="en-GB" smtClean="0"/>
              <a:t>10/03/2019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242787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47465C-77C8-47D7-9ADA-9F5F39E67E5A}" type="datetimeFigureOut">
              <a:rPr lang="en-GB" smtClean="0"/>
              <a:t>10/03/2019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2039234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47465C-77C8-47D7-9ADA-9F5F39E67E5A}" type="datetimeFigureOut">
              <a:rPr lang="en-GB" smtClean="0"/>
              <a:t>10/03/2019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1970846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47465C-77C8-47D7-9ADA-9F5F39E67E5A}" type="datetimeFigureOut">
              <a:rPr lang="en-GB" smtClean="0"/>
              <a:t>10/03/2019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78168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465C-77C8-47D7-9ADA-9F5F39E67E5A}" type="datetimeFigureOut">
              <a:rPr lang="en-GB" smtClean="0"/>
              <a:t>10/03/2019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284111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7465C-77C8-47D7-9ADA-9F5F39E67E5A}" type="datetimeFigureOut">
              <a:rPr lang="en-GB" smtClean="0"/>
              <a:t>10/03/2019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48156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7465C-77C8-47D7-9ADA-9F5F39E67E5A}" type="datetimeFigureOut">
              <a:rPr lang="en-GB" smtClean="0"/>
              <a:t>10/03/2019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extLst>
      <p:ext uri="{BB962C8B-B14F-4D97-AF65-F5344CB8AC3E}">
        <p14:creationId xmlns:p14="http://schemas.microsoft.com/office/powerpoint/2010/main" val="29099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7465C-77C8-47D7-9ADA-9F5F39E67E5A}" type="datetimeFigureOut">
              <a:rPr lang="en-GB" smtClean="0"/>
              <a:t>10/03/2019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78E74-E304-430C-858B-99394C914EE8}" type="slidenum">
              <a:rPr lang="en-GB" smtClean="0"/>
              <a:t>‹#›</a:t>
            </a:fld>
            <a:endParaRPr lang="en-GB"/>
          </a:p>
        </p:txBody>
      </p:sp>
    </p:spTree>
    <p:extLst>
      <p:ext uri="{BB962C8B-B14F-4D97-AF65-F5344CB8AC3E}">
        <p14:creationId xmlns:p14="http://schemas.microsoft.com/office/powerpoint/2010/main" val="1395240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b="1" dirty="0" smtClean="0"/>
              <a:t>Educational leadership</a:t>
            </a:r>
            <a:endParaRPr lang="en-GB" sz="6000"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61833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lstStyle/>
          <a:p>
            <a:pPr marL="0" indent="0">
              <a:buNone/>
            </a:pPr>
            <a:r>
              <a:rPr lang="en-GB" sz="4400" dirty="0" smtClean="0"/>
              <a:t>While </a:t>
            </a:r>
            <a:r>
              <a:rPr lang="en-GB" sz="4400" dirty="0"/>
              <a:t>leadership is widely understood as making a difference, measuring an individual leader’s impact is very difficult. This is because their influence is indirect – they work with and through others, most obviously their teacher colleagues.</a:t>
            </a:r>
          </a:p>
          <a:p>
            <a:endParaRPr lang="en-GB" dirty="0"/>
          </a:p>
        </p:txBody>
      </p:sp>
    </p:spTree>
    <p:extLst>
      <p:ext uri="{BB962C8B-B14F-4D97-AF65-F5344CB8AC3E}">
        <p14:creationId xmlns:p14="http://schemas.microsoft.com/office/powerpoint/2010/main" val="981058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normAutofit fontScale="90000"/>
          </a:bodyPr>
          <a:lstStyle/>
          <a:p>
            <a:r>
              <a:rPr lang="en-GB" b="1" dirty="0" smtClean="0"/>
              <a:t>How can schools support educational leadership?</a:t>
            </a:r>
            <a:endParaRPr lang="en-GB" b="1" dirty="0"/>
          </a:p>
        </p:txBody>
      </p:sp>
      <p:sp>
        <p:nvSpPr>
          <p:cNvPr id="3" name="Content Placeholder 2"/>
          <p:cNvSpPr>
            <a:spLocks noGrp="1"/>
          </p:cNvSpPr>
          <p:nvPr>
            <p:ph idx="1"/>
          </p:nvPr>
        </p:nvSpPr>
        <p:spPr>
          <a:xfrm>
            <a:off x="107504" y="980728"/>
            <a:ext cx="9036496" cy="5256584"/>
          </a:xfrm>
        </p:spPr>
        <p:txBody>
          <a:bodyPr>
            <a:noAutofit/>
          </a:bodyPr>
          <a:lstStyle/>
          <a:p>
            <a:pPr marL="0" indent="0">
              <a:buNone/>
            </a:pPr>
            <a:r>
              <a:rPr lang="en-GB" sz="3600" dirty="0" smtClean="0"/>
              <a:t>In schools there is a need to prepare, train and develop leaders. Effective leadership development is school-based and on-the-job. However, this should be supplemented by out-of-school activities including increasing individuals’ knowledge of a range of leadership approaches, reading, reflection, and interaction with peers in other schools and settings.</a:t>
            </a:r>
          </a:p>
          <a:p>
            <a:pPr marL="0" indent="0">
              <a:buNone/>
            </a:pPr>
            <a:r>
              <a:rPr lang="en-GB" sz="3600" dirty="0" smtClean="0"/>
              <a:t>Mentoring and coaching can benefit newly appointed leaders.</a:t>
            </a:r>
            <a:endParaRPr lang="en-GB" sz="3600" dirty="0"/>
          </a:p>
        </p:txBody>
      </p:sp>
    </p:spTree>
    <p:extLst>
      <p:ext uri="{BB962C8B-B14F-4D97-AF65-F5344CB8AC3E}">
        <p14:creationId xmlns:p14="http://schemas.microsoft.com/office/powerpoint/2010/main" val="3565416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964488" cy="6741368"/>
          </a:xfrm>
        </p:spPr>
        <p:txBody>
          <a:bodyPr>
            <a:noAutofit/>
          </a:bodyPr>
          <a:lstStyle/>
          <a:p>
            <a:pPr marL="0" indent="0">
              <a:buNone/>
            </a:pPr>
            <a:r>
              <a:rPr lang="en-GB" sz="3600" dirty="0" smtClean="0"/>
              <a:t>Using </a:t>
            </a:r>
            <a:r>
              <a:rPr lang="en-GB" sz="3600" dirty="0"/>
              <a:t>the skills and expertise of leaders, with a proven track record of success in schools, can help to support newly appointed leaders – although highly effective leaders do not always make good mentors or coaches</a:t>
            </a:r>
            <a:r>
              <a:rPr lang="en-GB" sz="3600" dirty="0" smtClean="0"/>
              <a:t>.</a:t>
            </a:r>
            <a:endParaRPr lang="en-GB" sz="3600" dirty="0"/>
          </a:p>
          <a:p>
            <a:r>
              <a:rPr lang="en-GB" sz="3600" dirty="0"/>
              <a:t>Identifying leadership talent and potential should be seen as a part of every school principal’s responsibilities. Leadership involves the liberation of talent. Some organisations are poor at managing talent; they stifle potential. Leaders need to ensure they positively manage talent</a:t>
            </a:r>
            <a:r>
              <a:rPr lang="en-GB" sz="3600" dirty="0" smtClean="0"/>
              <a:t>.</a:t>
            </a:r>
            <a:endParaRPr lang="en-GB" sz="3600" dirty="0"/>
          </a:p>
        </p:txBody>
      </p:sp>
    </p:spTree>
    <p:extLst>
      <p:ext uri="{BB962C8B-B14F-4D97-AF65-F5344CB8AC3E}">
        <p14:creationId xmlns:p14="http://schemas.microsoft.com/office/powerpoint/2010/main" val="177011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51520" y="1600200"/>
            <a:ext cx="8435280" cy="5069160"/>
          </a:xfrm>
        </p:spPr>
        <p:txBody>
          <a:bodyPr>
            <a:noAutofit/>
          </a:bodyPr>
          <a:lstStyle/>
          <a:p>
            <a:pPr marL="0" indent="0">
              <a:buNone/>
            </a:pPr>
            <a:r>
              <a:rPr lang="en-GB" sz="3600" dirty="0" smtClean="0"/>
              <a:t>Develop </a:t>
            </a:r>
            <a:r>
              <a:rPr lang="en-GB" sz="3600" dirty="0"/>
              <a:t>leadership teams. Distributing leadership is important. Schools need lots of leaders, at all levels. However, when leadership is distributed it needs to be co-ordinated.</a:t>
            </a:r>
          </a:p>
          <a:p>
            <a:r>
              <a:rPr lang="en-GB" sz="3600" dirty="0" smtClean="0"/>
              <a:t>Consider </a:t>
            </a:r>
            <a:r>
              <a:rPr lang="en-GB" sz="3600" dirty="0"/>
              <a:t>student leadership programmes to widen student participation in the running of the school</a:t>
            </a:r>
            <a:r>
              <a:rPr lang="en-GB" sz="3600" dirty="0" smtClean="0"/>
              <a:t>.</a:t>
            </a:r>
            <a:endParaRPr lang="en-GB" sz="3600" dirty="0"/>
          </a:p>
        </p:txBody>
      </p:sp>
    </p:spTree>
    <p:extLst>
      <p:ext uri="{BB962C8B-B14F-4D97-AF65-F5344CB8AC3E}">
        <p14:creationId xmlns:p14="http://schemas.microsoft.com/office/powerpoint/2010/main" val="407614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Three Principles For Educational Leaders </a:t>
            </a:r>
          </a:p>
        </p:txBody>
      </p:sp>
      <p:sp>
        <p:nvSpPr>
          <p:cNvPr id="3" name="Content Placeholder 2"/>
          <p:cNvSpPr>
            <a:spLocks noGrp="1"/>
          </p:cNvSpPr>
          <p:nvPr>
            <p:ph idx="1"/>
          </p:nvPr>
        </p:nvSpPr>
        <p:spPr/>
        <p:txBody>
          <a:bodyPr/>
          <a:lstStyle/>
          <a:p>
            <a:r>
              <a:rPr lang="en-GB" dirty="0"/>
              <a:t>The first principle for educational leaders is “authenticity.” </a:t>
            </a:r>
            <a:endParaRPr lang="en-GB" dirty="0" smtClean="0"/>
          </a:p>
          <a:p>
            <a:r>
              <a:rPr lang="en-GB" dirty="0" smtClean="0"/>
              <a:t>The </a:t>
            </a:r>
            <a:r>
              <a:rPr lang="en-GB" dirty="0"/>
              <a:t>second principle is balance – balance between the ethics of justice and the ethics of care</a:t>
            </a:r>
            <a:r>
              <a:rPr lang="en-GB" dirty="0" smtClean="0"/>
              <a:t>.</a:t>
            </a:r>
          </a:p>
          <a:p>
            <a:r>
              <a:rPr lang="en-GB" dirty="0"/>
              <a:t>The third and final principle for educational leaders is systems thinking.</a:t>
            </a:r>
          </a:p>
        </p:txBody>
      </p:sp>
    </p:spTree>
    <p:extLst>
      <p:ext uri="{BB962C8B-B14F-4D97-AF65-F5344CB8AC3E}">
        <p14:creationId xmlns:p14="http://schemas.microsoft.com/office/powerpoint/2010/main" val="2505210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The ethics of justice focuses on “problems of oppression, problems stemming from inequality, and the moral ideal… of reciprocity or equal </a:t>
            </a:r>
            <a:r>
              <a:rPr lang="en-GB" dirty="0" smtClean="0"/>
              <a:t>respect</a:t>
            </a:r>
          </a:p>
          <a:p>
            <a:r>
              <a:rPr lang="en-GB" dirty="0"/>
              <a:t>An ethically responsible educational leader will focus on the primacy of relationships and the understanding of the interrelatedness of all the stakeholders within the community, while simultaneously creating a climate in which each individual is free from oppression, is treated with equality and the “golden rule” is enacted in the relationships between members of the community. Linking these two ideals then is the test of the educational leader as moral role model.</a:t>
            </a:r>
          </a:p>
        </p:txBody>
      </p:sp>
    </p:spTree>
    <p:extLst>
      <p:ext uri="{BB962C8B-B14F-4D97-AF65-F5344CB8AC3E}">
        <p14:creationId xmlns:p14="http://schemas.microsoft.com/office/powerpoint/2010/main" val="2439907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A system is any perceived whole whose elements ‘hang together’ because they continually affect each </a:t>
            </a:r>
            <a:r>
              <a:rPr lang="en-GB" dirty="0" smtClean="0"/>
              <a:t>other. </a:t>
            </a:r>
          </a:p>
          <a:p>
            <a:r>
              <a:rPr lang="en-GB" dirty="0"/>
              <a:t>“Systems often take their shape from the values, attitudes, and beliefs of the people in </a:t>
            </a:r>
            <a:r>
              <a:rPr lang="en-GB" dirty="0" smtClean="0"/>
              <a:t>them. </a:t>
            </a:r>
          </a:p>
          <a:p>
            <a:r>
              <a:rPr lang="en-GB" dirty="0"/>
              <a:t>A leader focusing on the systems perspective must rely on others, affirming the interconnectedness and interrelatedness of the stakeholders within the community. Working closely with others and building constructive relationships becomes key.</a:t>
            </a:r>
          </a:p>
        </p:txBody>
      </p:sp>
    </p:spTree>
    <p:extLst>
      <p:ext uri="{BB962C8B-B14F-4D97-AF65-F5344CB8AC3E}">
        <p14:creationId xmlns:p14="http://schemas.microsoft.com/office/powerpoint/2010/main" val="1464424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Linking the ethics of justice with the ethics of care in an authentic manner in order to affect the school community is approached from a systemic perspective, understanding that the leaders words, actions and/or inactions, and the tenor of his/her relationships have an impact across the entire system.</a:t>
            </a:r>
          </a:p>
        </p:txBody>
      </p:sp>
    </p:spTree>
    <p:extLst>
      <p:ext uri="{BB962C8B-B14F-4D97-AF65-F5344CB8AC3E}">
        <p14:creationId xmlns:p14="http://schemas.microsoft.com/office/powerpoint/2010/main" val="3260712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936104"/>
          </a:xfrm>
        </p:spPr>
        <p:txBody>
          <a:bodyPr/>
          <a:lstStyle/>
          <a:p>
            <a:r>
              <a:rPr lang="en-GB" dirty="0" smtClean="0"/>
              <a:t>Successful Educational Leadership </a:t>
            </a:r>
            <a:endParaRPr lang="en-GB" dirty="0"/>
          </a:p>
        </p:txBody>
      </p:sp>
      <p:sp>
        <p:nvSpPr>
          <p:cNvPr id="3" name="Content Placeholder 2"/>
          <p:cNvSpPr>
            <a:spLocks noGrp="1"/>
          </p:cNvSpPr>
          <p:nvPr>
            <p:ph idx="1"/>
          </p:nvPr>
        </p:nvSpPr>
        <p:spPr>
          <a:xfrm>
            <a:off x="107504" y="764704"/>
            <a:ext cx="8974832" cy="6093296"/>
          </a:xfrm>
        </p:spPr>
        <p:txBody>
          <a:bodyPr>
            <a:normAutofit fontScale="92500" lnSpcReduction="10000"/>
          </a:bodyPr>
          <a:lstStyle/>
          <a:p>
            <a:r>
              <a:rPr lang="en-GB" dirty="0"/>
              <a:t>For successful educational leadership, educational leaders need to </a:t>
            </a:r>
            <a:endParaRPr lang="en-GB" dirty="0" smtClean="0"/>
          </a:p>
          <a:p>
            <a:pPr marL="361950" indent="-361950">
              <a:buNone/>
            </a:pPr>
            <a:r>
              <a:rPr lang="en-GB" dirty="0" smtClean="0"/>
              <a:t>(</a:t>
            </a:r>
            <a:r>
              <a:rPr lang="en-GB" dirty="0"/>
              <a:t>a) articulate a vision and create the structure for that vision to come to fruition; </a:t>
            </a:r>
            <a:endParaRPr lang="en-GB" dirty="0" smtClean="0"/>
          </a:p>
          <a:p>
            <a:pPr marL="361950" indent="-361950">
              <a:buNone/>
            </a:pPr>
            <a:r>
              <a:rPr lang="en-GB" dirty="0" smtClean="0"/>
              <a:t>(</a:t>
            </a:r>
            <a:r>
              <a:rPr lang="en-GB" dirty="0"/>
              <a:t>b) be symbols of the institutional values of the school that they lead; </a:t>
            </a:r>
            <a:endParaRPr lang="en-GB" dirty="0" smtClean="0"/>
          </a:p>
          <a:p>
            <a:pPr marL="361950" indent="-361950">
              <a:buNone/>
            </a:pPr>
            <a:r>
              <a:rPr lang="en-GB" dirty="0" smtClean="0"/>
              <a:t>(</a:t>
            </a:r>
            <a:r>
              <a:rPr lang="en-GB" dirty="0"/>
              <a:t>c) be cognizant of the symbolic nature of their position when taking action; </a:t>
            </a:r>
            <a:endParaRPr lang="en-GB" dirty="0" smtClean="0"/>
          </a:p>
          <a:p>
            <a:pPr marL="361950" indent="-361950">
              <a:buNone/>
            </a:pPr>
            <a:r>
              <a:rPr lang="en-GB" dirty="0" smtClean="0"/>
              <a:t>(</a:t>
            </a:r>
            <a:r>
              <a:rPr lang="en-GB" dirty="0"/>
              <a:t>d) be role models for students, staff and faculty; </a:t>
            </a:r>
            <a:endParaRPr lang="en-GB" dirty="0" smtClean="0"/>
          </a:p>
          <a:p>
            <a:pPr marL="361950" indent="-361950">
              <a:buNone/>
            </a:pPr>
            <a:r>
              <a:rPr lang="en-GB" dirty="0" smtClean="0"/>
              <a:t>(</a:t>
            </a:r>
            <a:r>
              <a:rPr lang="en-GB" dirty="0"/>
              <a:t>e) teach lessons with what they 136 support and how they act; and finally </a:t>
            </a:r>
            <a:endParaRPr lang="en-GB" dirty="0" smtClean="0"/>
          </a:p>
          <a:p>
            <a:pPr marL="361950" indent="-361950">
              <a:buNone/>
            </a:pPr>
            <a:r>
              <a:rPr lang="en-GB" dirty="0" smtClean="0"/>
              <a:t>(</a:t>
            </a:r>
            <a:r>
              <a:rPr lang="en-GB" dirty="0"/>
              <a:t>f) be conscious of the possible implications of all of their decisions and actions. </a:t>
            </a:r>
          </a:p>
        </p:txBody>
      </p:sp>
    </p:spTree>
    <p:extLst>
      <p:ext uri="{BB962C8B-B14F-4D97-AF65-F5344CB8AC3E}">
        <p14:creationId xmlns:p14="http://schemas.microsoft.com/office/powerpoint/2010/main" val="143546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GB" dirty="0" smtClean="0"/>
              <a:t>Educational leadership</a:t>
            </a:r>
            <a:endParaRPr lang="en-GB" dirty="0"/>
          </a:p>
        </p:txBody>
      </p:sp>
      <p:sp>
        <p:nvSpPr>
          <p:cNvPr id="3" name="Content Placeholder 2"/>
          <p:cNvSpPr>
            <a:spLocks noGrp="1"/>
          </p:cNvSpPr>
          <p:nvPr>
            <p:ph idx="1"/>
          </p:nvPr>
        </p:nvSpPr>
        <p:spPr>
          <a:xfrm>
            <a:off x="107504" y="764704"/>
            <a:ext cx="8902824" cy="6093296"/>
          </a:xfrm>
        </p:spPr>
        <p:txBody>
          <a:bodyPr>
            <a:noAutofit/>
          </a:bodyPr>
          <a:lstStyle/>
          <a:p>
            <a:r>
              <a:rPr lang="en-GB" sz="3600" dirty="0" smtClean="0"/>
              <a:t>Educational leadership is usually associated with formal organisational position in schools.</a:t>
            </a:r>
          </a:p>
          <a:p>
            <a:r>
              <a:rPr lang="en-GB" sz="3600" dirty="0" smtClean="0"/>
              <a:t>leadership is both a shared and an individual enterprise and should be distributed and exercised at every level. Teachers are viewed as having significant leadership potential (</a:t>
            </a:r>
            <a:r>
              <a:rPr lang="en-GB" sz="3600" dirty="0" err="1" smtClean="0"/>
              <a:t>MacBeath</a:t>
            </a:r>
            <a:r>
              <a:rPr lang="en-GB" sz="3600" dirty="0" smtClean="0"/>
              <a:t> and </a:t>
            </a:r>
            <a:r>
              <a:rPr lang="en-GB" sz="3600" dirty="0" err="1" smtClean="0"/>
              <a:t>Dempster</a:t>
            </a:r>
            <a:r>
              <a:rPr lang="en-GB" sz="3600" dirty="0" smtClean="0"/>
              <a:t>, 2009).</a:t>
            </a:r>
            <a:endParaRPr lang="en-GB" sz="3600" dirty="0"/>
          </a:p>
          <a:p>
            <a:r>
              <a:rPr lang="en-GB" sz="3600" dirty="0" smtClean="0"/>
              <a:t> So discussions about school leadership tend to refer to one or more of the following:</a:t>
            </a:r>
            <a:endParaRPr lang="en-GB" sz="3600" dirty="0"/>
          </a:p>
        </p:txBody>
      </p:sp>
    </p:spTree>
    <p:extLst>
      <p:ext uri="{BB962C8B-B14F-4D97-AF65-F5344CB8AC3E}">
        <p14:creationId xmlns:p14="http://schemas.microsoft.com/office/powerpoint/2010/main" val="292955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7301" y="620688"/>
            <a:ext cx="9330251"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117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Informal leaders </a:t>
            </a:r>
            <a:endParaRPr lang="en-GB" dirty="0"/>
          </a:p>
        </p:txBody>
      </p:sp>
      <p:sp>
        <p:nvSpPr>
          <p:cNvPr id="3" name="Content Placeholder 2"/>
          <p:cNvSpPr>
            <a:spLocks noGrp="1"/>
          </p:cNvSpPr>
          <p:nvPr>
            <p:ph idx="1"/>
          </p:nvPr>
        </p:nvSpPr>
        <p:spPr/>
        <p:txBody>
          <a:bodyPr/>
          <a:lstStyle/>
          <a:p>
            <a:pPr marL="0" indent="0">
              <a:buNone/>
            </a:pPr>
            <a:r>
              <a:rPr lang="en-GB" sz="4000" dirty="0" smtClean="0"/>
              <a:t>However</a:t>
            </a:r>
            <a:r>
              <a:rPr lang="en-GB" sz="4000" dirty="0"/>
              <a:t>, there are also informal leaders such as specialist leaders whose influence stems from their subject knowledge or skills with groups of learners, or individuals who have social influence with their peers and sway views and attitudes. </a:t>
            </a:r>
          </a:p>
          <a:p>
            <a:endParaRPr lang="en-GB" dirty="0"/>
          </a:p>
        </p:txBody>
      </p:sp>
    </p:spTree>
    <p:extLst>
      <p:ext uri="{BB962C8B-B14F-4D97-AF65-F5344CB8AC3E}">
        <p14:creationId xmlns:p14="http://schemas.microsoft.com/office/powerpoint/2010/main" val="286169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323528" y="1600200"/>
            <a:ext cx="8686800" cy="5069160"/>
          </a:xfrm>
        </p:spPr>
        <p:txBody>
          <a:bodyPr>
            <a:normAutofit/>
          </a:bodyPr>
          <a:lstStyle/>
          <a:p>
            <a:pPr marL="0" indent="0">
              <a:buNone/>
            </a:pPr>
            <a:r>
              <a:rPr lang="en-GB" sz="4400" dirty="0" smtClean="0"/>
              <a:t>Leadership </a:t>
            </a:r>
            <a:r>
              <a:rPr lang="en-GB" sz="4400" dirty="0"/>
              <a:t>is not necessarily attached to a role and can be viewed as a process rather than a position of authority. Leadership for </a:t>
            </a:r>
            <a:r>
              <a:rPr lang="en-GB" sz="4400" dirty="0" smtClean="0"/>
              <a:t>Learning: for </a:t>
            </a:r>
            <a:r>
              <a:rPr lang="en-GB" sz="4400" dirty="0"/>
              <a:t>example, was created with the aim of connecting leadership and learning in schools. </a:t>
            </a:r>
          </a:p>
          <a:p>
            <a:endParaRPr lang="en-GB" dirty="0"/>
          </a:p>
        </p:txBody>
      </p:sp>
    </p:spTree>
    <p:extLst>
      <p:ext uri="{BB962C8B-B14F-4D97-AF65-F5344CB8AC3E}">
        <p14:creationId xmlns:p14="http://schemas.microsoft.com/office/powerpoint/2010/main" val="12995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856984" cy="6741368"/>
          </a:xfrm>
        </p:spPr>
        <p:txBody>
          <a:bodyPr>
            <a:normAutofit/>
          </a:bodyPr>
          <a:lstStyle/>
          <a:p>
            <a:pPr marL="0" indent="0">
              <a:buNone/>
            </a:pPr>
            <a:r>
              <a:rPr lang="en-GB" sz="4400" dirty="0" smtClean="0"/>
              <a:t>The </a:t>
            </a:r>
            <a:r>
              <a:rPr lang="en-GB" sz="4400" dirty="0"/>
              <a:t>concept of </a:t>
            </a:r>
            <a:r>
              <a:rPr lang="en-GB" sz="4400" dirty="0" smtClean="0"/>
              <a:t>educational leadership </a:t>
            </a:r>
            <a:r>
              <a:rPr lang="en-GB" sz="4400" dirty="0"/>
              <a:t>can also be extended to include developing student leadership as one goal of the educational process. This is increasingly recognised as an important life skill. </a:t>
            </a:r>
          </a:p>
          <a:p>
            <a:pPr marL="0" indent="0">
              <a:buNone/>
            </a:pPr>
            <a:r>
              <a:rPr lang="en-GB" sz="4000" dirty="0" smtClean="0"/>
              <a:t>Schools </a:t>
            </a:r>
            <a:r>
              <a:rPr lang="en-GB" sz="4000" dirty="0"/>
              <a:t>also have a role to play as leaders in their community, supporting learning beyond the school boundaries.</a:t>
            </a:r>
          </a:p>
          <a:p>
            <a:endParaRPr lang="en-GB" dirty="0"/>
          </a:p>
        </p:txBody>
      </p:sp>
    </p:spTree>
    <p:extLst>
      <p:ext uri="{BB962C8B-B14F-4D97-AF65-F5344CB8AC3E}">
        <p14:creationId xmlns:p14="http://schemas.microsoft.com/office/powerpoint/2010/main" val="3933052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Theory behind </a:t>
            </a:r>
            <a:r>
              <a:rPr lang="en-GB" b="1" dirty="0"/>
              <a:t>educational leadership</a:t>
            </a:r>
            <a:endParaRPr lang="en-GB" dirty="0"/>
          </a:p>
        </p:txBody>
      </p:sp>
      <p:sp>
        <p:nvSpPr>
          <p:cNvPr id="3" name="Content Placeholder 2"/>
          <p:cNvSpPr>
            <a:spLocks noGrp="1"/>
          </p:cNvSpPr>
          <p:nvPr>
            <p:ph idx="1"/>
          </p:nvPr>
        </p:nvSpPr>
        <p:spPr>
          <a:xfrm>
            <a:off x="98176" y="1268760"/>
            <a:ext cx="8938320" cy="5589240"/>
          </a:xfrm>
        </p:spPr>
        <p:txBody>
          <a:bodyPr>
            <a:normAutofit fontScale="92500"/>
          </a:bodyPr>
          <a:lstStyle/>
          <a:p>
            <a:r>
              <a:rPr lang="en-GB" sz="4400" dirty="0" smtClean="0"/>
              <a:t>Leadership is seen as a prime factor in improving school effectiveness. Leadership makes a difference. Effective leadership improves schools.</a:t>
            </a:r>
            <a:endParaRPr lang="en-GB" sz="4400" dirty="0"/>
          </a:p>
          <a:p>
            <a:r>
              <a:rPr lang="en-GB" sz="4400" dirty="0"/>
              <a:t>Good leadership is not only important in itself; it is also a powerful way to improve classroom teaching.</a:t>
            </a:r>
          </a:p>
          <a:p>
            <a:endParaRPr lang="en-GB" sz="4000" dirty="0" smtClean="0"/>
          </a:p>
          <a:p>
            <a:endParaRPr lang="en-GB" sz="4000" dirty="0"/>
          </a:p>
        </p:txBody>
      </p:sp>
    </p:spTree>
    <p:extLst>
      <p:ext uri="{BB962C8B-B14F-4D97-AF65-F5344CB8AC3E}">
        <p14:creationId xmlns:p14="http://schemas.microsoft.com/office/powerpoint/2010/main" val="2542217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964488" cy="6525344"/>
          </a:xfrm>
        </p:spPr>
        <p:txBody>
          <a:bodyPr>
            <a:noAutofit/>
          </a:bodyPr>
          <a:lstStyle/>
          <a:p>
            <a:pPr marL="0" indent="0">
              <a:buNone/>
            </a:pPr>
            <a:r>
              <a:rPr lang="en-GB" sz="3600" dirty="0" smtClean="0"/>
              <a:t>Learner </a:t>
            </a:r>
            <a:r>
              <a:rPr lang="en-GB" sz="3600" dirty="0"/>
              <a:t>achievement in a school rarely exceeds the quality of its leadership. Three (of the many) factors that influence learners’ achievements are: parental involvement, the quality of teaching, and school leadership. Leadership is strongly associated with school performance. Inspection reports from organisations such as Ofsted (Office for Standards in Education, Children’s Services and Skills in England) suggest that there are no instances of a failing school being ‘turned around’ in the absence of good leadership</a:t>
            </a:r>
            <a:r>
              <a:rPr lang="en-GB" sz="3600" dirty="0" smtClean="0"/>
              <a:t>.</a:t>
            </a:r>
            <a:endParaRPr lang="en-GB" sz="3600" dirty="0"/>
          </a:p>
        </p:txBody>
      </p:sp>
    </p:spTree>
    <p:extLst>
      <p:ext uri="{BB962C8B-B14F-4D97-AF65-F5344CB8AC3E}">
        <p14:creationId xmlns:p14="http://schemas.microsoft.com/office/powerpoint/2010/main" val="89188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Challenges of </a:t>
            </a:r>
            <a:r>
              <a:rPr lang="en-GB" b="1" dirty="0"/>
              <a:t>educational leadership?</a:t>
            </a:r>
            <a:endParaRPr lang="en-GB" dirty="0"/>
          </a:p>
        </p:txBody>
      </p:sp>
      <p:sp>
        <p:nvSpPr>
          <p:cNvPr id="3" name="Content Placeholder 2"/>
          <p:cNvSpPr>
            <a:spLocks noGrp="1"/>
          </p:cNvSpPr>
          <p:nvPr>
            <p:ph idx="1"/>
          </p:nvPr>
        </p:nvSpPr>
        <p:spPr>
          <a:xfrm>
            <a:off x="323528" y="1268760"/>
            <a:ext cx="8686800" cy="5589240"/>
          </a:xfrm>
        </p:spPr>
        <p:txBody>
          <a:bodyPr>
            <a:normAutofit/>
          </a:bodyPr>
          <a:lstStyle/>
          <a:p>
            <a:pPr marL="0" indent="0">
              <a:buNone/>
            </a:pPr>
            <a:r>
              <a:rPr lang="en-GB" sz="3600" dirty="0" smtClean="0"/>
              <a:t>Not </a:t>
            </a:r>
            <a:r>
              <a:rPr lang="en-GB" sz="3600" dirty="0"/>
              <a:t>only is there a diversity of theory about leadership, it also varies according to context. For example, in some countries, schools have high levels of autonomy; in other countries, there may not be as much autonomy. In some systems, principals do not appoint teaching staff; in others they do. Ensuring that leadership is sensitive to context and that leadership development activities reflect local circumstances is important.</a:t>
            </a:r>
          </a:p>
          <a:p>
            <a:endParaRPr lang="en-GB" dirty="0"/>
          </a:p>
        </p:txBody>
      </p:sp>
    </p:spTree>
    <p:extLst>
      <p:ext uri="{BB962C8B-B14F-4D97-AF65-F5344CB8AC3E}">
        <p14:creationId xmlns:p14="http://schemas.microsoft.com/office/powerpoint/2010/main" val="2989264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2596</TotalTime>
  <Words>1049</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Educational leadership</vt:lpstr>
      <vt:lpstr>Educational leadership</vt:lpstr>
      <vt:lpstr>PowerPoint Presentation</vt:lpstr>
      <vt:lpstr>Informal leaders </vt:lpstr>
      <vt:lpstr>PowerPoint Presentation</vt:lpstr>
      <vt:lpstr>PowerPoint Presentation</vt:lpstr>
      <vt:lpstr>Theory behind educational leadership</vt:lpstr>
      <vt:lpstr>PowerPoint Presentation</vt:lpstr>
      <vt:lpstr>Challenges of educational leadership?</vt:lpstr>
      <vt:lpstr>PowerPoint Presentation</vt:lpstr>
      <vt:lpstr>How can schools support educational leadership?</vt:lpstr>
      <vt:lpstr>PowerPoint Presentation</vt:lpstr>
      <vt:lpstr>PowerPoint Presentation</vt:lpstr>
      <vt:lpstr>Three Principles For Educational Leaders </vt:lpstr>
      <vt:lpstr>PowerPoint Presentation</vt:lpstr>
      <vt:lpstr>PowerPoint Presentation</vt:lpstr>
      <vt:lpstr>PowerPoint Presentation</vt:lpstr>
      <vt:lpstr>Successful Educational Leadership </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leadership</dc:title>
  <dc:creator>Dr MAMALIK</dc:creator>
  <cp:lastModifiedBy>Dr MAMALIK</cp:lastModifiedBy>
  <cp:revision>8</cp:revision>
  <dcterms:created xsi:type="dcterms:W3CDTF">2019-02-25T08:35:14Z</dcterms:created>
  <dcterms:modified xsi:type="dcterms:W3CDTF">2019-03-12T09:45:36Z</dcterms:modified>
</cp:coreProperties>
</file>