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5"/>
  </p:notesMasterIdLst>
  <p:handoutMasterIdLst>
    <p:handoutMasterId r:id="rId146"/>
  </p:handoutMasterIdLst>
  <p:sldIdLst>
    <p:sldId id="256" r:id="rId2"/>
    <p:sldId id="257" r:id="rId3"/>
    <p:sldId id="270" r:id="rId4"/>
    <p:sldId id="271" r:id="rId5"/>
    <p:sldId id="259" r:id="rId6"/>
    <p:sldId id="260" r:id="rId7"/>
    <p:sldId id="261" r:id="rId8"/>
    <p:sldId id="262" r:id="rId9"/>
    <p:sldId id="265" r:id="rId10"/>
    <p:sldId id="266" r:id="rId11"/>
    <p:sldId id="267" r:id="rId12"/>
    <p:sldId id="407" r:id="rId13"/>
    <p:sldId id="268" r:id="rId14"/>
    <p:sldId id="269" r:id="rId15"/>
    <p:sldId id="272" r:id="rId16"/>
    <p:sldId id="408" r:id="rId17"/>
    <p:sldId id="409" r:id="rId18"/>
    <p:sldId id="410" r:id="rId19"/>
    <p:sldId id="411" r:id="rId20"/>
    <p:sldId id="334" r:id="rId21"/>
    <p:sldId id="273" r:id="rId22"/>
    <p:sldId id="274" r:id="rId23"/>
    <p:sldId id="275" r:id="rId24"/>
    <p:sldId id="277" r:id="rId25"/>
    <p:sldId id="276" r:id="rId26"/>
    <p:sldId id="278" r:id="rId27"/>
    <p:sldId id="279" r:id="rId28"/>
    <p:sldId id="403" r:id="rId29"/>
    <p:sldId id="280" r:id="rId30"/>
    <p:sldId id="281" r:id="rId31"/>
    <p:sldId id="398" r:id="rId32"/>
    <p:sldId id="282" r:id="rId33"/>
    <p:sldId id="286" r:id="rId34"/>
    <p:sldId id="287" r:id="rId35"/>
    <p:sldId id="318" r:id="rId36"/>
    <p:sldId id="339" r:id="rId37"/>
    <p:sldId id="288" r:id="rId38"/>
    <p:sldId id="289" r:id="rId39"/>
    <p:sldId id="290" r:id="rId40"/>
    <p:sldId id="340" r:id="rId41"/>
    <p:sldId id="291" r:id="rId42"/>
    <p:sldId id="292" r:id="rId43"/>
    <p:sldId id="341" r:id="rId44"/>
    <p:sldId id="342" r:id="rId45"/>
    <p:sldId id="404" r:id="rId46"/>
    <p:sldId id="293" r:id="rId47"/>
    <p:sldId id="294" r:id="rId48"/>
    <p:sldId id="295" r:id="rId49"/>
    <p:sldId id="298" r:id="rId50"/>
    <p:sldId id="406" r:id="rId51"/>
    <p:sldId id="401" r:id="rId52"/>
    <p:sldId id="296" r:id="rId53"/>
    <p:sldId id="297" r:id="rId54"/>
    <p:sldId id="299" r:id="rId55"/>
    <p:sldId id="335" r:id="rId56"/>
    <p:sldId id="343" r:id="rId57"/>
    <p:sldId id="336" r:id="rId58"/>
    <p:sldId id="337" r:id="rId59"/>
    <p:sldId id="338" r:id="rId60"/>
    <p:sldId id="399" r:id="rId61"/>
    <p:sldId id="344" r:id="rId62"/>
    <p:sldId id="345" r:id="rId63"/>
    <p:sldId id="300" r:id="rId64"/>
    <p:sldId id="301" r:id="rId65"/>
    <p:sldId id="405" r:id="rId66"/>
    <p:sldId id="303" r:id="rId67"/>
    <p:sldId id="304" r:id="rId68"/>
    <p:sldId id="305" r:id="rId69"/>
    <p:sldId id="306" r:id="rId70"/>
    <p:sldId id="307" r:id="rId71"/>
    <p:sldId id="416" r:id="rId72"/>
    <p:sldId id="412" r:id="rId73"/>
    <p:sldId id="413" r:id="rId74"/>
    <p:sldId id="347" r:id="rId75"/>
    <p:sldId id="312" r:id="rId76"/>
    <p:sldId id="417" r:id="rId77"/>
    <p:sldId id="418" r:id="rId78"/>
    <p:sldId id="313" r:id="rId79"/>
    <p:sldId id="314" r:id="rId80"/>
    <p:sldId id="350" r:id="rId81"/>
    <p:sldId id="315" r:id="rId82"/>
    <p:sldId id="421" r:id="rId83"/>
    <p:sldId id="420" r:id="rId84"/>
    <p:sldId id="346" r:id="rId85"/>
    <p:sldId id="316" r:id="rId86"/>
    <p:sldId id="317" r:id="rId87"/>
    <p:sldId id="354" r:id="rId88"/>
    <p:sldId id="355" r:id="rId89"/>
    <p:sldId id="356" r:id="rId90"/>
    <p:sldId id="357" r:id="rId91"/>
    <p:sldId id="368" r:id="rId92"/>
    <p:sldId id="358" r:id="rId93"/>
    <p:sldId id="359" r:id="rId94"/>
    <p:sldId id="367" r:id="rId95"/>
    <p:sldId id="360" r:id="rId96"/>
    <p:sldId id="361" r:id="rId97"/>
    <p:sldId id="362" r:id="rId98"/>
    <p:sldId id="363" r:id="rId99"/>
    <p:sldId id="364" r:id="rId100"/>
    <p:sldId id="365" r:id="rId101"/>
    <p:sldId id="319" r:id="rId102"/>
    <p:sldId id="373" r:id="rId103"/>
    <p:sldId id="320" r:id="rId104"/>
    <p:sldId id="321" r:id="rId105"/>
    <p:sldId id="322" r:id="rId106"/>
    <p:sldId id="323" r:id="rId107"/>
    <p:sldId id="374" r:id="rId108"/>
    <p:sldId id="324" r:id="rId109"/>
    <p:sldId id="325" r:id="rId110"/>
    <p:sldId id="326" r:id="rId111"/>
    <p:sldId id="327" r:id="rId112"/>
    <p:sldId id="328" r:id="rId113"/>
    <p:sldId id="329" r:id="rId114"/>
    <p:sldId id="330" r:id="rId115"/>
    <p:sldId id="331" r:id="rId116"/>
    <p:sldId id="422" r:id="rId117"/>
    <p:sldId id="333" r:id="rId118"/>
    <p:sldId id="386" r:id="rId119"/>
    <p:sldId id="423" r:id="rId120"/>
    <p:sldId id="387" r:id="rId121"/>
    <p:sldId id="349" r:id="rId122"/>
    <p:sldId id="351" r:id="rId123"/>
    <p:sldId id="352" r:id="rId124"/>
    <p:sldId id="353" r:id="rId125"/>
    <p:sldId id="370" r:id="rId126"/>
    <p:sldId id="369" r:id="rId127"/>
    <p:sldId id="371" r:id="rId128"/>
    <p:sldId id="372" r:id="rId129"/>
    <p:sldId id="375" r:id="rId130"/>
    <p:sldId id="376" r:id="rId131"/>
    <p:sldId id="377" r:id="rId132"/>
    <p:sldId id="378" r:id="rId133"/>
    <p:sldId id="393" r:id="rId134"/>
    <p:sldId id="379" r:id="rId135"/>
    <p:sldId id="380" r:id="rId136"/>
    <p:sldId id="381" r:id="rId137"/>
    <p:sldId id="382" r:id="rId138"/>
    <p:sldId id="383" r:id="rId139"/>
    <p:sldId id="384" r:id="rId140"/>
    <p:sldId id="424" r:id="rId141"/>
    <p:sldId id="388" r:id="rId142"/>
    <p:sldId id="385" r:id="rId143"/>
    <p:sldId id="394" r:id="rId1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abish Iqbal" initials="Tabish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615" autoAdjust="0"/>
    <p:restoredTop sz="94728" autoAdjust="0"/>
  </p:normalViewPr>
  <p:slideViewPr>
    <p:cSldViewPr>
      <p:cViewPr>
        <p:scale>
          <a:sx n="66" d="100"/>
          <a:sy n="66" d="100"/>
        </p:scale>
        <p:origin x="-516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5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1890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presProps" Target="presProps.xml"/><Relationship Id="rId15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4C7764-F12E-41B8-8438-AF0B40379D06}" type="doc">
      <dgm:prSet loTypeId="urn:microsoft.com/office/officeart/2005/8/layout/vList2" loCatId="list" qsTypeId="urn:microsoft.com/office/officeart/2005/8/quickstyle/3d2" qsCatId="3D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C0A31AC7-29E0-4344-AFD4-844AFB3B8765}">
      <dgm:prSet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b="1" u="sng" dirty="0" smtClean="0">
              <a:solidFill>
                <a:srgbClr val="FF0000"/>
              </a:solidFill>
            </a:rPr>
            <a:t>PARASITOLOGY</a:t>
          </a:r>
          <a:r>
            <a:rPr lang="en-US" dirty="0" smtClean="0"/>
            <a:t> is a branch of biology which deals with the phenomenon of dependence of one living organism on another.</a:t>
          </a:r>
          <a:endParaRPr lang="en-US" dirty="0"/>
        </a:p>
      </dgm:t>
    </dgm:pt>
    <dgm:pt modelId="{942890AE-B6D7-46C9-AFAF-A4474CD01E5A}" type="parTrans" cxnId="{34EF127E-0C38-44D3-B8D9-AD1FA0425CD3}">
      <dgm:prSet/>
      <dgm:spPr/>
      <dgm:t>
        <a:bodyPr/>
        <a:lstStyle/>
        <a:p>
          <a:endParaRPr lang="en-US"/>
        </a:p>
      </dgm:t>
    </dgm:pt>
    <dgm:pt modelId="{844F10AF-018B-461B-B1E4-E37966273ABF}" type="sibTrans" cxnId="{34EF127E-0C38-44D3-B8D9-AD1FA0425CD3}">
      <dgm:prSet/>
      <dgm:spPr/>
      <dgm:t>
        <a:bodyPr/>
        <a:lstStyle/>
        <a:p>
          <a:endParaRPr lang="en-US"/>
        </a:p>
      </dgm:t>
    </dgm:pt>
    <dgm:pt modelId="{68A6E884-E8DC-48B0-BCAB-EF2CC1FB712E}">
      <dgm:prSet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b="1" u="sng" dirty="0" smtClean="0">
              <a:solidFill>
                <a:srgbClr val="FF0000"/>
              </a:solidFill>
            </a:rPr>
            <a:t>MEDICAL PARASITOLOGY </a:t>
          </a:r>
          <a:r>
            <a:rPr lang="en-US" dirty="0" smtClean="0"/>
            <a:t>deals with parasites which infect man , the disease they produce , the response generated against them and various methods of diagnosis and prevention.</a:t>
          </a:r>
          <a:endParaRPr lang="en-US" dirty="0"/>
        </a:p>
      </dgm:t>
    </dgm:pt>
    <dgm:pt modelId="{DB8859FD-1B39-471B-85FF-8FD473D6E5DA}" type="parTrans" cxnId="{D7249B42-0021-4EBC-9101-B60C361D3FFB}">
      <dgm:prSet/>
      <dgm:spPr/>
      <dgm:t>
        <a:bodyPr/>
        <a:lstStyle/>
        <a:p>
          <a:endParaRPr lang="en-US"/>
        </a:p>
      </dgm:t>
    </dgm:pt>
    <dgm:pt modelId="{59D93EB8-AFA3-4E29-86F8-A68ECD0DA4C4}" type="sibTrans" cxnId="{D7249B42-0021-4EBC-9101-B60C361D3FFB}">
      <dgm:prSet/>
      <dgm:spPr/>
      <dgm:t>
        <a:bodyPr/>
        <a:lstStyle/>
        <a:p>
          <a:endParaRPr lang="en-US"/>
        </a:p>
      </dgm:t>
    </dgm:pt>
    <dgm:pt modelId="{2FEF3917-BC83-4A67-912E-6D1772971284}" type="pres">
      <dgm:prSet presAssocID="{A74C7764-F12E-41B8-8438-AF0B40379D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9B418A-364E-468B-8D47-05285E5814FF}" type="pres">
      <dgm:prSet presAssocID="{C0A31AC7-29E0-4344-AFD4-844AFB3B876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B5CE71-28CF-4078-BE44-0B2F54ACC84E}" type="pres">
      <dgm:prSet presAssocID="{844F10AF-018B-461B-B1E4-E37966273ABF}" presName="spacer" presStyleCnt="0"/>
      <dgm:spPr/>
    </dgm:pt>
    <dgm:pt modelId="{CB9A6EAD-844C-4F6B-A2B7-35628B9F1AE6}" type="pres">
      <dgm:prSet presAssocID="{68A6E884-E8DC-48B0-BCAB-EF2CC1FB712E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EF127E-0C38-44D3-B8D9-AD1FA0425CD3}" srcId="{A74C7764-F12E-41B8-8438-AF0B40379D06}" destId="{C0A31AC7-29E0-4344-AFD4-844AFB3B8765}" srcOrd="0" destOrd="0" parTransId="{942890AE-B6D7-46C9-AFAF-A4474CD01E5A}" sibTransId="{844F10AF-018B-461B-B1E4-E37966273ABF}"/>
    <dgm:cxn modelId="{D7249B42-0021-4EBC-9101-B60C361D3FFB}" srcId="{A74C7764-F12E-41B8-8438-AF0B40379D06}" destId="{68A6E884-E8DC-48B0-BCAB-EF2CC1FB712E}" srcOrd="1" destOrd="0" parTransId="{DB8859FD-1B39-471B-85FF-8FD473D6E5DA}" sibTransId="{59D93EB8-AFA3-4E29-86F8-A68ECD0DA4C4}"/>
    <dgm:cxn modelId="{06E22D26-2D08-49F4-91F2-FCB6DBAC7E55}" type="presOf" srcId="{68A6E884-E8DC-48B0-BCAB-EF2CC1FB712E}" destId="{CB9A6EAD-844C-4F6B-A2B7-35628B9F1AE6}" srcOrd="0" destOrd="0" presId="urn:microsoft.com/office/officeart/2005/8/layout/vList2"/>
    <dgm:cxn modelId="{C402786C-D763-49F0-A8B1-6EDD531B2412}" type="presOf" srcId="{A74C7764-F12E-41B8-8438-AF0B40379D06}" destId="{2FEF3917-BC83-4A67-912E-6D1772971284}" srcOrd="0" destOrd="0" presId="urn:microsoft.com/office/officeart/2005/8/layout/vList2"/>
    <dgm:cxn modelId="{BDC12167-750E-4FBA-9DDB-BEC993F0CA66}" type="presOf" srcId="{C0A31AC7-29E0-4344-AFD4-844AFB3B8765}" destId="{619B418A-364E-468B-8D47-05285E5814FF}" srcOrd="0" destOrd="0" presId="urn:microsoft.com/office/officeart/2005/8/layout/vList2"/>
    <dgm:cxn modelId="{6CD41762-325C-4F6A-B4EA-2A0A2623E6D3}" type="presParOf" srcId="{2FEF3917-BC83-4A67-912E-6D1772971284}" destId="{619B418A-364E-468B-8D47-05285E5814FF}" srcOrd="0" destOrd="0" presId="urn:microsoft.com/office/officeart/2005/8/layout/vList2"/>
    <dgm:cxn modelId="{4D415ABD-AE2E-41DD-8DE0-100AD09722FB}" type="presParOf" srcId="{2FEF3917-BC83-4A67-912E-6D1772971284}" destId="{41B5CE71-28CF-4078-BE44-0B2F54ACC84E}" srcOrd="1" destOrd="0" presId="urn:microsoft.com/office/officeart/2005/8/layout/vList2"/>
    <dgm:cxn modelId="{6D24DC85-8BD9-4D47-945C-7555093CE827}" type="presParOf" srcId="{2FEF3917-BC83-4A67-912E-6D1772971284}" destId="{CB9A6EAD-844C-4F6B-A2B7-35628B9F1AE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07D04DE-6D3E-4F31-A3DA-EFDFD8D36A5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664BF5-4985-4C8C-AC90-686856863D84}">
      <dgm:prSet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algn="ctr" rtl="0"/>
          <a:r>
            <a:rPr lang="en-US" sz="3200" b="1" u="sng" dirty="0" smtClean="0">
              <a:solidFill>
                <a:srgbClr val="FF0000"/>
              </a:solidFill>
            </a:rPr>
            <a:t>SCHEME FOLLOWED IN PARASITOLOGICAL STUDIES</a:t>
          </a:r>
          <a:r>
            <a:rPr lang="en-US" sz="2800" dirty="0" smtClean="0">
              <a:solidFill>
                <a:srgbClr val="FF0000"/>
              </a:solidFill>
            </a:rPr>
            <a:t/>
          </a:r>
          <a:br>
            <a:rPr lang="en-US" sz="2800" dirty="0" smtClean="0">
              <a:solidFill>
                <a:srgbClr val="FF0000"/>
              </a:solidFill>
            </a:rPr>
          </a:br>
          <a:r>
            <a:rPr lang="en-US" sz="2100" dirty="0" smtClean="0">
              <a:solidFill>
                <a:srgbClr val="FF0000"/>
              </a:solidFill>
            </a:rPr>
            <a:t>                                 (continued)</a:t>
          </a:r>
          <a:endParaRPr lang="en-US" sz="2100" dirty="0">
            <a:solidFill>
              <a:srgbClr val="FF0000"/>
            </a:solidFill>
          </a:endParaRPr>
        </a:p>
      </dgm:t>
    </dgm:pt>
    <dgm:pt modelId="{2BDA3CE8-198C-423F-A1D5-418B2349992F}" type="parTrans" cxnId="{EFC40B96-FA28-4424-864B-E5A06132D3A6}">
      <dgm:prSet/>
      <dgm:spPr/>
      <dgm:t>
        <a:bodyPr/>
        <a:lstStyle/>
        <a:p>
          <a:endParaRPr lang="en-US"/>
        </a:p>
      </dgm:t>
    </dgm:pt>
    <dgm:pt modelId="{E49D0765-5DC1-4DDE-9102-0E9E4E53A48A}" type="sibTrans" cxnId="{EFC40B96-FA28-4424-864B-E5A06132D3A6}">
      <dgm:prSet/>
      <dgm:spPr/>
      <dgm:t>
        <a:bodyPr/>
        <a:lstStyle/>
        <a:p>
          <a:endParaRPr lang="en-US"/>
        </a:p>
      </dgm:t>
    </dgm:pt>
    <dgm:pt modelId="{78A81472-EF2E-4D99-9EBC-53B16C248BEC}" type="pres">
      <dgm:prSet presAssocID="{B07D04DE-6D3E-4F31-A3DA-EFDFD8D36A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2FE28E9-7431-4CBB-925B-6972FE9472E5}" type="pres">
      <dgm:prSet presAssocID="{3D664BF5-4985-4C8C-AC90-686856863D84}" presName="parentText" presStyleLbl="node1" presStyleIdx="0" presStyleCnt="1" custScaleY="38254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3D12F98-2800-47F0-8878-4EF5F65D24EE}" type="presOf" srcId="{B07D04DE-6D3E-4F31-A3DA-EFDFD8D36A51}" destId="{78A81472-EF2E-4D99-9EBC-53B16C248BEC}" srcOrd="0" destOrd="0" presId="urn:microsoft.com/office/officeart/2005/8/layout/vList2"/>
    <dgm:cxn modelId="{EFC40B96-FA28-4424-864B-E5A06132D3A6}" srcId="{B07D04DE-6D3E-4F31-A3DA-EFDFD8D36A51}" destId="{3D664BF5-4985-4C8C-AC90-686856863D84}" srcOrd="0" destOrd="0" parTransId="{2BDA3CE8-198C-423F-A1D5-418B2349992F}" sibTransId="{E49D0765-5DC1-4DDE-9102-0E9E4E53A48A}"/>
    <dgm:cxn modelId="{81B408D5-A5AE-48C7-AA59-8D903780638E}" type="presOf" srcId="{3D664BF5-4985-4C8C-AC90-686856863D84}" destId="{72FE28E9-7431-4CBB-925B-6972FE9472E5}" srcOrd="0" destOrd="0" presId="urn:microsoft.com/office/officeart/2005/8/layout/vList2"/>
    <dgm:cxn modelId="{DE8958AA-ADD3-4BF1-A13B-9B33F4947DC1}" type="presParOf" srcId="{78A81472-EF2E-4D99-9EBC-53B16C248BEC}" destId="{72FE28E9-7431-4CBB-925B-6972FE9472E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ED8BF73-0048-4F74-A7AE-48F58DCE3066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671EFD-6707-4BE7-A68B-CF0D5DB392EE}">
      <dgm:prSet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dirty="0" smtClean="0"/>
            <a:t>Sub phylum Sarcodina .</a:t>
          </a:r>
          <a:endParaRPr lang="en-US" dirty="0"/>
        </a:p>
      </dgm:t>
    </dgm:pt>
    <dgm:pt modelId="{60962B11-B9B8-45C5-8798-2195A7E05213}" type="parTrans" cxnId="{CFF44276-84DA-44CE-941E-8DE4CED5C2E6}">
      <dgm:prSet/>
      <dgm:spPr/>
      <dgm:t>
        <a:bodyPr/>
        <a:lstStyle/>
        <a:p>
          <a:endParaRPr lang="en-US"/>
        </a:p>
      </dgm:t>
    </dgm:pt>
    <dgm:pt modelId="{3CC9E4BC-FEFB-47A4-9BAC-D7090FC9F7DD}" type="sibTrans" cxnId="{CFF44276-84DA-44CE-941E-8DE4CED5C2E6}">
      <dgm:prSet/>
      <dgm:spPr/>
      <dgm:t>
        <a:bodyPr/>
        <a:lstStyle/>
        <a:p>
          <a:endParaRPr lang="en-US"/>
        </a:p>
      </dgm:t>
    </dgm:pt>
    <dgm:pt modelId="{427624B9-ACAC-43E0-82C2-7D5B56390525}">
      <dgm:prSet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dirty="0" smtClean="0"/>
            <a:t>Super class Rhzopoda .</a:t>
          </a:r>
          <a:endParaRPr lang="en-US" dirty="0"/>
        </a:p>
      </dgm:t>
    </dgm:pt>
    <dgm:pt modelId="{A0B2F76B-13C4-4595-AEEE-D0E592D2E923}" type="parTrans" cxnId="{7A0078B4-C318-408A-BA8A-F19A7F6A2060}">
      <dgm:prSet/>
      <dgm:spPr/>
      <dgm:t>
        <a:bodyPr/>
        <a:lstStyle/>
        <a:p>
          <a:endParaRPr lang="en-US"/>
        </a:p>
      </dgm:t>
    </dgm:pt>
    <dgm:pt modelId="{C0D289D6-2B88-4CC0-BB82-87F381D0FFE2}" type="sibTrans" cxnId="{7A0078B4-C318-408A-BA8A-F19A7F6A2060}">
      <dgm:prSet/>
      <dgm:spPr/>
      <dgm:t>
        <a:bodyPr/>
        <a:lstStyle/>
        <a:p>
          <a:endParaRPr lang="en-US"/>
        </a:p>
      </dgm:t>
    </dgm:pt>
    <dgm:pt modelId="{6C725693-8A42-4B37-9DB8-57589F9ADD92}">
      <dgm:prSet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dirty="0" smtClean="0"/>
            <a:t>Class – Lobosea .</a:t>
          </a:r>
          <a:endParaRPr lang="en-US" dirty="0"/>
        </a:p>
      </dgm:t>
    </dgm:pt>
    <dgm:pt modelId="{59272279-9A6B-4317-B865-344365B68DF2}" type="parTrans" cxnId="{1ED50DA7-FD74-46C4-9B8D-663C0464EC0F}">
      <dgm:prSet/>
      <dgm:spPr/>
      <dgm:t>
        <a:bodyPr/>
        <a:lstStyle/>
        <a:p>
          <a:endParaRPr lang="en-US"/>
        </a:p>
      </dgm:t>
    </dgm:pt>
    <dgm:pt modelId="{F7C85B3C-BA7F-4D3F-B3EE-1D8CD9063633}" type="sibTrans" cxnId="{1ED50DA7-FD74-46C4-9B8D-663C0464EC0F}">
      <dgm:prSet/>
      <dgm:spPr/>
      <dgm:t>
        <a:bodyPr/>
        <a:lstStyle/>
        <a:p>
          <a:endParaRPr lang="en-US"/>
        </a:p>
      </dgm:t>
    </dgm:pt>
    <dgm:pt modelId="{0F339CC5-76E6-46A0-82B8-8115A3E64252}">
      <dgm:prSet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dirty="0" smtClean="0"/>
            <a:t>Order Euamoebida , Amoebida , Schizopyrenida .</a:t>
          </a:r>
          <a:endParaRPr lang="en-US" dirty="0"/>
        </a:p>
      </dgm:t>
    </dgm:pt>
    <dgm:pt modelId="{0208D5CC-339F-4435-AD70-4FACA269DD22}" type="parTrans" cxnId="{5778D148-D7A9-4AB1-BB0D-D9E74FC4D03D}">
      <dgm:prSet/>
      <dgm:spPr/>
      <dgm:t>
        <a:bodyPr/>
        <a:lstStyle/>
        <a:p>
          <a:endParaRPr lang="en-US"/>
        </a:p>
      </dgm:t>
    </dgm:pt>
    <dgm:pt modelId="{DC7C5C9F-F975-46DF-99E0-098C56AC40D0}" type="sibTrans" cxnId="{5778D148-D7A9-4AB1-BB0D-D9E74FC4D03D}">
      <dgm:prSet/>
      <dgm:spPr/>
      <dgm:t>
        <a:bodyPr/>
        <a:lstStyle/>
        <a:p>
          <a:endParaRPr lang="en-US"/>
        </a:p>
      </dgm:t>
    </dgm:pt>
    <dgm:pt modelId="{82ABC239-E6F4-4F36-80BC-D77E2170BC48}">
      <dgm:prSet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dirty="0" smtClean="0"/>
            <a:t>Phylum Sarcomastigophora .</a:t>
          </a:r>
          <a:endParaRPr lang="en-US" dirty="0"/>
        </a:p>
      </dgm:t>
    </dgm:pt>
    <dgm:pt modelId="{352922E0-3435-478E-B93A-AC345AD1169D}" type="sibTrans" cxnId="{E10EE8B9-AFBD-465B-B18A-2A2A7D3E032B}">
      <dgm:prSet/>
      <dgm:spPr/>
      <dgm:t>
        <a:bodyPr/>
        <a:lstStyle/>
        <a:p>
          <a:endParaRPr lang="en-US"/>
        </a:p>
      </dgm:t>
    </dgm:pt>
    <dgm:pt modelId="{8FA0D803-45C9-43B2-A6FB-B16B1620B48D}" type="parTrans" cxnId="{E10EE8B9-AFBD-465B-B18A-2A2A7D3E032B}">
      <dgm:prSet/>
      <dgm:spPr/>
      <dgm:t>
        <a:bodyPr/>
        <a:lstStyle/>
        <a:p>
          <a:endParaRPr lang="en-US"/>
        </a:p>
      </dgm:t>
    </dgm:pt>
    <dgm:pt modelId="{E32F0280-896C-446C-9DF9-285C06FD4EC2}" type="pres">
      <dgm:prSet presAssocID="{7ED8BF73-0048-4F74-A7AE-48F58DCE306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7414A74-845C-4A01-9B74-9B4C1507A2BF}" type="pres">
      <dgm:prSet presAssocID="{82ABC239-E6F4-4F36-80BC-D77E2170BC4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6A69FC-3A7F-4E81-88FE-979031CBFF54}" type="pres">
      <dgm:prSet presAssocID="{352922E0-3435-478E-B93A-AC345AD1169D}" presName="sibTrans" presStyleCnt="0"/>
      <dgm:spPr/>
    </dgm:pt>
    <dgm:pt modelId="{9D8CAE65-4925-4531-BBD4-6ADCE0F4E044}" type="pres">
      <dgm:prSet presAssocID="{14671EFD-6707-4BE7-A68B-CF0D5DB392E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BBE158-1C1E-4682-8F9F-165B4E72C82B}" type="pres">
      <dgm:prSet presAssocID="{3CC9E4BC-FEFB-47A4-9BAC-D7090FC9F7DD}" presName="sibTrans" presStyleCnt="0"/>
      <dgm:spPr/>
    </dgm:pt>
    <dgm:pt modelId="{66B4E082-C088-4F80-9A8E-03F532893E72}" type="pres">
      <dgm:prSet presAssocID="{427624B9-ACAC-43E0-82C2-7D5B5639052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DDE5D3-CB5C-4988-957C-93016F5429AD}" type="pres">
      <dgm:prSet presAssocID="{C0D289D6-2B88-4CC0-BB82-87F381D0FFE2}" presName="sibTrans" presStyleCnt="0"/>
      <dgm:spPr/>
    </dgm:pt>
    <dgm:pt modelId="{01AFD164-CB09-4EE0-906D-5BEDF6D36607}" type="pres">
      <dgm:prSet presAssocID="{6C725693-8A42-4B37-9DB8-57589F9ADD9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A1E767-D1EC-477A-BA9A-860EB1945E96}" type="pres">
      <dgm:prSet presAssocID="{F7C85B3C-BA7F-4D3F-B3EE-1D8CD9063633}" presName="sibTrans" presStyleCnt="0"/>
      <dgm:spPr/>
    </dgm:pt>
    <dgm:pt modelId="{2F1E746B-E328-4F7B-B225-1277360A929E}" type="pres">
      <dgm:prSet presAssocID="{0F339CC5-76E6-46A0-82B8-8115A3E64252}" presName="node" presStyleLbl="node1" presStyleIdx="4" presStyleCnt="5" custScaleX="1448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7F8BBB-ECCD-40B6-92D1-CC706DB54C5C}" type="presOf" srcId="{6C725693-8A42-4B37-9DB8-57589F9ADD92}" destId="{01AFD164-CB09-4EE0-906D-5BEDF6D36607}" srcOrd="0" destOrd="0" presId="urn:microsoft.com/office/officeart/2005/8/layout/default#1"/>
    <dgm:cxn modelId="{22E81CA9-4874-4E4D-A277-F3D198DE9CDE}" type="presOf" srcId="{82ABC239-E6F4-4F36-80BC-D77E2170BC48}" destId="{F7414A74-845C-4A01-9B74-9B4C1507A2BF}" srcOrd="0" destOrd="0" presId="urn:microsoft.com/office/officeart/2005/8/layout/default#1"/>
    <dgm:cxn modelId="{C740FD6A-0130-4C4D-9F05-C9F8544E2248}" type="presOf" srcId="{427624B9-ACAC-43E0-82C2-7D5B56390525}" destId="{66B4E082-C088-4F80-9A8E-03F532893E72}" srcOrd="0" destOrd="0" presId="urn:microsoft.com/office/officeart/2005/8/layout/default#1"/>
    <dgm:cxn modelId="{A5EB6E97-1AEB-4870-9028-0EC23824D826}" type="presOf" srcId="{7ED8BF73-0048-4F74-A7AE-48F58DCE3066}" destId="{E32F0280-896C-446C-9DF9-285C06FD4EC2}" srcOrd="0" destOrd="0" presId="urn:microsoft.com/office/officeart/2005/8/layout/default#1"/>
    <dgm:cxn modelId="{E10EE8B9-AFBD-465B-B18A-2A2A7D3E032B}" srcId="{7ED8BF73-0048-4F74-A7AE-48F58DCE3066}" destId="{82ABC239-E6F4-4F36-80BC-D77E2170BC48}" srcOrd="0" destOrd="0" parTransId="{8FA0D803-45C9-43B2-A6FB-B16B1620B48D}" sibTransId="{352922E0-3435-478E-B93A-AC345AD1169D}"/>
    <dgm:cxn modelId="{7A0078B4-C318-408A-BA8A-F19A7F6A2060}" srcId="{7ED8BF73-0048-4F74-A7AE-48F58DCE3066}" destId="{427624B9-ACAC-43E0-82C2-7D5B56390525}" srcOrd="2" destOrd="0" parTransId="{A0B2F76B-13C4-4595-AEEE-D0E592D2E923}" sibTransId="{C0D289D6-2B88-4CC0-BB82-87F381D0FFE2}"/>
    <dgm:cxn modelId="{CFF44276-84DA-44CE-941E-8DE4CED5C2E6}" srcId="{7ED8BF73-0048-4F74-A7AE-48F58DCE3066}" destId="{14671EFD-6707-4BE7-A68B-CF0D5DB392EE}" srcOrd="1" destOrd="0" parTransId="{60962B11-B9B8-45C5-8798-2195A7E05213}" sibTransId="{3CC9E4BC-FEFB-47A4-9BAC-D7090FC9F7DD}"/>
    <dgm:cxn modelId="{6B0A4F92-A54A-4F4B-96BC-CD1D910502D1}" type="presOf" srcId="{14671EFD-6707-4BE7-A68B-CF0D5DB392EE}" destId="{9D8CAE65-4925-4531-BBD4-6ADCE0F4E044}" srcOrd="0" destOrd="0" presId="urn:microsoft.com/office/officeart/2005/8/layout/default#1"/>
    <dgm:cxn modelId="{1ED50DA7-FD74-46C4-9B8D-663C0464EC0F}" srcId="{7ED8BF73-0048-4F74-A7AE-48F58DCE3066}" destId="{6C725693-8A42-4B37-9DB8-57589F9ADD92}" srcOrd="3" destOrd="0" parTransId="{59272279-9A6B-4317-B865-344365B68DF2}" sibTransId="{F7C85B3C-BA7F-4D3F-B3EE-1D8CD9063633}"/>
    <dgm:cxn modelId="{281FE8BF-058D-4906-987D-4E78EDCFF3E6}" type="presOf" srcId="{0F339CC5-76E6-46A0-82B8-8115A3E64252}" destId="{2F1E746B-E328-4F7B-B225-1277360A929E}" srcOrd="0" destOrd="0" presId="urn:microsoft.com/office/officeart/2005/8/layout/default#1"/>
    <dgm:cxn modelId="{5778D148-D7A9-4AB1-BB0D-D9E74FC4D03D}" srcId="{7ED8BF73-0048-4F74-A7AE-48F58DCE3066}" destId="{0F339CC5-76E6-46A0-82B8-8115A3E64252}" srcOrd="4" destOrd="0" parTransId="{0208D5CC-339F-4435-AD70-4FACA269DD22}" sibTransId="{DC7C5C9F-F975-46DF-99E0-098C56AC40D0}"/>
    <dgm:cxn modelId="{07C2E484-9787-4194-BDD3-378B2F56D020}" type="presParOf" srcId="{E32F0280-896C-446C-9DF9-285C06FD4EC2}" destId="{F7414A74-845C-4A01-9B74-9B4C1507A2BF}" srcOrd="0" destOrd="0" presId="urn:microsoft.com/office/officeart/2005/8/layout/default#1"/>
    <dgm:cxn modelId="{FA6351F9-B91D-4967-9C91-92B48F9FD486}" type="presParOf" srcId="{E32F0280-896C-446C-9DF9-285C06FD4EC2}" destId="{9C6A69FC-3A7F-4E81-88FE-979031CBFF54}" srcOrd="1" destOrd="0" presId="urn:microsoft.com/office/officeart/2005/8/layout/default#1"/>
    <dgm:cxn modelId="{E81A3333-1EA6-4BB8-A403-00EDC7A962CF}" type="presParOf" srcId="{E32F0280-896C-446C-9DF9-285C06FD4EC2}" destId="{9D8CAE65-4925-4531-BBD4-6ADCE0F4E044}" srcOrd="2" destOrd="0" presId="urn:microsoft.com/office/officeart/2005/8/layout/default#1"/>
    <dgm:cxn modelId="{AD51CD56-35D0-489E-97C0-623717805F21}" type="presParOf" srcId="{E32F0280-896C-446C-9DF9-285C06FD4EC2}" destId="{13BBE158-1C1E-4682-8F9F-165B4E72C82B}" srcOrd="3" destOrd="0" presId="urn:microsoft.com/office/officeart/2005/8/layout/default#1"/>
    <dgm:cxn modelId="{5C66A84B-7229-4521-AF3C-23A7FF27C63D}" type="presParOf" srcId="{E32F0280-896C-446C-9DF9-285C06FD4EC2}" destId="{66B4E082-C088-4F80-9A8E-03F532893E72}" srcOrd="4" destOrd="0" presId="urn:microsoft.com/office/officeart/2005/8/layout/default#1"/>
    <dgm:cxn modelId="{E84DDAA1-D018-40A6-B2C5-75F45F5E9933}" type="presParOf" srcId="{E32F0280-896C-446C-9DF9-285C06FD4EC2}" destId="{87DDE5D3-CB5C-4988-957C-93016F5429AD}" srcOrd="5" destOrd="0" presId="urn:microsoft.com/office/officeart/2005/8/layout/default#1"/>
    <dgm:cxn modelId="{CFC8F6C1-BCB7-401B-BD19-A487EC95943A}" type="presParOf" srcId="{E32F0280-896C-446C-9DF9-285C06FD4EC2}" destId="{01AFD164-CB09-4EE0-906D-5BEDF6D36607}" srcOrd="6" destOrd="0" presId="urn:microsoft.com/office/officeart/2005/8/layout/default#1"/>
    <dgm:cxn modelId="{CC69C32B-0866-411E-8B87-F127505EC2F5}" type="presParOf" srcId="{E32F0280-896C-446C-9DF9-285C06FD4EC2}" destId="{43A1E767-D1EC-477A-BA9A-860EB1945E96}" srcOrd="7" destOrd="0" presId="urn:microsoft.com/office/officeart/2005/8/layout/default#1"/>
    <dgm:cxn modelId="{E20A8ED7-17AD-4576-8E7F-4052C15E8442}" type="presParOf" srcId="{E32F0280-896C-446C-9DF9-285C06FD4EC2}" destId="{2F1E746B-E328-4F7B-B225-1277360A929E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8CAE9D0-FBC8-41AD-B872-B5C46D69241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CC8865-914A-4246-9F3E-977FD7B3E625}">
      <dgm:prSet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dirty="0" smtClean="0"/>
            <a:t>Man is the only host .</a:t>
          </a:r>
          <a:endParaRPr lang="en-US" dirty="0"/>
        </a:p>
      </dgm:t>
    </dgm:pt>
    <dgm:pt modelId="{C9FB93F1-43CE-4441-9747-57CAF14AD49F}" type="parTrans" cxnId="{92B779F8-ED97-4020-9A81-342CFE82B7AF}">
      <dgm:prSet/>
      <dgm:spPr/>
      <dgm:t>
        <a:bodyPr/>
        <a:lstStyle/>
        <a:p>
          <a:endParaRPr lang="en-US"/>
        </a:p>
      </dgm:t>
    </dgm:pt>
    <dgm:pt modelId="{C598D0D6-3EA5-4E66-8510-161797233E68}" type="sibTrans" cxnId="{92B779F8-ED97-4020-9A81-342CFE82B7AF}">
      <dgm:prSet/>
      <dgm:spPr/>
      <dgm:t>
        <a:bodyPr/>
        <a:lstStyle/>
        <a:p>
          <a:endParaRPr lang="en-US"/>
        </a:p>
      </dgm:t>
    </dgm:pt>
    <dgm:pt modelId="{73EA81A0-F683-42FA-B031-D5E3097BBC77}">
      <dgm:prSet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dirty="0" smtClean="0"/>
            <a:t>Two phases of development are important ;</a:t>
          </a:r>
          <a:endParaRPr lang="en-US" dirty="0"/>
        </a:p>
      </dgm:t>
    </dgm:pt>
    <dgm:pt modelId="{54112C3E-93A9-4846-8A1B-2B509EE2D0FD}" type="parTrans" cxnId="{93101B6A-97AF-4686-8002-C44F88ABBA96}">
      <dgm:prSet/>
      <dgm:spPr/>
      <dgm:t>
        <a:bodyPr/>
        <a:lstStyle/>
        <a:p>
          <a:endParaRPr lang="en-US"/>
        </a:p>
      </dgm:t>
    </dgm:pt>
    <dgm:pt modelId="{E0E73F4E-46E5-43E3-B29E-FF660E0D3B83}" type="sibTrans" cxnId="{93101B6A-97AF-4686-8002-C44F88ABBA96}">
      <dgm:prSet/>
      <dgm:spPr/>
      <dgm:t>
        <a:bodyPr/>
        <a:lstStyle/>
        <a:p>
          <a:endParaRPr lang="en-US"/>
        </a:p>
      </dgm:t>
    </dgm:pt>
    <dgm:pt modelId="{7ECDA8FC-70BB-4BA9-85E1-C91B9B0740C1}">
      <dgm:prSet/>
      <dgm:spPr/>
      <dgm:t>
        <a:bodyPr/>
        <a:lstStyle/>
        <a:p>
          <a:pPr rtl="0"/>
          <a:r>
            <a:rPr lang="en-US" dirty="0" smtClean="0"/>
            <a:t>* one is the trophozoite</a:t>
          </a:r>
          <a:endParaRPr lang="en-US" dirty="0"/>
        </a:p>
      </dgm:t>
    </dgm:pt>
    <dgm:pt modelId="{F0A157BF-37DE-4DEF-A3F7-B38F80F03C72}" type="parTrans" cxnId="{3E863FA7-3389-46FE-A2B8-14CCA550BE63}">
      <dgm:prSet/>
      <dgm:spPr/>
      <dgm:t>
        <a:bodyPr/>
        <a:lstStyle/>
        <a:p>
          <a:endParaRPr lang="en-US"/>
        </a:p>
      </dgm:t>
    </dgm:pt>
    <dgm:pt modelId="{C1A52CCD-2FE2-41E0-B1B4-C59331C8CE8E}" type="sibTrans" cxnId="{3E863FA7-3389-46FE-A2B8-14CCA550BE63}">
      <dgm:prSet/>
      <dgm:spPr/>
      <dgm:t>
        <a:bodyPr/>
        <a:lstStyle/>
        <a:p>
          <a:endParaRPr lang="en-US"/>
        </a:p>
      </dgm:t>
    </dgm:pt>
    <dgm:pt modelId="{3646D1D1-43B2-45B3-B502-E3B55B78E5A1}">
      <dgm:prSet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dirty="0" smtClean="0"/>
            <a:t>*other is the cyst (with a *transitory stage of pre cystic  form) </a:t>
          </a:r>
          <a:endParaRPr lang="en-US" dirty="0"/>
        </a:p>
      </dgm:t>
    </dgm:pt>
    <dgm:pt modelId="{C26D3D57-98E3-4BC0-8D4F-29EF27FA035B}" type="parTrans" cxnId="{80A8915B-38D3-426C-9D2D-0C0BF625C6A6}">
      <dgm:prSet/>
      <dgm:spPr/>
      <dgm:t>
        <a:bodyPr/>
        <a:lstStyle/>
        <a:p>
          <a:endParaRPr lang="en-US"/>
        </a:p>
      </dgm:t>
    </dgm:pt>
    <dgm:pt modelId="{415A894A-38E9-4707-9D02-B09AED0695B3}" type="sibTrans" cxnId="{80A8915B-38D3-426C-9D2D-0C0BF625C6A6}">
      <dgm:prSet/>
      <dgm:spPr/>
      <dgm:t>
        <a:bodyPr/>
        <a:lstStyle/>
        <a:p>
          <a:endParaRPr lang="en-US"/>
        </a:p>
      </dgm:t>
    </dgm:pt>
    <dgm:pt modelId="{B6202A77-9A0B-4083-8F89-3D7712B30217}" type="pres">
      <dgm:prSet presAssocID="{E8CAE9D0-FBC8-41AD-B872-B5C46D69241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9CF8BE-483B-41C3-BF56-0299541AAF11}" type="pres">
      <dgm:prSet presAssocID="{83CC8865-914A-4246-9F3E-977FD7B3E625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89C81A-1137-4253-837F-5FF90C1F1F56}" type="pres">
      <dgm:prSet presAssocID="{C598D0D6-3EA5-4E66-8510-161797233E68}" presName="spacer" presStyleCnt="0"/>
      <dgm:spPr/>
    </dgm:pt>
    <dgm:pt modelId="{DC23B69E-5815-4316-95BC-0D2D9F979D87}" type="pres">
      <dgm:prSet presAssocID="{73EA81A0-F683-42FA-B031-D5E3097BBC7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9C5DA9-31C0-476B-8FA8-34F0366CECEA}" type="pres">
      <dgm:prSet presAssocID="{E0E73F4E-46E5-43E3-B29E-FF660E0D3B83}" presName="spacer" presStyleCnt="0"/>
      <dgm:spPr/>
    </dgm:pt>
    <dgm:pt modelId="{EFD70E14-5875-450F-AB5F-B142919B0210}" type="pres">
      <dgm:prSet presAssocID="{7ECDA8FC-70BB-4BA9-85E1-C91B9B0740C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2D5FC3-B172-47CC-B7CA-DB06850C39DB}" type="pres">
      <dgm:prSet presAssocID="{C1A52CCD-2FE2-41E0-B1B4-C59331C8CE8E}" presName="spacer" presStyleCnt="0"/>
      <dgm:spPr/>
    </dgm:pt>
    <dgm:pt modelId="{414E2444-E66D-458C-91DE-5B7C7F3A2540}" type="pres">
      <dgm:prSet presAssocID="{3646D1D1-43B2-45B3-B502-E3B55B78E5A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B779F8-ED97-4020-9A81-342CFE82B7AF}" srcId="{E8CAE9D0-FBC8-41AD-B872-B5C46D692416}" destId="{83CC8865-914A-4246-9F3E-977FD7B3E625}" srcOrd="0" destOrd="0" parTransId="{C9FB93F1-43CE-4441-9747-57CAF14AD49F}" sibTransId="{C598D0D6-3EA5-4E66-8510-161797233E68}"/>
    <dgm:cxn modelId="{3E863FA7-3389-46FE-A2B8-14CCA550BE63}" srcId="{E8CAE9D0-FBC8-41AD-B872-B5C46D692416}" destId="{7ECDA8FC-70BB-4BA9-85E1-C91B9B0740C1}" srcOrd="2" destOrd="0" parTransId="{F0A157BF-37DE-4DEF-A3F7-B38F80F03C72}" sibTransId="{C1A52CCD-2FE2-41E0-B1B4-C59331C8CE8E}"/>
    <dgm:cxn modelId="{93101B6A-97AF-4686-8002-C44F88ABBA96}" srcId="{E8CAE9D0-FBC8-41AD-B872-B5C46D692416}" destId="{73EA81A0-F683-42FA-B031-D5E3097BBC77}" srcOrd="1" destOrd="0" parTransId="{54112C3E-93A9-4846-8A1B-2B509EE2D0FD}" sibTransId="{E0E73F4E-46E5-43E3-B29E-FF660E0D3B83}"/>
    <dgm:cxn modelId="{80A8915B-38D3-426C-9D2D-0C0BF625C6A6}" srcId="{E8CAE9D0-FBC8-41AD-B872-B5C46D692416}" destId="{3646D1D1-43B2-45B3-B502-E3B55B78E5A1}" srcOrd="3" destOrd="0" parTransId="{C26D3D57-98E3-4BC0-8D4F-29EF27FA035B}" sibTransId="{415A894A-38E9-4707-9D02-B09AED0695B3}"/>
    <dgm:cxn modelId="{ACF32344-74EE-403F-934F-1560FC6764F4}" type="presOf" srcId="{73EA81A0-F683-42FA-B031-D5E3097BBC77}" destId="{DC23B69E-5815-4316-95BC-0D2D9F979D87}" srcOrd="0" destOrd="0" presId="urn:microsoft.com/office/officeart/2005/8/layout/vList2"/>
    <dgm:cxn modelId="{2AE7D991-D0CD-4A1E-8B11-6CD273F255A1}" type="presOf" srcId="{7ECDA8FC-70BB-4BA9-85E1-C91B9B0740C1}" destId="{EFD70E14-5875-450F-AB5F-B142919B0210}" srcOrd="0" destOrd="0" presId="urn:microsoft.com/office/officeart/2005/8/layout/vList2"/>
    <dgm:cxn modelId="{CAFF6C44-A878-4299-A5E4-B7C12D598DD3}" type="presOf" srcId="{3646D1D1-43B2-45B3-B502-E3B55B78E5A1}" destId="{414E2444-E66D-458C-91DE-5B7C7F3A2540}" srcOrd="0" destOrd="0" presId="urn:microsoft.com/office/officeart/2005/8/layout/vList2"/>
    <dgm:cxn modelId="{CAE85401-AB3B-4315-8A66-EE0B85A081D4}" type="presOf" srcId="{E8CAE9D0-FBC8-41AD-B872-B5C46D692416}" destId="{B6202A77-9A0B-4083-8F89-3D7712B30217}" srcOrd="0" destOrd="0" presId="urn:microsoft.com/office/officeart/2005/8/layout/vList2"/>
    <dgm:cxn modelId="{CD020F0D-B8F5-436A-A2BE-ED4D701213EE}" type="presOf" srcId="{83CC8865-914A-4246-9F3E-977FD7B3E625}" destId="{619CF8BE-483B-41C3-BF56-0299541AAF11}" srcOrd="0" destOrd="0" presId="urn:microsoft.com/office/officeart/2005/8/layout/vList2"/>
    <dgm:cxn modelId="{E1F4B723-161B-4D3C-B97E-9C5386A54B6D}" type="presParOf" srcId="{B6202A77-9A0B-4083-8F89-3D7712B30217}" destId="{619CF8BE-483B-41C3-BF56-0299541AAF11}" srcOrd="0" destOrd="0" presId="urn:microsoft.com/office/officeart/2005/8/layout/vList2"/>
    <dgm:cxn modelId="{77816FF0-B284-4E54-A404-FE487DDFCA22}" type="presParOf" srcId="{B6202A77-9A0B-4083-8F89-3D7712B30217}" destId="{AD89C81A-1137-4253-837F-5FF90C1F1F56}" srcOrd="1" destOrd="0" presId="urn:microsoft.com/office/officeart/2005/8/layout/vList2"/>
    <dgm:cxn modelId="{F3FB6067-644A-4FA3-89D6-98AF6DF297B2}" type="presParOf" srcId="{B6202A77-9A0B-4083-8F89-3D7712B30217}" destId="{DC23B69E-5815-4316-95BC-0D2D9F979D87}" srcOrd="2" destOrd="0" presId="urn:microsoft.com/office/officeart/2005/8/layout/vList2"/>
    <dgm:cxn modelId="{10991573-3768-4B0A-939A-14601B815AB8}" type="presParOf" srcId="{B6202A77-9A0B-4083-8F89-3D7712B30217}" destId="{B99C5DA9-31C0-476B-8FA8-34F0366CECEA}" srcOrd="3" destOrd="0" presId="urn:microsoft.com/office/officeart/2005/8/layout/vList2"/>
    <dgm:cxn modelId="{A4209343-71DA-4B7B-B73E-6C53C17DEB05}" type="presParOf" srcId="{B6202A77-9A0B-4083-8F89-3D7712B30217}" destId="{EFD70E14-5875-450F-AB5F-B142919B0210}" srcOrd="4" destOrd="0" presId="urn:microsoft.com/office/officeart/2005/8/layout/vList2"/>
    <dgm:cxn modelId="{3F6BA95C-7D5F-4EFF-AD71-FB9C20DAECDA}" type="presParOf" srcId="{B6202A77-9A0B-4083-8F89-3D7712B30217}" destId="{472D5FC3-B172-47CC-B7CA-DB06850C39DB}" srcOrd="5" destOrd="0" presId="urn:microsoft.com/office/officeart/2005/8/layout/vList2"/>
    <dgm:cxn modelId="{E94049A0-9A62-49D4-9278-2FF2961A31F0}" type="presParOf" srcId="{B6202A77-9A0B-4083-8F89-3D7712B30217}" destId="{414E2444-E66D-458C-91DE-5B7C7F3A254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086469E-FBB7-445C-AB6A-2A82ED2BFA0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3FF7BE-A583-4972-BCC8-EF289FC76C57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 smtClean="0"/>
            <a:t>Flagellates are protozoa.</a:t>
          </a:r>
          <a:endParaRPr lang="en-US" dirty="0"/>
        </a:p>
      </dgm:t>
    </dgm:pt>
    <dgm:pt modelId="{E493C640-F94C-4021-AEC7-36F7C3DACD16}" type="parTrans" cxnId="{D97E0759-E132-4D66-8904-26B3841D65E5}">
      <dgm:prSet/>
      <dgm:spPr/>
      <dgm:t>
        <a:bodyPr/>
        <a:lstStyle/>
        <a:p>
          <a:endParaRPr lang="en-US"/>
        </a:p>
      </dgm:t>
    </dgm:pt>
    <dgm:pt modelId="{00BC836B-747C-4F9F-8E10-C90000E297D9}" type="sibTrans" cxnId="{D97E0759-E132-4D66-8904-26B3841D65E5}">
      <dgm:prSet/>
      <dgm:spPr/>
      <dgm:t>
        <a:bodyPr/>
        <a:lstStyle/>
        <a:p>
          <a:endParaRPr lang="en-US"/>
        </a:p>
      </dgm:t>
    </dgm:pt>
    <dgm:pt modelId="{FC32170C-8990-4499-8F14-6DADAF9C36E1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 smtClean="0"/>
            <a:t>They posses cytoplasmic extensions known as flagella.</a:t>
          </a:r>
          <a:endParaRPr lang="en-US" dirty="0"/>
        </a:p>
      </dgm:t>
    </dgm:pt>
    <dgm:pt modelId="{B685AC14-9258-4750-8EC3-8522F259F3C7}" type="parTrans" cxnId="{D9FA8789-DAC7-4453-99B8-D9EABC578156}">
      <dgm:prSet/>
      <dgm:spPr/>
      <dgm:t>
        <a:bodyPr/>
        <a:lstStyle/>
        <a:p>
          <a:endParaRPr lang="en-US"/>
        </a:p>
      </dgm:t>
    </dgm:pt>
    <dgm:pt modelId="{9B00022C-E9B0-4DCA-A152-F358A6893B5A}" type="sibTrans" cxnId="{D9FA8789-DAC7-4453-99B8-D9EABC578156}">
      <dgm:prSet/>
      <dgm:spPr/>
      <dgm:t>
        <a:bodyPr/>
        <a:lstStyle/>
        <a:p>
          <a:endParaRPr lang="en-US"/>
        </a:p>
      </dgm:t>
    </dgm:pt>
    <dgm:pt modelId="{33E7CAF5-672B-473E-BB34-E63FED5A8D73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 smtClean="0"/>
            <a:t>Flagella arise from blephroplasts.</a:t>
          </a:r>
          <a:endParaRPr lang="en-US" dirty="0"/>
        </a:p>
      </dgm:t>
    </dgm:pt>
    <dgm:pt modelId="{46AB69A1-4F06-46E4-B2EE-28F09FA0DB0F}" type="parTrans" cxnId="{4D536E46-00C5-4539-9C66-E189AED904A1}">
      <dgm:prSet/>
      <dgm:spPr/>
      <dgm:t>
        <a:bodyPr/>
        <a:lstStyle/>
        <a:p>
          <a:endParaRPr lang="en-US"/>
        </a:p>
      </dgm:t>
    </dgm:pt>
    <dgm:pt modelId="{3C93D318-8803-4F46-8B7B-E5D591D74C05}" type="sibTrans" cxnId="{4D536E46-00C5-4539-9C66-E189AED904A1}">
      <dgm:prSet/>
      <dgm:spPr/>
      <dgm:t>
        <a:bodyPr/>
        <a:lstStyle/>
        <a:p>
          <a:endParaRPr lang="en-US"/>
        </a:p>
      </dgm:t>
    </dgm:pt>
    <dgm:pt modelId="{5C1B7A57-46A2-4E91-BE00-350A65E9F581}" type="pres">
      <dgm:prSet presAssocID="{0086469E-FBB7-445C-AB6A-2A82ED2BFA0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BDD074B-4828-4779-9AEE-F20DE97E20AA}" type="pres">
      <dgm:prSet presAssocID="{CE3FF7BE-A583-4972-BCC8-EF289FC76C57}" presName="linNode" presStyleCnt="0"/>
      <dgm:spPr/>
    </dgm:pt>
    <dgm:pt modelId="{432326E7-80E0-49AB-815A-7AA87ECFCBFD}" type="pres">
      <dgm:prSet presAssocID="{CE3FF7BE-A583-4972-BCC8-EF289FC76C57}" presName="parentText" presStyleLbl="node1" presStyleIdx="0" presStyleCnt="3" custScaleY="113181" custLinFactNeighborX="-38656" custLinFactNeighborY="-8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94CBDE-8739-45A8-9363-A72671D7B4A5}" type="pres">
      <dgm:prSet presAssocID="{00BC836B-747C-4F9F-8E10-C90000E297D9}" presName="sp" presStyleCnt="0"/>
      <dgm:spPr/>
    </dgm:pt>
    <dgm:pt modelId="{603574AB-1FE2-4B05-9F60-F10AB85638D7}" type="pres">
      <dgm:prSet presAssocID="{FC32170C-8990-4499-8F14-6DADAF9C36E1}" presName="linNode" presStyleCnt="0"/>
      <dgm:spPr/>
    </dgm:pt>
    <dgm:pt modelId="{CFD36EAF-ACD8-479B-8516-BDECE96EA9F1}" type="pres">
      <dgm:prSet presAssocID="{FC32170C-8990-4499-8F14-6DADAF9C36E1}" presName="parentText" presStyleLbl="node1" presStyleIdx="1" presStyleCnt="3" custScaleX="12345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5C8824-C94F-4109-9C74-0F8CAEF66F9B}" type="pres">
      <dgm:prSet presAssocID="{9B00022C-E9B0-4DCA-A152-F358A6893B5A}" presName="sp" presStyleCnt="0"/>
      <dgm:spPr/>
    </dgm:pt>
    <dgm:pt modelId="{46BDEEE1-2075-4E5F-8C4E-C6AE72E82E8D}" type="pres">
      <dgm:prSet presAssocID="{33E7CAF5-672B-473E-BB34-E63FED5A8D73}" presName="linNode" presStyleCnt="0"/>
      <dgm:spPr/>
    </dgm:pt>
    <dgm:pt modelId="{98EB076F-4B57-4496-88C9-9C5530FD20C7}" type="pres">
      <dgm:prSet presAssocID="{33E7CAF5-672B-473E-BB34-E63FED5A8D73}" presName="parentText" presStyleLbl="node1" presStyleIdx="2" presStyleCnt="3" custScaleY="87902" custLinFactNeighborX="54012" custLinFactNeighborY="10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C0D403-F141-49E4-9050-F86AA1BB2625}" type="presOf" srcId="{0086469E-FBB7-445C-AB6A-2A82ED2BFA0C}" destId="{5C1B7A57-46A2-4E91-BE00-350A65E9F581}" srcOrd="0" destOrd="0" presId="urn:microsoft.com/office/officeart/2005/8/layout/vList5"/>
    <dgm:cxn modelId="{D97E0759-E132-4D66-8904-26B3841D65E5}" srcId="{0086469E-FBB7-445C-AB6A-2A82ED2BFA0C}" destId="{CE3FF7BE-A583-4972-BCC8-EF289FC76C57}" srcOrd="0" destOrd="0" parTransId="{E493C640-F94C-4021-AEC7-36F7C3DACD16}" sibTransId="{00BC836B-747C-4F9F-8E10-C90000E297D9}"/>
    <dgm:cxn modelId="{9AD4025C-11E0-443A-B837-9018FD70EB44}" type="presOf" srcId="{FC32170C-8990-4499-8F14-6DADAF9C36E1}" destId="{CFD36EAF-ACD8-479B-8516-BDECE96EA9F1}" srcOrd="0" destOrd="0" presId="urn:microsoft.com/office/officeart/2005/8/layout/vList5"/>
    <dgm:cxn modelId="{40930560-46A3-41F9-B5E6-6B8B69C5E574}" type="presOf" srcId="{CE3FF7BE-A583-4972-BCC8-EF289FC76C57}" destId="{432326E7-80E0-49AB-815A-7AA87ECFCBFD}" srcOrd="0" destOrd="0" presId="urn:microsoft.com/office/officeart/2005/8/layout/vList5"/>
    <dgm:cxn modelId="{D9FA8789-DAC7-4453-99B8-D9EABC578156}" srcId="{0086469E-FBB7-445C-AB6A-2A82ED2BFA0C}" destId="{FC32170C-8990-4499-8F14-6DADAF9C36E1}" srcOrd="1" destOrd="0" parTransId="{B685AC14-9258-4750-8EC3-8522F259F3C7}" sibTransId="{9B00022C-E9B0-4DCA-A152-F358A6893B5A}"/>
    <dgm:cxn modelId="{73229888-C585-428D-BD92-DD7EF1D138BA}" type="presOf" srcId="{33E7CAF5-672B-473E-BB34-E63FED5A8D73}" destId="{98EB076F-4B57-4496-88C9-9C5530FD20C7}" srcOrd="0" destOrd="0" presId="urn:microsoft.com/office/officeart/2005/8/layout/vList5"/>
    <dgm:cxn modelId="{4D536E46-00C5-4539-9C66-E189AED904A1}" srcId="{0086469E-FBB7-445C-AB6A-2A82ED2BFA0C}" destId="{33E7CAF5-672B-473E-BB34-E63FED5A8D73}" srcOrd="2" destOrd="0" parTransId="{46AB69A1-4F06-46E4-B2EE-28F09FA0DB0F}" sibTransId="{3C93D318-8803-4F46-8B7B-E5D591D74C05}"/>
    <dgm:cxn modelId="{F858C7D3-997C-4054-860B-DD8C53190848}" type="presParOf" srcId="{5C1B7A57-46A2-4E91-BE00-350A65E9F581}" destId="{6BDD074B-4828-4779-9AEE-F20DE97E20AA}" srcOrd="0" destOrd="0" presId="urn:microsoft.com/office/officeart/2005/8/layout/vList5"/>
    <dgm:cxn modelId="{723989C8-B4A9-4D32-BE30-0A3D51413932}" type="presParOf" srcId="{6BDD074B-4828-4779-9AEE-F20DE97E20AA}" destId="{432326E7-80E0-49AB-815A-7AA87ECFCBFD}" srcOrd="0" destOrd="0" presId="urn:microsoft.com/office/officeart/2005/8/layout/vList5"/>
    <dgm:cxn modelId="{23123AF9-6267-4CB2-9C8C-6669C7CDDC5A}" type="presParOf" srcId="{5C1B7A57-46A2-4E91-BE00-350A65E9F581}" destId="{4394CBDE-8739-45A8-9363-A72671D7B4A5}" srcOrd="1" destOrd="0" presId="urn:microsoft.com/office/officeart/2005/8/layout/vList5"/>
    <dgm:cxn modelId="{F023EFD3-7A08-4628-9D25-D157559C46DA}" type="presParOf" srcId="{5C1B7A57-46A2-4E91-BE00-350A65E9F581}" destId="{603574AB-1FE2-4B05-9F60-F10AB85638D7}" srcOrd="2" destOrd="0" presId="urn:microsoft.com/office/officeart/2005/8/layout/vList5"/>
    <dgm:cxn modelId="{DD831A1F-7054-40C3-86DB-F49151A38527}" type="presParOf" srcId="{603574AB-1FE2-4B05-9F60-F10AB85638D7}" destId="{CFD36EAF-ACD8-479B-8516-BDECE96EA9F1}" srcOrd="0" destOrd="0" presId="urn:microsoft.com/office/officeart/2005/8/layout/vList5"/>
    <dgm:cxn modelId="{1BE903FB-82DE-4441-A096-BF54ED98A689}" type="presParOf" srcId="{5C1B7A57-46A2-4E91-BE00-350A65E9F581}" destId="{615C8824-C94F-4109-9C74-0F8CAEF66F9B}" srcOrd="3" destOrd="0" presId="urn:microsoft.com/office/officeart/2005/8/layout/vList5"/>
    <dgm:cxn modelId="{D2776D0F-A0A8-42DF-B827-51DBD76E243D}" type="presParOf" srcId="{5C1B7A57-46A2-4E91-BE00-350A65E9F581}" destId="{46BDEEE1-2075-4E5F-8C4E-C6AE72E82E8D}" srcOrd="4" destOrd="0" presId="urn:microsoft.com/office/officeart/2005/8/layout/vList5"/>
    <dgm:cxn modelId="{DDF9751E-176E-4617-8EB1-D56DAD5862BB}" type="presParOf" srcId="{46BDEEE1-2075-4E5F-8C4E-C6AE72E82E8D}" destId="{98EB076F-4B57-4496-88C9-9C5530FD20C7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CB0BFA9-5689-4075-9E9F-DD84AA454DA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B922DD-C81B-4E45-ADA2-85075AEEC3FB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b="1" u="sng" dirty="0" smtClean="0"/>
            <a:t>History</a:t>
          </a:r>
          <a:endParaRPr lang="en-US" dirty="0"/>
        </a:p>
      </dgm:t>
    </dgm:pt>
    <dgm:pt modelId="{F29F72C4-BE9A-4792-B89F-C43C250B28A7}" type="parTrans" cxnId="{BCD88123-69C2-4A89-8D3E-F11EE577E7D1}">
      <dgm:prSet/>
      <dgm:spPr/>
      <dgm:t>
        <a:bodyPr/>
        <a:lstStyle/>
        <a:p>
          <a:endParaRPr lang="en-US"/>
        </a:p>
      </dgm:t>
    </dgm:pt>
    <dgm:pt modelId="{F74F4A6F-54C1-4B13-8644-67C5FE4EE7B7}" type="sibTrans" cxnId="{BCD88123-69C2-4A89-8D3E-F11EE577E7D1}">
      <dgm:prSet/>
      <dgm:spPr/>
      <dgm:t>
        <a:bodyPr/>
        <a:lstStyle/>
        <a:p>
          <a:endParaRPr lang="en-US"/>
        </a:p>
      </dgm:t>
    </dgm:pt>
    <dgm:pt modelId="{59594169-CFE9-4A75-B5D3-B6B43C1B3064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 smtClean="0"/>
            <a:t>It was discovered by Leeurwenhoek in 1681 in his own stools.</a:t>
          </a:r>
          <a:endParaRPr lang="en-US" dirty="0"/>
        </a:p>
      </dgm:t>
    </dgm:pt>
    <dgm:pt modelId="{1E538F4D-914B-475E-98D8-6B31B3671E62}" type="parTrans" cxnId="{E851DF43-5220-4702-9ABF-74F586E1C9A8}">
      <dgm:prSet/>
      <dgm:spPr/>
      <dgm:t>
        <a:bodyPr/>
        <a:lstStyle/>
        <a:p>
          <a:endParaRPr lang="en-US"/>
        </a:p>
      </dgm:t>
    </dgm:pt>
    <dgm:pt modelId="{03640AE3-FF2F-44B3-9528-0719AFB94499}" type="sibTrans" cxnId="{E851DF43-5220-4702-9ABF-74F586E1C9A8}">
      <dgm:prSet/>
      <dgm:spPr/>
      <dgm:t>
        <a:bodyPr/>
        <a:lstStyle/>
        <a:p>
          <a:endParaRPr lang="en-US"/>
        </a:p>
      </dgm:t>
    </dgm:pt>
    <dgm:pt modelId="{0D9234E1-3EC3-4BD3-82CC-D69C37EA44E1}" type="pres">
      <dgm:prSet presAssocID="{9CB0BFA9-5689-4075-9E9F-DD84AA454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4BE98F5-C6ED-4E68-ADCF-C5C521F985AB}" type="pres">
      <dgm:prSet presAssocID="{A5B922DD-C81B-4E45-ADA2-85075AEEC3FB}" presName="parentText" presStyleLbl="node1" presStyleIdx="0" presStyleCnt="2" custScaleY="507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F55A03-5565-47EE-BC5B-237FED04A27D}" type="pres">
      <dgm:prSet presAssocID="{F74F4A6F-54C1-4B13-8644-67C5FE4EE7B7}" presName="spacer" presStyleCnt="0"/>
      <dgm:spPr/>
    </dgm:pt>
    <dgm:pt modelId="{040489C5-6FC6-4497-8BBD-C9D3413370B2}" type="pres">
      <dgm:prSet presAssocID="{59594169-CFE9-4A75-B5D3-B6B43C1B3064}" presName="parentText" presStyleLbl="node1" presStyleIdx="1" presStyleCnt="2" custScaleY="6234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7919CE-62FA-45F4-9B7C-52EE4FBDEFCC}" type="presOf" srcId="{9CB0BFA9-5689-4075-9E9F-DD84AA454DA8}" destId="{0D9234E1-3EC3-4BD3-82CC-D69C37EA44E1}" srcOrd="0" destOrd="0" presId="urn:microsoft.com/office/officeart/2005/8/layout/vList2"/>
    <dgm:cxn modelId="{6D11F943-3726-42A7-AD6F-A286CC7BF3C5}" type="presOf" srcId="{A5B922DD-C81B-4E45-ADA2-85075AEEC3FB}" destId="{74BE98F5-C6ED-4E68-ADCF-C5C521F985AB}" srcOrd="0" destOrd="0" presId="urn:microsoft.com/office/officeart/2005/8/layout/vList2"/>
    <dgm:cxn modelId="{BCD88123-69C2-4A89-8D3E-F11EE577E7D1}" srcId="{9CB0BFA9-5689-4075-9E9F-DD84AA454DA8}" destId="{A5B922DD-C81B-4E45-ADA2-85075AEEC3FB}" srcOrd="0" destOrd="0" parTransId="{F29F72C4-BE9A-4792-B89F-C43C250B28A7}" sibTransId="{F74F4A6F-54C1-4B13-8644-67C5FE4EE7B7}"/>
    <dgm:cxn modelId="{E851DF43-5220-4702-9ABF-74F586E1C9A8}" srcId="{9CB0BFA9-5689-4075-9E9F-DD84AA454DA8}" destId="{59594169-CFE9-4A75-B5D3-B6B43C1B3064}" srcOrd="1" destOrd="0" parTransId="{1E538F4D-914B-475E-98D8-6B31B3671E62}" sibTransId="{03640AE3-FF2F-44B3-9528-0719AFB94499}"/>
    <dgm:cxn modelId="{4B3D4283-08DD-47D3-A6CA-5745F2A64681}" type="presOf" srcId="{59594169-CFE9-4A75-B5D3-B6B43C1B3064}" destId="{040489C5-6FC6-4497-8BBD-C9D3413370B2}" srcOrd="0" destOrd="0" presId="urn:microsoft.com/office/officeart/2005/8/layout/vList2"/>
    <dgm:cxn modelId="{C0DE9671-60F0-4AD7-B599-0533819D1E90}" type="presParOf" srcId="{0D9234E1-3EC3-4BD3-82CC-D69C37EA44E1}" destId="{74BE98F5-C6ED-4E68-ADCF-C5C521F985AB}" srcOrd="0" destOrd="0" presId="urn:microsoft.com/office/officeart/2005/8/layout/vList2"/>
    <dgm:cxn modelId="{7DABF3E4-B9BE-4AC8-A525-CE764E03DC29}" type="presParOf" srcId="{0D9234E1-3EC3-4BD3-82CC-D69C37EA44E1}" destId="{F6F55A03-5565-47EE-BC5B-237FED04A27D}" srcOrd="1" destOrd="0" presId="urn:microsoft.com/office/officeart/2005/8/layout/vList2"/>
    <dgm:cxn modelId="{E1E8F2C8-335A-4DDD-AF44-B01A9534B35E}" type="presParOf" srcId="{0D9234E1-3EC3-4BD3-82CC-D69C37EA44E1}" destId="{040489C5-6FC6-4497-8BBD-C9D3413370B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6745CDE-7F20-4ECB-80B2-04C596623449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31E6C1-45E8-4545-B273-FC0871216EFC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 smtClean="0"/>
            <a:t>Cosmopolitian in distribution.</a:t>
          </a:r>
          <a:endParaRPr lang="en-US" dirty="0"/>
        </a:p>
      </dgm:t>
    </dgm:pt>
    <dgm:pt modelId="{93D6F07B-ACD8-440A-B135-5B77DEC2DA2A}" type="parTrans" cxnId="{BED9DB94-BC1C-46B5-A1F0-C210D9674BE4}">
      <dgm:prSet/>
      <dgm:spPr/>
      <dgm:t>
        <a:bodyPr/>
        <a:lstStyle/>
        <a:p>
          <a:endParaRPr lang="en-US"/>
        </a:p>
      </dgm:t>
    </dgm:pt>
    <dgm:pt modelId="{3CFCE59B-85E9-4C32-AEFB-2C90C53098A5}" type="sibTrans" cxnId="{BED9DB94-BC1C-46B5-A1F0-C210D9674BE4}">
      <dgm:prSet/>
      <dgm:spPr/>
      <dgm:t>
        <a:bodyPr/>
        <a:lstStyle/>
        <a:p>
          <a:endParaRPr lang="en-US"/>
        </a:p>
      </dgm:t>
    </dgm:pt>
    <dgm:pt modelId="{DE7F77B7-C435-415F-9898-253A1F331940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 smtClean="0"/>
            <a:t>More prevelant in children than adults.&lt;IO years</a:t>
          </a:r>
          <a:endParaRPr lang="en-US" dirty="0"/>
        </a:p>
      </dgm:t>
    </dgm:pt>
    <dgm:pt modelId="{2F06020B-A50C-4EDA-9EE1-6748BF8D43C9}" type="parTrans" cxnId="{A2B8EBF7-7630-422F-A12C-B888DE15CCFD}">
      <dgm:prSet/>
      <dgm:spPr/>
      <dgm:t>
        <a:bodyPr/>
        <a:lstStyle/>
        <a:p>
          <a:endParaRPr lang="en-US"/>
        </a:p>
      </dgm:t>
    </dgm:pt>
    <dgm:pt modelId="{6EA346E2-D064-4117-8690-BA23BF0062D8}" type="sibTrans" cxnId="{A2B8EBF7-7630-422F-A12C-B888DE15CCFD}">
      <dgm:prSet/>
      <dgm:spPr/>
      <dgm:t>
        <a:bodyPr/>
        <a:lstStyle/>
        <a:p>
          <a:endParaRPr lang="en-US"/>
        </a:p>
      </dgm:t>
    </dgm:pt>
    <dgm:pt modelId="{9688742F-C6F8-48CC-A2E3-968990453F28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dirty="0" smtClean="0"/>
            <a:t>More common in warm climates.</a:t>
          </a:r>
          <a:endParaRPr lang="en-US" dirty="0"/>
        </a:p>
      </dgm:t>
    </dgm:pt>
    <dgm:pt modelId="{8CCF837D-B967-48DF-A47B-21CC7A8831B3}" type="parTrans" cxnId="{ABF983B6-0165-4C06-BFE0-26B7E408B91E}">
      <dgm:prSet/>
      <dgm:spPr/>
      <dgm:t>
        <a:bodyPr/>
        <a:lstStyle/>
        <a:p>
          <a:endParaRPr lang="en-US"/>
        </a:p>
      </dgm:t>
    </dgm:pt>
    <dgm:pt modelId="{47CCF8E1-9B87-4056-8C84-C7D43D840FB9}" type="sibTrans" cxnId="{ABF983B6-0165-4C06-BFE0-26B7E408B91E}">
      <dgm:prSet/>
      <dgm:spPr/>
      <dgm:t>
        <a:bodyPr/>
        <a:lstStyle/>
        <a:p>
          <a:endParaRPr lang="en-US"/>
        </a:p>
      </dgm:t>
    </dgm:pt>
    <dgm:pt modelId="{47357EFD-C336-4C74-8755-23B10A651191}" type="pres">
      <dgm:prSet presAssocID="{46745CDE-7F20-4ECB-80B2-04C596623449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B3AA366-CC88-4E61-AC77-B170DD7869E0}" type="pres">
      <dgm:prSet presAssocID="{7D31E6C1-45E8-4545-B273-FC0871216EFC}" presName="horFlow" presStyleCnt="0"/>
      <dgm:spPr/>
    </dgm:pt>
    <dgm:pt modelId="{FE8FDF57-FD60-4403-BFAF-9977FD6A784C}" type="pres">
      <dgm:prSet presAssocID="{7D31E6C1-45E8-4545-B273-FC0871216EFC}" presName="bigChev" presStyleLbl="node1" presStyleIdx="0" presStyleCnt="3" custLinFactNeighborX="-207" custLinFactNeighborY="-140"/>
      <dgm:spPr/>
      <dgm:t>
        <a:bodyPr/>
        <a:lstStyle/>
        <a:p>
          <a:endParaRPr lang="en-US"/>
        </a:p>
      </dgm:t>
    </dgm:pt>
    <dgm:pt modelId="{7C8C2678-79A8-414C-BF8E-A63A6BE9B146}" type="pres">
      <dgm:prSet presAssocID="{7D31E6C1-45E8-4545-B273-FC0871216EFC}" presName="vSp" presStyleCnt="0"/>
      <dgm:spPr/>
    </dgm:pt>
    <dgm:pt modelId="{3A607A32-2273-41D4-B93F-267D811DA3E3}" type="pres">
      <dgm:prSet presAssocID="{DE7F77B7-C435-415F-9898-253A1F331940}" presName="horFlow" presStyleCnt="0"/>
      <dgm:spPr/>
    </dgm:pt>
    <dgm:pt modelId="{F0A19D39-2953-4C25-AF46-724FCA8EF54A}" type="pres">
      <dgm:prSet presAssocID="{DE7F77B7-C435-415F-9898-253A1F331940}" presName="bigChev" presStyleLbl="node1" presStyleIdx="1" presStyleCnt="3"/>
      <dgm:spPr/>
      <dgm:t>
        <a:bodyPr/>
        <a:lstStyle/>
        <a:p>
          <a:endParaRPr lang="en-US"/>
        </a:p>
      </dgm:t>
    </dgm:pt>
    <dgm:pt modelId="{9E35C09A-3168-45AF-ADB3-4962E2282E99}" type="pres">
      <dgm:prSet presAssocID="{DE7F77B7-C435-415F-9898-253A1F331940}" presName="vSp" presStyleCnt="0"/>
      <dgm:spPr/>
    </dgm:pt>
    <dgm:pt modelId="{F64FA6FC-80AF-4E41-A871-46A39E7BC085}" type="pres">
      <dgm:prSet presAssocID="{9688742F-C6F8-48CC-A2E3-968990453F28}" presName="horFlow" presStyleCnt="0"/>
      <dgm:spPr/>
    </dgm:pt>
    <dgm:pt modelId="{D8F08D4A-D4B7-4113-87FE-759F5A946F8B}" type="pres">
      <dgm:prSet presAssocID="{9688742F-C6F8-48CC-A2E3-968990453F28}" presName="bigChev" presStyleLbl="node1" presStyleIdx="2" presStyleCnt="3"/>
      <dgm:spPr/>
      <dgm:t>
        <a:bodyPr/>
        <a:lstStyle/>
        <a:p>
          <a:endParaRPr lang="en-US"/>
        </a:p>
      </dgm:t>
    </dgm:pt>
  </dgm:ptLst>
  <dgm:cxnLst>
    <dgm:cxn modelId="{86373FB4-DA86-453E-AF40-E4B29332B7C7}" type="presOf" srcId="{46745CDE-7F20-4ECB-80B2-04C596623449}" destId="{47357EFD-C336-4C74-8755-23B10A651191}" srcOrd="0" destOrd="0" presId="urn:microsoft.com/office/officeart/2005/8/layout/lProcess3"/>
    <dgm:cxn modelId="{6F8ED882-4683-4C2A-9F24-B25942C6AF90}" type="presOf" srcId="{9688742F-C6F8-48CC-A2E3-968990453F28}" destId="{D8F08D4A-D4B7-4113-87FE-759F5A946F8B}" srcOrd="0" destOrd="0" presId="urn:microsoft.com/office/officeart/2005/8/layout/lProcess3"/>
    <dgm:cxn modelId="{ABF983B6-0165-4C06-BFE0-26B7E408B91E}" srcId="{46745CDE-7F20-4ECB-80B2-04C596623449}" destId="{9688742F-C6F8-48CC-A2E3-968990453F28}" srcOrd="2" destOrd="0" parTransId="{8CCF837D-B967-48DF-A47B-21CC7A8831B3}" sibTransId="{47CCF8E1-9B87-4056-8C84-C7D43D840FB9}"/>
    <dgm:cxn modelId="{A2B8EBF7-7630-422F-A12C-B888DE15CCFD}" srcId="{46745CDE-7F20-4ECB-80B2-04C596623449}" destId="{DE7F77B7-C435-415F-9898-253A1F331940}" srcOrd="1" destOrd="0" parTransId="{2F06020B-A50C-4EDA-9EE1-6748BF8D43C9}" sibTransId="{6EA346E2-D064-4117-8690-BA23BF0062D8}"/>
    <dgm:cxn modelId="{BED9DB94-BC1C-46B5-A1F0-C210D9674BE4}" srcId="{46745CDE-7F20-4ECB-80B2-04C596623449}" destId="{7D31E6C1-45E8-4545-B273-FC0871216EFC}" srcOrd="0" destOrd="0" parTransId="{93D6F07B-ACD8-440A-B135-5B77DEC2DA2A}" sibTransId="{3CFCE59B-85E9-4C32-AEFB-2C90C53098A5}"/>
    <dgm:cxn modelId="{99BB9872-C0A7-4B04-914E-595C5C9651F6}" type="presOf" srcId="{7D31E6C1-45E8-4545-B273-FC0871216EFC}" destId="{FE8FDF57-FD60-4403-BFAF-9977FD6A784C}" srcOrd="0" destOrd="0" presId="urn:microsoft.com/office/officeart/2005/8/layout/lProcess3"/>
    <dgm:cxn modelId="{C4186E74-E31F-4B75-8430-5D0579187454}" type="presOf" srcId="{DE7F77B7-C435-415F-9898-253A1F331940}" destId="{F0A19D39-2953-4C25-AF46-724FCA8EF54A}" srcOrd="0" destOrd="0" presId="urn:microsoft.com/office/officeart/2005/8/layout/lProcess3"/>
    <dgm:cxn modelId="{D9707525-DDA5-431D-97E7-46ED0925E63F}" type="presParOf" srcId="{47357EFD-C336-4C74-8755-23B10A651191}" destId="{1B3AA366-CC88-4E61-AC77-B170DD7869E0}" srcOrd="0" destOrd="0" presId="urn:microsoft.com/office/officeart/2005/8/layout/lProcess3"/>
    <dgm:cxn modelId="{BECCC448-5348-4992-B521-A7A110E71860}" type="presParOf" srcId="{1B3AA366-CC88-4E61-AC77-B170DD7869E0}" destId="{FE8FDF57-FD60-4403-BFAF-9977FD6A784C}" srcOrd="0" destOrd="0" presId="urn:microsoft.com/office/officeart/2005/8/layout/lProcess3"/>
    <dgm:cxn modelId="{AE47884B-0543-406F-96E9-C9B749B3BB93}" type="presParOf" srcId="{47357EFD-C336-4C74-8755-23B10A651191}" destId="{7C8C2678-79A8-414C-BF8E-A63A6BE9B146}" srcOrd="1" destOrd="0" presId="urn:microsoft.com/office/officeart/2005/8/layout/lProcess3"/>
    <dgm:cxn modelId="{D70C4D84-0525-4EE2-9E2C-450F3CE462B6}" type="presParOf" srcId="{47357EFD-C336-4C74-8755-23B10A651191}" destId="{3A607A32-2273-41D4-B93F-267D811DA3E3}" srcOrd="2" destOrd="0" presId="urn:microsoft.com/office/officeart/2005/8/layout/lProcess3"/>
    <dgm:cxn modelId="{5CA6D003-1EE8-4459-888C-E327F9305DFF}" type="presParOf" srcId="{3A607A32-2273-41D4-B93F-267D811DA3E3}" destId="{F0A19D39-2953-4C25-AF46-724FCA8EF54A}" srcOrd="0" destOrd="0" presId="urn:microsoft.com/office/officeart/2005/8/layout/lProcess3"/>
    <dgm:cxn modelId="{C74F97EB-9134-4D1F-A0FB-CA3A9F3108BC}" type="presParOf" srcId="{47357EFD-C336-4C74-8755-23B10A651191}" destId="{9E35C09A-3168-45AF-ADB3-4962E2282E99}" srcOrd="3" destOrd="0" presId="urn:microsoft.com/office/officeart/2005/8/layout/lProcess3"/>
    <dgm:cxn modelId="{EB023F82-BF91-42AA-8AE9-C44282E5C19F}" type="presParOf" srcId="{47357EFD-C336-4C74-8755-23B10A651191}" destId="{F64FA6FC-80AF-4E41-A871-46A39E7BC085}" srcOrd="4" destOrd="0" presId="urn:microsoft.com/office/officeart/2005/8/layout/lProcess3"/>
    <dgm:cxn modelId="{7AFCD869-D7C4-45D4-AFFC-BBE68C73050D}" type="presParOf" srcId="{F64FA6FC-80AF-4E41-A871-46A39E7BC085}" destId="{D8F08D4A-D4B7-4113-87FE-759F5A946F8B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00B52E5-05C2-400A-A486-9FB57283E710}" type="doc">
      <dgm:prSet loTypeId="urn:microsoft.com/office/officeart/2005/8/layout/arrow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60B911-23AD-4772-81D4-876564537266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By ingestion of water &amp; food contaminated  with cysts</a:t>
          </a:r>
          <a:endParaRPr lang="en-US" dirty="0"/>
        </a:p>
      </dgm:t>
    </dgm:pt>
    <dgm:pt modelId="{761BD758-8CD7-4C27-B359-B169CE3EE988}" type="parTrans" cxnId="{639B6F5B-253D-48C2-ABCA-6BA50A49603B}">
      <dgm:prSet/>
      <dgm:spPr/>
      <dgm:t>
        <a:bodyPr/>
        <a:lstStyle/>
        <a:p>
          <a:endParaRPr lang="en-US"/>
        </a:p>
      </dgm:t>
    </dgm:pt>
    <dgm:pt modelId="{D85D1951-19EB-4803-ACCD-81AF9235ACF9}" type="sibTrans" cxnId="{639B6F5B-253D-48C2-ABCA-6BA50A49603B}">
      <dgm:prSet/>
      <dgm:spPr/>
      <dgm:t>
        <a:bodyPr/>
        <a:lstStyle/>
        <a:p>
          <a:endParaRPr lang="en-US"/>
        </a:p>
      </dgm:t>
    </dgm:pt>
    <dgm:pt modelId="{8EC93BFE-6209-444D-8D9A-B69A9153CF68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By anal-oral sexual practices</a:t>
          </a:r>
          <a:endParaRPr lang="en-US" dirty="0"/>
        </a:p>
      </dgm:t>
    </dgm:pt>
    <dgm:pt modelId="{F5FBB6A0-82F5-4C67-A274-D07041F98BC0}" type="parTrans" cxnId="{81378802-AB4F-43A1-A950-19899496C3BD}">
      <dgm:prSet/>
      <dgm:spPr/>
      <dgm:t>
        <a:bodyPr/>
        <a:lstStyle/>
        <a:p>
          <a:endParaRPr lang="en-US"/>
        </a:p>
      </dgm:t>
    </dgm:pt>
    <dgm:pt modelId="{F079C39E-8492-40DD-B72F-DC37F11BF54F}" type="sibTrans" cxnId="{81378802-AB4F-43A1-A950-19899496C3BD}">
      <dgm:prSet/>
      <dgm:spPr/>
      <dgm:t>
        <a:bodyPr/>
        <a:lstStyle/>
        <a:p>
          <a:endParaRPr lang="en-US"/>
        </a:p>
      </dgm:t>
    </dgm:pt>
    <dgm:pt modelId="{DD03D87A-9364-471D-BD68-CC6DBE0178AF}" type="pres">
      <dgm:prSet presAssocID="{400B52E5-05C2-400A-A486-9FB57283E71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D88C19F-156C-4DD9-B986-94034157ABB3}" type="pres">
      <dgm:prSet presAssocID="{3460B911-23AD-4772-81D4-876564537266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37CC17-CDC7-4757-AB1F-43F4A608F234}" type="pres">
      <dgm:prSet presAssocID="{8EC93BFE-6209-444D-8D9A-B69A9153CF68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470E13-CA4A-47A1-8D28-ADBD4F0D427D}" type="presOf" srcId="{3460B911-23AD-4772-81D4-876564537266}" destId="{1D88C19F-156C-4DD9-B986-94034157ABB3}" srcOrd="0" destOrd="0" presId="urn:microsoft.com/office/officeart/2005/8/layout/arrow1"/>
    <dgm:cxn modelId="{81378802-AB4F-43A1-A950-19899496C3BD}" srcId="{400B52E5-05C2-400A-A486-9FB57283E710}" destId="{8EC93BFE-6209-444D-8D9A-B69A9153CF68}" srcOrd="1" destOrd="0" parTransId="{F5FBB6A0-82F5-4C67-A274-D07041F98BC0}" sibTransId="{F079C39E-8492-40DD-B72F-DC37F11BF54F}"/>
    <dgm:cxn modelId="{DE3ABAC8-5B53-4F42-8586-DB3D54DE4BBB}" type="presOf" srcId="{400B52E5-05C2-400A-A486-9FB57283E710}" destId="{DD03D87A-9364-471D-BD68-CC6DBE0178AF}" srcOrd="0" destOrd="0" presId="urn:microsoft.com/office/officeart/2005/8/layout/arrow1"/>
    <dgm:cxn modelId="{1D459C13-6FCF-4B26-83A8-25DCF27EAE8A}" type="presOf" srcId="{8EC93BFE-6209-444D-8D9A-B69A9153CF68}" destId="{9037CC17-CDC7-4757-AB1F-43F4A608F234}" srcOrd="0" destOrd="0" presId="urn:microsoft.com/office/officeart/2005/8/layout/arrow1"/>
    <dgm:cxn modelId="{639B6F5B-253D-48C2-ABCA-6BA50A49603B}" srcId="{400B52E5-05C2-400A-A486-9FB57283E710}" destId="{3460B911-23AD-4772-81D4-876564537266}" srcOrd="0" destOrd="0" parTransId="{761BD758-8CD7-4C27-B359-B169CE3EE988}" sibTransId="{D85D1951-19EB-4803-ACCD-81AF9235ACF9}"/>
    <dgm:cxn modelId="{4A0A87F7-D445-4826-A1B6-E71E9332AF98}" type="presParOf" srcId="{DD03D87A-9364-471D-BD68-CC6DBE0178AF}" destId="{1D88C19F-156C-4DD9-B986-94034157ABB3}" srcOrd="0" destOrd="0" presId="urn:microsoft.com/office/officeart/2005/8/layout/arrow1"/>
    <dgm:cxn modelId="{AC01DF3A-A7E8-43A1-AC5F-3ACD289B8CFA}" type="presParOf" srcId="{DD03D87A-9364-471D-BD68-CC6DBE0178AF}" destId="{9037CC17-CDC7-4757-AB1F-43F4A608F234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8C3DD7A-60E8-40B0-9BAE-47021FDAC00E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659EFE-1B73-48CC-B03E-B7B9DDFCB8FA}">
      <dgm:prSet phldrT="[Text]"/>
      <dgm:spPr/>
      <dgm:t>
        <a:bodyPr/>
        <a:lstStyle/>
        <a:p>
          <a:r>
            <a:rPr lang="en-US" dirty="0" smtClean="0"/>
            <a:t>With in 30 minutes of ingestion excystation occurs in duodenum. </a:t>
          </a:r>
          <a:endParaRPr lang="en-US" dirty="0"/>
        </a:p>
      </dgm:t>
    </dgm:pt>
    <dgm:pt modelId="{4236F953-5FF3-44D0-9A92-3B6537A1B552}" type="parTrans" cxnId="{F246CC4E-44F7-41BE-936A-181F68A5CD0A}">
      <dgm:prSet/>
      <dgm:spPr/>
      <dgm:t>
        <a:bodyPr/>
        <a:lstStyle/>
        <a:p>
          <a:endParaRPr lang="en-US"/>
        </a:p>
      </dgm:t>
    </dgm:pt>
    <dgm:pt modelId="{6D1FB6D9-4D45-4A68-AA17-376619FF61EC}" type="sibTrans" cxnId="{F246CC4E-44F7-41BE-936A-181F68A5CD0A}">
      <dgm:prSet/>
      <dgm:spPr/>
      <dgm:t>
        <a:bodyPr/>
        <a:lstStyle/>
        <a:p>
          <a:endParaRPr lang="en-US" dirty="0"/>
        </a:p>
      </dgm:t>
    </dgm:pt>
    <dgm:pt modelId="{139211CC-08DE-4B3E-A97D-DF8436DCBE36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After multiplication trophozoites colonize in duo. &amp; upper part of jejunum.</a:t>
          </a:r>
          <a:endParaRPr lang="en-US" dirty="0"/>
        </a:p>
      </dgm:t>
    </dgm:pt>
    <dgm:pt modelId="{88FB8FCD-777F-4EA8-A63B-16325D987B1C}" type="parTrans" cxnId="{B5A062DF-65D9-42DD-B7BA-386CB1D6BED9}">
      <dgm:prSet/>
      <dgm:spPr/>
      <dgm:t>
        <a:bodyPr/>
        <a:lstStyle/>
        <a:p>
          <a:endParaRPr lang="en-US"/>
        </a:p>
      </dgm:t>
    </dgm:pt>
    <dgm:pt modelId="{51899977-ED21-45C4-A110-81BA2B45F808}" type="sibTrans" cxnId="{B5A062DF-65D9-42DD-B7BA-386CB1D6BED9}">
      <dgm:prSet/>
      <dgm:spPr/>
      <dgm:t>
        <a:bodyPr/>
        <a:lstStyle/>
        <a:p>
          <a:endParaRPr lang="en-US" dirty="0"/>
        </a:p>
      </dgm:t>
    </dgm:pt>
    <dgm:pt modelId="{4740E73F-FA9A-4018-B548-CF5F99862B8C}">
      <dgm:prSet phldrT="[Text]"/>
      <dgm:spPr/>
      <dgm:t>
        <a:bodyPr/>
        <a:lstStyle/>
        <a:p>
          <a:r>
            <a:rPr lang="en-US" dirty="0" smtClean="0"/>
            <a:t>Trophozoites are found in frankly diarrhoeic stools.</a:t>
          </a:r>
        </a:p>
        <a:p>
          <a:r>
            <a:rPr lang="en-US" dirty="0" smtClean="0"/>
            <a:t>Encystation occurs in colon.</a:t>
          </a:r>
          <a:endParaRPr lang="en-US" dirty="0"/>
        </a:p>
      </dgm:t>
    </dgm:pt>
    <dgm:pt modelId="{9CD2AFF7-7AE7-4362-BF3F-D37D644AD87D}" type="parTrans" cxnId="{44D71A0A-AAA3-4CD7-8AA4-88B1961207E9}">
      <dgm:prSet/>
      <dgm:spPr/>
      <dgm:t>
        <a:bodyPr/>
        <a:lstStyle/>
        <a:p>
          <a:endParaRPr lang="en-US"/>
        </a:p>
      </dgm:t>
    </dgm:pt>
    <dgm:pt modelId="{B9F672DA-3A95-45F7-9831-4325A5BAF1C0}" type="sibTrans" cxnId="{44D71A0A-AAA3-4CD7-8AA4-88B1961207E9}">
      <dgm:prSet/>
      <dgm:spPr/>
      <dgm:t>
        <a:bodyPr/>
        <a:lstStyle/>
        <a:p>
          <a:endParaRPr lang="en-US"/>
        </a:p>
      </dgm:t>
    </dgm:pt>
    <dgm:pt modelId="{5362D966-09FB-4C82-8A50-A8183DE6E7A2}" type="pres">
      <dgm:prSet presAssocID="{38C3DD7A-60E8-40B0-9BAE-47021FDAC00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2D70FB3-2365-49FD-B305-6FEA93C137DD}" type="pres">
      <dgm:prSet presAssocID="{38C3DD7A-60E8-40B0-9BAE-47021FDAC00E}" presName="dummyMaxCanvas" presStyleCnt="0">
        <dgm:presLayoutVars/>
      </dgm:prSet>
      <dgm:spPr/>
    </dgm:pt>
    <dgm:pt modelId="{210F496B-9D39-42A4-946C-8EDD2CECB4AD}" type="pres">
      <dgm:prSet presAssocID="{38C3DD7A-60E8-40B0-9BAE-47021FDAC00E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68A247-3938-4BEB-8CB3-DF3B10968AB2}" type="pres">
      <dgm:prSet presAssocID="{38C3DD7A-60E8-40B0-9BAE-47021FDAC00E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1C2FD5-6651-409B-B959-E6643087BFE3}" type="pres">
      <dgm:prSet presAssocID="{38C3DD7A-60E8-40B0-9BAE-47021FDAC00E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653853-EB6D-469A-A572-3F52924A998B}" type="pres">
      <dgm:prSet presAssocID="{38C3DD7A-60E8-40B0-9BAE-47021FDAC00E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E5F387-FBDF-4EF8-B585-997A7C73C036}" type="pres">
      <dgm:prSet presAssocID="{38C3DD7A-60E8-40B0-9BAE-47021FDAC00E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3E0653-EC46-48AD-B681-B2B1CC03F8F1}" type="pres">
      <dgm:prSet presAssocID="{38C3DD7A-60E8-40B0-9BAE-47021FDAC00E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2E815B-D18F-470F-84F1-36567264116D}" type="pres">
      <dgm:prSet presAssocID="{38C3DD7A-60E8-40B0-9BAE-47021FDAC00E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D42BD6-DB15-4FCC-8D0F-7A61F08CBF3A}" type="pres">
      <dgm:prSet presAssocID="{38C3DD7A-60E8-40B0-9BAE-47021FDAC00E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60EA1BA-2126-4E5F-8013-CC2D487E2817}" type="presOf" srcId="{139211CC-08DE-4B3E-A97D-DF8436DCBE36}" destId="{F068A247-3938-4BEB-8CB3-DF3B10968AB2}" srcOrd="0" destOrd="0" presId="urn:microsoft.com/office/officeart/2005/8/layout/vProcess5"/>
    <dgm:cxn modelId="{C62AD963-9912-49EB-B244-28C1EF54F6B4}" type="presOf" srcId="{51899977-ED21-45C4-A110-81BA2B45F808}" destId="{62E5F387-FBDF-4EF8-B585-997A7C73C036}" srcOrd="0" destOrd="0" presId="urn:microsoft.com/office/officeart/2005/8/layout/vProcess5"/>
    <dgm:cxn modelId="{44D71A0A-AAA3-4CD7-8AA4-88B1961207E9}" srcId="{38C3DD7A-60E8-40B0-9BAE-47021FDAC00E}" destId="{4740E73F-FA9A-4018-B548-CF5F99862B8C}" srcOrd="2" destOrd="0" parTransId="{9CD2AFF7-7AE7-4362-BF3F-D37D644AD87D}" sibTransId="{B9F672DA-3A95-45F7-9831-4325A5BAF1C0}"/>
    <dgm:cxn modelId="{CB60DEC6-D32D-4BBC-B287-E7022AB3B969}" type="presOf" srcId="{4740E73F-FA9A-4018-B548-CF5F99862B8C}" destId="{1BD42BD6-DB15-4FCC-8D0F-7A61F08CBF3A}" srcOrd="1" destOrd="0" presId="urn:microsoft.com/office/officeart/2005/8/layout/vProcess5"/>
    <dgm:cxn modelId="{BE709794-AC04-47DA-B226-E1D6F2CF7E65}" type="presOf" srcId="{88659EFE-1B73-48CC-B03E-B7B9DDFCB8FA}" destId="{1B3E0653-EC46-48AD-B681-B2B1CC03F8F1}" srcOrd="1" destOrd="0" presId="urn:microsoft.com/office/officeart/2005/8/layout/vProcess5"/>
    <dgm:cxn modelId="{AB15BC38-0E7F-4FB8-994D-32EE419118CA}" type="presOf" srcId="{38C3DD7A-60E8-40B0-9BAE-47021FDAC00E}" destId="{5362D966-09FB-4C82-8A50-A8183DE6E7A2}" srcOrd="0" destOrd="0" presId="urn:microsoft.com/office/officeart/2005/8/layout/vProcess5"/>
    <dgm:cxn modelId="{9CD8D9A4-902F-4966-9081-6F81E1CBCD6F}" type="presOf" srcId="{139211CC-08DE-4B3E-A97D-DF8436DCBE36}" destId="{602E815B-D18F-470F-84F1-36567264116D}" srcOrd="1" destOrd="0" presId="urn:microsoft.com/office/officeart/2005/8/layout/vProcess5"/>
    <dgm:cxn modelId="{DCBC6AB3-8D0B-4212-A6A5-3ED0564E67A3}" type="presOf" srcId="{4740E73F-FA9A-4018-B548-CF5F99862B8C}" destId="{B71C2FD5-6651-409B-B959-E6643087BFE3}" srcOrd="0" destOrd="0" presId="urn:microsoft.com/office/officeart/2005/8/layout/vProcess5"/>
    <dgm:cxn modelId="{F246CC4E-44F7-41BE-936A-181F68A5CD0A}" srcId="{38C3DD7A-60E8-40B0-9BAE-47021FDAC00E}" destId="{88659EFE-1B73-48CC-B03E-B7B9DDFCB8FA}" srcOrd="0" destOrd="0" parTransId="{4236F953-5FF3-44D0-9A92-3B6537A1B552}" sibTransId="{6D1FB6D9-4D45-4A68-AA17-376619FF61EC}"/>
    <dgm:cxn modelId="{B5A062DF-65D9-42DD-B7BA-386CB1D6BED9}" srcId="{38C3DD7A-60E8-40B0-9BAE-47021FDAC00E}" destId="{139211CC-08DE-4B3E-A97D-DF8436DCBE36}" srcOrd="1" destOrd="0" parTransId="{88FB8FCD-777F-4EA8-A63B-16325D987B1C}" sibTransId="{51899977-ED21-45C4-A110-81BA2B45F808}"/>
    <dgm:cxn modelId="{0AFED1CF-B03D-4573-891D-65013E055EAC}" type="presOf" srcId="{6D1FB6D9-4D45-4A68-AA17-376619FF61EC}" destId="{5F653853-EB6D-469A-A572-3F52924A998B}" srcOrd="0" destOrd="0" presId="urn:microsoft.com/office/officeart/2005/8/layout/vProcess5"/>
    <dgm:cxn modelId="{DCE914DB-773B-4BD3-9ABF-A4533001F4AE}" type="presOf" srcId="{88659EFE-1B73-48CC-B03E-B7B9DDFCB8FA}" destId="{210F496B-9D39-42A4-946C-8EDD2CECB4AD}" srcOrd="0" destOrd="0" presId="urn:microsoft.com/office/officeart/2005/8/layout/vProcess5"/>
    <dgm:cxn modelId="{1A44EDB1-8BC1-4844-9393-EFD05B3DB918}" type="presParOf" srcId="{5362D966-09FB-4C82-8A50-A8183DE6E7A2}" destId="{72D70FB3-2365-49FD-B305-6FEA93C137DD}" srcOrd="0" destOrd="0" presId="urn:microsoft.com/office/officeart/2005/8/layout/vProcess5"/>
    <dgm:cxn modelId="{E29B17EA-6EEC-4FF9-9E45-A063DBD070FF}" type="presParOf" srcId="{5362D966-09FB-4C82-8A50-A8183DE6E7A2}" destId="{210F496B-9D39-42A4-946C-8EDD2CECB4AD}" srcOrd="1" destOrd="0" presId="urn:microsoft.com/office/officeart/2005/8/layout/vProcess5"/>
    <dgm:cxn modelId="{7B9720F1-48B2-4C29-BA55-6E980C0A3F03}" type="presParOf" srcId="{5362D966-09FB-4C82-8A50-A8183DE6E7A2}" destId="{F068A247-3938-4BEB-8CB3-DF3B10968AB2}" srcOrd="2" destOrd="0" presId="urn:microsoft.com/office/officeart/2005/8/layout/vProcess5"/>
    <dgm:cxn modelId="{9F953171-EEEE-49AA-A671-3BB3E52BE4DA}" type="presParOf" srcId="{5362D966-09FB-4C82-8A50-A8183DE6E7A2}" destId="{B71C2FD5-6651-409B-B959-E6643087BFE3}" srcOrd="3" destOrd="0" presId="urn:microsoft.com/office/officeart/2005/8/layout/vProcess5"/>
    <dgm:cxn modelId="{54A88259-89FD-4382-BC9F-20FB0F66A2E1}" type="presParOf" srcId="{5362D966-09FB-4C82-8A50-A8183DE6E7A2}" destId="{5F653853-EB6D-469A-A572-3F52924A998B}" srcOrd="4" destOrd="0" presId="urn:microsoft.com/office/officeart/2005/8/layout/vProcess5"/>
    <dgm:cxn modelId="{EB588AF7-E96B-46EB-9ED8-0A8A06B08FDB}" type="presParOf" srcId="{5362D966-09FB-4C82-8A50-A8183DE6E7A2}" destId="{62E5F387-FBDF-4EF8-B585-997A7C73C036}" srcOrd="5" destOrd="0" presId="urn:microsoft.com/office/officeart/2005/8/layout/vProcess5"/>
    <dgm:cxn modelId="{E608098F-D439-45CD-98C3-B3868E5BDAF8}" type="presParOf" srcId="{5362D966-09FB-4C82-8A50-A8183DE6E7A2}" destId="{1B3E0653-EC46-48AD-B681-B2B1CC03F8F1}" srcOrd="6" destOrd="0" presId="urn:microsoft.com/office/officeart/2005/8/layout/vProcess5"/>
    <dgm:cxn modelId="{87817631-A845-40F9-9ED5-2EB10CFDABCF}" type="presParOf" srcId="{5362D966-09FB-4C82-8A50-A8183DE6E7A2}" destId="{602E815B-D18F-470F-84F1-36567264116D}" srcOrd="7" destOrd="0" presId="urn:microsoft.com/office/officeart/2005/8/layout/vProcess5"/>
    <dgm:cxn modelId="{25D6293C-3648-4483-B3B6-A28D6CEA1B27}" type="presParOf" srcId="{5362D966-09FB-4C82-8A50-A8183DE6E7A2}" destId="{1BD42BD6-DB15-4FCC-8D0F-7A61F08CBF3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7D859AE-4ED6-4ED3-982F-3C131FDA0A4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CD9FCCF0-1F40-4C64-8125-60DC91688491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Gets attach to mucosal cells of duo &amp; jej. by means of its sucking discs.</a:t>
          </a:r>
          <a:endParaRPr lang="en-US" dirty="0"/>
        </a:p>
      </dgm:t>
    </dgm:pt>
    <dgm:pt modelId="{7488C7D3-3E7A-484E-834D-11B026A3C7B9}" type="parTrans" cxnId="{2F47DE2D-52A0-4590-A976-C0399F3E2C32}">
      <dgm:prSet/>
      <dgm:spPr/>
    </dgm:pt>
    <dgm:pt modelId="{1EFA550E-00FE-4CEE-8DA7-BDFE2AF80486}" type="sibTrans" cxnId="{2F47DE2D-52A0-4590-A976-C0399F3E2C32}">
      <dgm:prSet/>
      <dgm:spPr/>
    </dgm:pt>
    <dgm:pt modelId="{1A8D9830-DC67-4B8E-8000-702AB3616357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Leading to duodenitis  &amp;  </a:t>
          </a:r>
          <a:r>
            <a:rPr lang="en-US" dirty="0" err="1" smtClean="0"/>
            <a:t>jejunitis</a:t>
          </a:r>
          <a:r>
            <a:rPr lang="en-US" dirty="0" smtClean="0"/>
            <a:t>.</a:t>
          </a:r>
          <a:endParaRPr lang="en-US" dirty="0"/>
        </a:p>
      </dgm:t>
    </dgm:pt>
    <dgm:pt modelId="{3AA981A7-EA3D-46C6-A671-2DCE059D6B86}" type="parTrans" cxnId="{888FA191-C69F-42D0-BF19-5E7B481CB0DF}">
      <dgm:prSet/>
      <dgm:spPr/>
    </dgm:pt>
    <dgm:pt modelId="{A4A17444-12BA-48FD-8896-0EBAE8AFC59D}" type="sibTrans" cxnId="{888FA191-C69F-42D0-BF19-5E7B481CB0DF}">
      <dgm:prSet/>
      <dgm:spPr/>
    </dgm:pt>
    <dgm:pt modelId="{66308160-4DA9-4D5C-9F82-F9826BC134DF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They don’t invade the tissues.</a:t>
          </a:r>
          <a:endParaRPr lang="en-US" dirty="0"/>
        </a:p>
      </dgm:t>
    </dgm:pt>
    <dgm:pt modelId="{05FB71D4-E951-4A1C-B74E-8FFC5B897978}" type="parTrans" cxnId="{7ADE1A60-CBD1-4DF2-B0D7-775C3D68C6F7}">
      <dgm:prSet/>
      <dgm:spPr/>
    </dgm:pt>
    <dgm:pt modelId="{36C1A7F6-D6C7-4FA7-8DD2-9569AF7F7870}" type="sibTrans" cxnId="{7ADE1A60-CBD1-4DF2-B0D7-775C3D68C6F7}">
      <dgm:prSet/>
      <dgm:spPr/>
    </dgm:pt>
    <dgm:pt modelId="{12C80239-715D-40A4-B7CE-07F62354AECB}" type="pres">
      <dgm:prSet presAssocID="{47D859AE-4ED6-4ED3-982F-3C131FDA0A43}" presName="CompostProcess" presStyleCnt="0">
        <dgm:presLayoutVars>
          <dgm:dir/>
          <dgm:resizeHandles val="exact"/>
        </dgm:presLayoutVars>
      </dgm:prSet>
      <dgm:spPr/>
    </dgm:pt>
    <dgm:pt modelId="{CFE146D3-0C0D-4AC3-9323-AB0CA63DBB4A}" type="pres">
      <dgm:prSet presAssocID="{47D859AE-4ED6-4ED3-982F-3C131FDA0A43}" presName="arrow" presStyleLbl="bgShp" presStyleIdx="0" presStyleCn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</dgm:pt>
    <dgm:pt modelId="{EC40244B-AF17-497B-AB38-495F9EB30740}" type="pres">
      <dgm:prSet presAssocID="{47D859AE-4ED6-4ED3-982F-3C131FDA0A43}" presName="linearProcess" presStyleCnt="0"/>
      <dgm:spPr/>
    </dgm:pt>
    <dgm:pt modelId="{5012D5A6-C68C-4166-A817-4AD4F7CCFD03}" type="pres">
      <dgm:prSet presAssocID="{CD9FCCF0-1F40-4C64-8125-60DC91688491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2EE82C-2D2D-4D86-8A8F-A5ACFEA93CED}" type="pres">
      <dgm:prSet presAssocID="{1EFA550E-00FE-4CEE-8DA7-BDFE2AF80486}" presName="sibTrans" presStyleCnt="0"/>
      <dgm:spPr/>
    </dgm:pt>
    <dgm:pt modelId="{42BBDC2B-5B66-4C4C-8F70-AD90E69AE96F}" type="pres">
      <dgm:prSet presAssocID="{1A8D9830-DC67-4B8E-8000-702AB3616357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301717-4A51-4053-86D3-B4BE24376324}" type="pres">
      <dgm:prSet presAssocID="{A4A17444-12BA-48FD-8896-0EBAE8AFC59D}" presName="sibTrans" presStyleCnt="0"/>
      <dgm:spPr/>
    </dgm:pt>
    <dgm:pt modelId="{6B1D69F2-34AF-4805-92D4-1957602DD9EE}" type="pres">
      <dgm:prSet presAssocID="{66308160-4DA9-4D5C-9F82-F9826BC134DF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780BE35-3C6B-4635-A852-D0E857A1764F}" type="presOf" srcId="{1A8D9830-DC67-4B8E-8000-702AB3616357}" destId="{42BBDC2B-5B66-4C4C-8F70-AD90E69AE96F}" srcOrd="0" destOrd="0" presId="urn:microsoft.com/office/officeart/2005/8/layout/hProcess9"/>
    <dgm:cxn modelId="{F946C8E5-A652-48CA-95F9-F68290B2F484}" type="presOf" srcId="{CD9FCCF0-1F40-4C64-8125-60DC91688491}" destId="{5012D5A6-C68C-4166-A817-4AD4F7CCFD03}" srcOrd="0" destOrd="0" presId="urn:microsoft.com/office/officeart/2005/8/layout/hProcess9"/>
    <dgm:cxn modelId="{436AD273-EE84-4EA6-88CB-522F66341FFB}" type="presOf" srcId="{66308160-4DA9-4D5C-9F82-F9826BC134DF}" destId="{6B1D69F2-34AF-4805-92D4-1957602DD9EE}" srcOrd="0" destOrd="0" presId="urn:microsoft.com/office/officeart/2005/8/layout/hProcess9"/>
    <dgm:cxn modelId="{2F47DE2D-52A0-4590-A976-C0399F3E2C32}" srcId="{47D859AE-4ED6-4ED3-982F-3C131FDA0A43}" destId="{CD9FCCF0-1F40-4C64-8125-60DC91688491}" srcOrd="0" destOrd="0" parTransId="{7488C7D3-3E7A-484E-834D-11B026A3C7B9}" sibTransId="{1EFA550E-00FE-4CEE-8DA7-BDFE2AF80486}"/>
    <dgm:cxn modelId="{888FA191-C69F-42D0-BF19-5E7B481CB0DF}" srcId="{47D859AE-4ED6-4ED3-982F-3C131FDA0A43}" destId="{1A8D9830-DC67-4B8E-8000-702AB3616357}" srcOrd="1" destOrd="0" parTransId="{3AA981A7-EA3D-46C6-A671-2DCE059D6B86}" sibTransId="{A4A17444-12BA-48FD-8896-0EBAE8AFC59D}"/>
    <dgm:cxn modelId="{62F4C5F3-B89C-4094-AD7A-C9CCF9428DA0}" type="presOf" srcId="{47D859AE-4ED6-4ED3-982F-3C131FDA0A43}" destId="{12C80239-715D-40A4-B7CE-07F62354AECB}" srcOrd="0" destOrd="0" presId="urn:microsoft.com/office/officeart/2005/8/layout/hProcess9"/>
    <dgm:cxn modelId="{7ADE1A60-CBD1-4DF2-B0D7-775C3D68C6F7}" srcId="{47D859AE-4ED6-4ED3-982F-3C131FDA0A43}" destId="{66308160-4DA9-4D5C-9F82-F9826BC134DF}" srcOrd="2" destOrd="0" parTransId="{05FB71D4-E951-4A1C-B74E-8FFC5B897978}" sibTransId="{36C1A7F6-D6C7-4FA7-8DD2-9569AF7F7870}"/>
    <dgm:cxn modelId="{3C3A4936-8BA6-4892-B2AD-C64D802A1569}" type="presParOf" srcId="{12C80239-715D-40A4-B7CE-07F62354AECB}" destId="{CFE146D3-0C0D-4AC3-9323-AB0CA63DBB4A}" srcOrd="0" destOrd="0" presId="urn:microsoft.com/office/officeart/2005/8/layout/hProcess9"/>
    <dgm:cxn modelId="{7CBF937C-D741-485C-A85B-E5D7C3D72C7F}" type="presParOf" srcId="{12C80239-715D-40A4-B7CE-07F62354AECB}" destId="{EC40244B-AF17-497B-AB38-495F9EB30740}" srcOrd="1" destOrd="0" presId="urn:microsoft.com/office/officeart/2005/8/layout/hProcess9"/>
    <dgm:cxn modelId="{8BCB1620-EEBE-4880-BCBF-EF444ABB7158}" type="presParOf" srcId="{EC40244B-AF17-497B-AB38-495F9EB30740}" destId="{5012D5A6-C68C-4166-A817-4AD4F7CCFD03}" srcOrd="0" destOrd="0" presId="urn:microsoft.com/office/officeart/2005/8/layout/hProcess9"/>
    <dgm:cxn modelId="{82FBB0FF-2BFD-4781-9F02-6679C3B12049}" type="presParOf" srcId="{EC40244B-AF17-497B-AB38-495F9EB30740}" destId="{D82EE82C-2D2D-4D86-8A8F-A5ACFEA93CED}" srcOrd="1" destOrd="0" presId="urn:microsoft.com/office/officeart/2005/8/layout/hProcess9"/>
    <dgm:cxn modelId="{94F41DC8-E870-4134-B3AB-69079E3B29E1}" type="presParOf" srcId="{EC40244B-AF17-497B-AB38-495F9EB30740}" destId="{42BBDC2B-5B66-4C4C-8F70-AD90E69AE96F}" srcOrd="2" destOrd="0" presId="urn:microsoft.com/office/officeart/2005/8/layout/hProcess9"/>
    <dgm:cxn modelId="{ED336BDD-7121-4BA6-A6F8-3E5AF497CDE7}" type="presParOf" srcId="{EC40244B-AF17-497B-AB38-495F9EB30740}" destId="{09301717-4A51-4053-86D3-B4BE24376324}" srcOrd="3" destOrd="0" presId="urn:microsoft.com/office/officeart/2005/8/layout/hProcess9"/>
    <dgm:cxn modelId="{D5E598AF-8E54-4568-A97F-EBCF5FCE3142}" type="presParOf" srcId="{EC40244B-AF17-497B-AB38-495F9EB30740}" destId="{6B1D69F2-34AF-4805-92D4-1957602DD9E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C7A905A-DB4E-4655-A7AE-E4D181CE9ACF}" type="doc">
      <dgm:prSet loTypeId="urn:microsoft.com/office/officeart/2005/8/layout/hProcess9" loCatId="process" qsTypeId="urn:microsoft.com/office/officeart/2005/8/quickstyle/simple2" qsCatId="simple" csTypeId="urn:microsoft.com/office/officeart/2005/8/colors/accent1_2" csCatId="accent1" phldr="1"/>
      <dgm:spPr/>
    </dgm:pt>
    <dgm:pt modelId="{AD7D963B-910C-465D-B3B5-3574E947C3F4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Cellular &amp; humoral proliferation</a:t>
          </a:r>
          <a:r>
            <a:rPr lang="en-US" dirty="0" smtClean="0"/>
            <a:t>.</a:t>
          </a:r>
          <a:endParaRPr lang="en-US" dirty="0"/>
        </a:p>
      </dgm:t>
    </dgm:pt>
    <dgm:pt modelId="{9D9F2D4B-EF10-4972-AFE6-E2E3794C3A5A}" type="parTrans" cxnId="{8E7F7BC8-52BB-4F7F-8B07-CDA77B9120BC}">
      <dgm:prSet/>
      <dgm:spPr/>
      <dgm:t>
        <a:bodyPr/>
        <a:lstStyle/>
        <a:p>
          <a:endParaRPr lang="en-US"/>
        </a:p>
      </dgm:t>
    </dgm:pt>
    <dgm:pt modelId="{F7E853D3-AEE2-44DE-A197-EDFAC9DC7CC6}" type="sibTrans" cxnId="{8E7F7BC8-52BB-4F7F-8B07-CDA77B9120BC}">
      <dgm:prSet/>
      <dgm:spPr/>
      <dgm:t>
        <a:bodyPr/>
        <a:lstStyle/>
        <a:p>
          <a:endParaRPr lang="en-US" dirty="0"/>
        </a:p>
      </dgm:t>
    </dgm:pt>
    <dgm:pt modelId="{2FDB3A35-7691-45F6-B6D6-B8E18953A1C3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Marked proliferation of macrophages .</a:t>
          </a:r>
          <a:endParaRPr lang="en-US" dirty="0">
            <a:solidFill>
              <a:schemeClr val="tx1"/>
            </a:solidFill>
          </a:endParaRPr>
        </a:p>
      </dgm:t>
    </dgm:pt>
    <dgm:pt modelId="{57FAF787-EBDB-4188-9DB1-9B06954A96F6}" type="parTrans" cxnId="{D84FBE97-79D1-4F32-986E-5EB25E5AF215}">
      <dgm:prSet/>
      <dgm:spPr/>
      <dgm:t>
        <a:bodyPr/>
        <a:lstStyle/>
        <a:p>
          <a:endParaRPr lang="en-US"/>
        </a:p>
      </dgm:t>
    </dgm:pt>
    <dgm:pt modelId="{3075F750-15BD-47F9-9742-7451CE352B27}" type="sibTrans" cxnId="{D84FBE97-79D1-4F32-986E-5EB25E5AF215}">
      <dgm:prSet/>
      <dgm:spPr/>
      <dgm:t>
        <a:bodyPr/>
        <a:lstStyle/>
        <a:p>
          <a:endParaRPr lang="en-US" dirty="0"/>
        </a:p>
      </dgm:t>
    </dgm:pt>
    <dgm:pt modelId="{15D646F1-DED7-42F4-9882-CE0D4FC35A3C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In bone marrow , spleen, liver, lymph nodes, spleen</a:t>
          </a:r>
          <a:endParaRPr lang="en-US" dirty="0">
            <a:solidFill>
              <a:schemeClr val="tx1"/>
            </a:solidFill>
          </a:endParaRPr>
        </a:p>
      </dgm:t>
    </dgm:pt>
    <dgm:pt modelId="{F1804251-6D84-436D-BB86-BB3E71EBE124}" type="parTrans" cxnId="{124499BE-75A4-411F-A913-1722C920D874}">
      <dgm:prSet/>
      <dgm:spPr/>
      <dgm:t>
        <a:bodyPr/>
        <a:lstStyle/>
        <a:p>
          <a:endParaRPr lang="en-US"/>
        </a:p>
      </dgm:t>
    </dgm:pt>
    <dgm:pt modelId="{ADD14F01-79D0-4DF4-BBE9-A93924B1EF38}" type="sibTrans" cxnId="{124499BE-75A4-411F-A913-1722C920D874}">
      <dgm:prSet/>
      <dgm:spPr/>
      <dgm:t>
        <a:bodyPr/>
        <a:lstStyle/>
        <a:p>
          <a:endParaRPr lang="en-US"/>
        </a:p>
      </dgm:t>
    </dgm:pt>
    <dgm:pt modelId="{EFF8BF32-0033-4292-B4C0-89B8D8C95289}" type="pres">
      <dgm:prSet presAssocID="{8C7A905A-DB4E-4655-A7AE-E4D181CE9ACF}" presName="CompostProcess" presStyleCnt="0">
        <dgm:presLayoutVars>
          <dgm:dir/>
          <dgm:resizeHandles val="exact"/>
        </dgm:presLayoutVars>
      </dgm:prSet>
      <dgm:spPr/>
    </dgm:pt>
    <dgm:pt modelId="{B2A1D494-2AF7-42FB-96E8-92EC4C22002C}" type="pres">
      <dgm:prSet presAssocID="{8C7A905A-DB4E-4655-A7AE-E4D181CE9ACF}" presName="arrow" presStyleLbl="bgShp" presStyleIdx="0" presStyleCnt="1" custLinFactNeighborY="78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</dgm:pt>
    <dgm:pt modelId="{DEF71FC9-E83E-46FF-BE5D-4E36C033BBBA}" type="pres">
      <dgm:prSet presAssocID="{8C7A905A-DB4E-4655-A7AE-E4D181CE9ACF}" presName="linearProcess" presStyleCnt="0"/>
      <dgm:spPr/>
    </dgm:pt>
    <dgm:pt modelId="{4CAE8479-F359-47D0-896B-83A79320330F}" type="pres">
      <dgm:prSet presAssocID="{AD7D963B-910C-465D-B3B5-3574E947C3F4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551EDC-BA50-4937-86B9-8890904C6E70}" type="pres">
      <dgm:prSet presAssocID="{F7E853D3-AEE2-44DE-A197-EDFAC9DC7CC6}" presName="sibTrans" presStyleCnt="0"/>
      <dgm:spPr/>
    </dgm:pt>
    <dgm:pt modelId="{D5E5D457-CF76-4A0E-820A-9461A799D028}" type="pres">
      <dgm:prSet presAssocID="{2FDB3A35-7691-45F6-B6D6-B8E18953A1C3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D7BF0C-18EE-4343-ACB5-48131E5971C6}" type="pres">
      <dgm:prSet presAssocID="{3075F750-15BD-47F9-9742-7451CE352B27}" presName="sibTrans" presStyleCnt="0"/>
      <dgm:spPr/>
    </dgm:pt>
    <dgm:pt modelId="{F8A326F5-0525-4DD2-87C7-778883DBD658}" type="pres">
      <dgm:prSet presAssocID="{15D646F1-DED7-42F4-9882-CE0D4FC35A3C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7F7BC8-52BB-4F7F-8B07-CDA77B9120BC}" srcId="{8C7A905A-DB4E-4655-A7AE-E4D181CE9ACF}" destId="{AD7D963B-910C-465D-B3B5-3574E947C3F4}" srcOrd="0" destOrd="0" parTransId="{9D9F2D4B-EF10-4972-AFE6-E2E3794C3A5A}" sibTransId="{F7E853D3-AEE2-44DE-A197-EDFAC9DC7CC6}"/>
    <dgm:cxn modelId="{8F020E5F-0728-4A56-A1CB-D44ECAF8ED90}" type="presOf" srcId="{8C7A905A-DB4E-4655-A7AE-E4D181CE9ACF}" destId="{EFF8BF32-0033-4292-B4C0-89B8D8C95289}" srcOrd="0" destOrd="0" presId="urn:microsoft.com/office/officeart/2005/8/layout/hProcess9"/>
    <dgm:cxn modelId="{124499BE-75A4-411F-A913-1722C920D874}" srcId="{8C7A905A-DB4E-4655-A7AE-E4D181CE9ACF}" destId="{15D646F1-DED7-42F4-9882-CE0D4FC35A3C}" srcOrd="2" destOrd="0" parTransId="{F1804251-6D84-436D-BB86-BB3E71EBE124}" sibTransId="{ADD14F01-79D0-4DF4-BBE9-A93924B1EF38}"/>
    <dgm:cxn modelId="{371207CC-1E22-409C-9D5A-00EC8B5600AA}" type="presOf" srcId="{AD7D963B-910C-465D-B3B5-3574E947C3F4}" destId="{4CAE8479-F359-47D0-896B-83A79320330F}" srcOrd="0" destOrd="0" presId="urn:microsoft.com/office/officeart/2005/8/layout/hProcess9"/>
    <dgm:cxn modelId="{D84FBE97-79D1-4F32-986E-5EB25E5AF215}" srcId="{8C7A905A-DB4E-4655-A7AE-E4D181CE9ACF}" destId="{2FDB3A35-7691-45F6-B6D6-B8E18953A1C3}" srcOrd="1" destOrd="0" parTransId="{57FAF787-EBDB-4188-9DB1-9B06954A96F6}" sibTransId="{3075F750-15BD-47F9-9742-7451CE352B27}"/>
    <dgm:cxn modelId="{EDDF70D5-8574-4C39-AA49-C0908F30B512}" type="presOf" srcId="{15D646F1-DED7-42F4-9882-CE0D4FC35A3C}" destId="{F8A326F5-0525-4DD2-87C7-778883DBD658}" srcOrd="0" destOrd="0" presId="urn:microsoft.com/office/officeart/2005/8/layout/hProcess9"/>
    <dgm:cxn modelId="{379B5AC3-2094-49A6-8BE5-0EC22B9E66B8}" type="presOf" srcId="{2FDB3A35-7691-45F6-B6D6-B8E18953A1C3}" destId="{D5E5D457-CF76-4A0E-820A-9461A799D028}" srcOrd="0" destOrd="0" presId="urn:microsoft.com/office/officeart/2005/8/layout/hProcess9"/>
    <dgm:cxn modelId="{D12110D9-C1BF-476B-92E0-0782CED77CBA}" type="presParOf" srcId="{EFF8BF32-0033-4292-B4C0-89B8D8C95289}" destId="{B2A1D494-2AF7-42FB-96E8-92EC4C22002C}" srcOrd="0" destOrd="0" presId="urn:microsoft.com/office/officeart/2005/8/layout/hProcess9"/>
    <dgm:cxn modelId="{FED9AEA7-8877-4624-B755-8775388714CC}" type="presParOf" srcId="{EFF8BF32-0033-4292-B4C0-89B8D8C95289}" destId="{DEF71FC9-E83E-46FF-BE5D-4E36C033BBBA}" srcOrd="1" destOrd="0" presId="urn:microsoft.com/office/officeart/2005/8/layout/hProcess9"/>
    <dgm:cxn modelId="{6ED9A4B1-01A3-46D8-BBD7-3AB402092BC7}" type="presParOf" srcId="{DEF71FC9-E83E-46FF-BE5D-4E36C033BBBA}" destId="{4CAE8479-F359-47D0-896B-83A79320330F}" srcOrd="0" destOrd="0" presId="urn:microsoft.com/office/officeart/2005/8/layout/hProcess9"/>
    <dgm:cxn modelId="{C6ECC74A-6ECC-4630-A205-9866015D86DD}" type="presParOf" srcId="{DEF71FC9-E83E-46FF-BE5D-4E36C033BBBA}" destId="{9D551EDC-BA50-4937-86B9-8890904C6E70}" srcOrd="1" destOrd="0" presId="urn:microsoft.com/office/officeart/2005/8/layout/hProcess9"/>
    <dgm:cxn modelId="{F10EE9B8-4BB7-43D3-869E-05A96CA8CCE0}" type="presParOf" srcId="{DEF71FC9-E83E-46FF-BE5D-4E36C033BBBA}" destId="{D5E5D457-CF76-4A0E-820A-9461A799D028}" srcOrd="2" destOrd="0" presId="urn:microsoft.com/office/officeart/2005/8/layout/hProcess9"/>
    <dgm:cxn modelId="{FAF83D43-A7F9-4400-A01A-22F869C570FD}" type="presParOf" srcId="{DEF71FC9-E83E-46FF-BE5D-4E36C033BBBA}" destId="{F9D7BF0C-18EE-4343-ACB5-48131E5971C6}" srcOrd="3" destOrd="0" presId="urn:microsoft.com/office/officeart/2005/8/layout/hProcess9"/>
    <dgm:cxn modelId="{33D23DD0-A332-4F9D-98D1-6BECA9648422}" type="presParOf" srcId="{DEF71FC9-E83E-46FF-BE5D-4E36C033BBBA}" destId="{F8A326F5-0525-4DD2-87C7-778883DBD658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37F649-1691-46F5-A8E0-2DC396A0C653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5017B6-B352-4E26-9D17-DA712BA584BE}">
      <dgm:prSet/>
      <dgm:spPr/>
      <dgm:t>
        <a:bodyPr/>
        <a:lstStyle/>
        <a:p>
          <a:pPr rtl="0"/>
          <a:r>
            <a:rPr lang="en-US" dirty="0" smtClean="0"/>
            <a:t>“A parasite is an organism that is entirely dependent on an other organism, referred to as its host ”</a:t>
          </a:r>
          <a:endParaRPr lang="en-US" dirty="0"/>
        </a:p>
      </dgm:t>
    </dgm:pt>
    <dgm:pt modelId="{A4EA1BAD-D7E1-458B-81FA-E99F6BEDADF1}" type="parTrans" cxnId="{88487121-C3D8-47B4-A5AA-908817D60FE1}">
      <dgm:prSet/>
      <dgm:spPr/>
      <dgm:t>
        <a:bodyPr/>
        <a:lstStyle/>
        <a:p>
          <a:endParaRPr lang="en-US"/>
        </a:p>
      </dgm:t>
    </dgm:pt>
    <dgm:pt modelId="{AE29CA74-391F-4FB9-89B0-AE38655934A3}" type="sibTrans" cxnId="{88487121-C3D8-47B4-A5AA-908817D60FE1}">
      <dgm:prSet/>
      <dgm:spPr/>
      <dgm:t>
        <a:bodyPr/>
        <a:lstStyle/>
        <a:p>
          <a:endParaRPr lang="en-US"/>
        </a:p>
      </dgm:t>
    </dgm:pt>
    <dgm:pt modelId="{A0C1DE97-048F-478C-B6D6-D08284BC6219}">
      <dgm:prSet/>
      <dgm:spPr/>
      <dgm:t>
        <a:bodyPr/>
        <a:lstStyle/>
        <a:p>
          <a:pPr rtl="0"/>
          <a:r>
            <a:rPr lang="en-US" dirty="0" err="1" smtClean="0"/>
            <a:t>Microparasite</a:t>
          </a:r>
          <a:r>
            <a:rPr lang="en-US" dirty="0" smtClean="0"/>
            <a:t> e.g.. virus, bacteria &amp; protozoa.</a:t>
          </a:r>
          <a:endParaRPr lang="en-US" dirty="0"/>
        </a:p>
      </dgm:t>
    </dgm:pt>
    <dgm:pt modelId="{C7B96023-8FB4-4391-853A-0419B9A7CD5A}" type="parTrans" cxnId="{1CA89748-812B-4D75-AA2C-78CDCF03B7B5}">
      <dgm:prSet/>
      <dgm:spPr/>
      <dgm:t>
        <a:bodyPr/>
        <a:lstStyle/>
        <a:p>
          <a:endParaRPr lang="en-US"/>
        </a:p>
      </dgm:t>
    </dgm:pt>
    <dgm:pt modelId="{7CA3FFC7-0B8F-4CAE-B97C-567A27D42F42}" type="sibTrans" cxnId="{1CA89748-812B-4D75-AA2C-78CDCF03B7B5}">
      <dgm:prSet/>
      <dgm:spPr/>
      <dgm:t>
        <a:bodyPr/>
        <a:lstStyle/>
        <a:p>
          <a:endParaRPr lang="en-US"/>
        </a:p>
      </dgm:t>
    </dgm:pt>
    <dgm:pt modelId="{88601108-B385-400E-81F0-3F0B4F494F9A}">
      <dgm:prSet/>
      <dgm:spPr/>
      <dgm:t>
        <a:bodyPr/>
        <a:lstStyle/>
        <a:p>
          <a:pPr rtl="0"/>
          <a:r>
            <a:rPr lang="en-US" dirty="0" err="1" smtClean="0"/>
            <a:t>Macroparasite</a:t>
          </a:r>
          <a:r>
            <a:rPr lang="en-US" dirty="0" smtClean="0"/>
            <a:t> e.g.. helminths .</a:t>
          </a:r>
          <a:endParaRPr lang="en-US" dirty="0"/>
        </a:p>
      </dgm:t>
    </dgm:pt>
    <dgm:pt modelId="{F1215FE5-6167-434E-BE21-84D57697DEC2}" type="parTrans" cxnId="{1471C207-5020-4872-A6F2-ADE4D899B617}">
      <dgm:prSet/>
      <dgm:spPr/>
      <dgm:t>
        <a:bodyPr/>
        <a:lstStyle/>
        <a:p>
          <a:endParaRPr lang="en-US"/>
        </a:p>
      </dgm:t>
    </dgm:pt>
    <dgm:pt modelId="{31F2A7FC-47A5-42FA-A324-6D983A03E69B}" type="sibTrans" cxnId="{1471C207-5020-4872-A6F2-ADE4D899B617}">
      <dgm:prSet/>
      <dgm:spPr/>
      <dgm:t>
        <a:bodyPr/>
        <a:lstStyle/>
        <a:p>
          <a:endParaRPr lang="en-US"/>
        </a:p>
      </dgm:t>
    </dgm:pt>
    <dgm:pt modelId="{DC5CF5F0-FAE6-4129-A16A-C4CD8405DD89}" type="pres">
      <dgm:prSet presAssocID="{F737F649-1691-46F5-A8E0-2DC396A0C65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3E9F05A-5146-47AE-B8DC-4623B92F73A0}" type="pres">
      <dgm:prSet presAssocID="{425017B6-B352-4E26-9D17-DA712BA584BE}" presName="composite" presStyleCnt="0"/>
      <dgm:spPr/>
    </dgm:pt>
    <dgm:pt modelId="{7B1A2DB1-5A60-4563-B9A5-C6AD60FC3953}" type="pres">
      <dgm:prSet presAssocID="{425017B6-B352-4E26-9D17-DA712BA584BE}" presName="imgShp" presStyleLbl="fgImgPlace1" presStyleIdx="0" presStyleCnt="3" custScaleX="13556" custLinFactX="-27959" custLinFactY="100000" custLinFactNeighborX="-100000" custLinFactNeighborY="193823"/>
      <dgm:spPr>
        <a:prstGeom prst="flowChartConnector">
          <a:avLst/>
        </a:prstGeom>
      </dgm:spPr>
      <dgm:t>
        <a:bodyPr/>
        <a:lstStyle/>
        <a:p>
          <a:endParaRPr lang="en-US"/>
        </a:p>
      </dgm:t>
    </dgm:pt>
    <dgm:pt modelId="{423EC805-EE69-4326-A686-103D6B1E02AC}" type="pres">
      <dgm:prSet presAssocID="{425017B6-B352-4E26-9D17-DA712BA584BE}" presName="txShp" presStyleLbl="node1" presStyleIdx="0" presStyleCnt="3" custScaleX="143015" custScaleY="1826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02D2D3-A7BD-412A-823E-D6573A85D15C}" type="pres">
      <dgm:prSet presAssocID="{AE29CA74-391F-4FB9-89B0-AE38655934A3}" presName="spacing" presStyleCnt="0"/>
      <dgm:spPr/>
    </dgm:pt>
    <dgm:pt modelId="{7C3E40DC-679D-4CDC-A682-7CFB875C453C}" type="pres">
      <dgm:prSet presAssocID="{A0C1DE97-048F-478C-B6D6-D08284BC6219}" presName="composite" presStyleCnt="0"/>
      <dgm:spPr/>
    </dgm:pt>
    <dgm:pt modelId="{4F468A4B-9378-4A60-875A-B95B06BFDFA2}" type="pres">
      <dgm:prSet presAssocID="{A0C1DE97-048F-478C-B6D6-D08284BC6219}" presName="imgShp" presStyleLbl="fgImgPlace1" presStyleIdx="1" presStyleCnt="3"/>
      <dgm:spPr/>
    </dgm:pt>
    <dgm:pt modelId="{B0524221-4E7C-48D0-A831-8A9E4687269A}" type="pres">
      <dgm:prSet presAssocID="{A0C1DE97-048F-478C-B6D6-D08284BC6219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CC8711-5B8A-46B3-94C7-43967BAF4A23}" type="pres">
      <dgm:prSet presAssocID="{7CA3FFC7-0B8F-4CAE-B97C-567A27D42F42}" presName="spacing" presStyleCnt="0"/>
      <dgm:spPr/>
    </dgm:pt>
    <dgm:pt modelId="{797511A5-F0F5-4DC6-ACCE-40B6462EB4D3}" type="pres">
      <dgm:prSet presAssocID="{88601108-B385-400E-81F0-3F0B4F494F9A}" presName="composite" presStyleCnt="0"/>
      <dgm:spPr/>
    </dgm:pt>
    <dgm:pt modelId="{4644D2B7-9AAF-450B-930D-E36DDC4505DD}" type="pres">
      <dgm:prSet presAssocID="{88601108-B385-400E-81F0-3F0B4F494F9A}" presName="imgShp" presStyleLbl="fgImgPlace1" presStyleIdx="2" presStyleCnt="3"/>
      <dgm:spPr/>
    </dgm:pt>
    <dgm:pt modelId="{81E430BC-EB7E-498C-9B34-51A18CB0B1FA}" type="pres">
      <dgm:prSet presAssocID="{88601108-B385-400E-81F0-3F0B4F494F9A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71C207-5020-4872-A6F2-ADE4D899B617}" srcId="{F737F649-1691-46F5-A8E0-2DC396A0C653}" destId="{88601108-B385-400E-81F0-3F0B4F494F9A}" srcOrd="2" destOrd="0" parTransId="{F1215FE5-6167-434E-BE21-84D57697DEC2}" sibTransId="{31F2A7FC-47A5-42FA-A324-6D983A03E69B}"/>
    <dgm:cxn modelId="{9D7844EF-811D-443D-8360-E22401CC4ADA}" type="presOf" srcId="{425017B6-B352-4E26-9D17-DA712BA584BE}" destId="{423EC805-EE69-4326-A686-103D6B1E02AC}" srcOrd="0" destOrd="0" presId="urn:microsoft.com/office/officeart/2005/8/layout/vList3#1"/>
    <dgm:cxn modelId="{88487121-C3D8-47B4-A5AA-908817D60FE1}" srcId="{F737F649-1691-46F5-A8E0-2DC396A0C653}" destId="{425017B6-B352-4E26-9D17-DA712BA584BE}" srcOrd="0" destOrd="0" parTransId="{A4EA1BAD-D7E1-458B-81FA-E99F6BEDADF1}" sibTransId="{AE29CA74-391F-4FB9-89B0-AE38655934A3}"/>
    <dgm:cxn modelId="{1CA89748-812B-4D75-AA2C-78CDCF03B7B5}" srcId="{F737F649-1691-46F5-A8E0-2DC396A0C653}" destId="{A0C1DE97-048F-478C-B6D6-D08284BC6219}" srcOrd="1" destOrd="0" parTransId="{C7B96023-8FB4-4391-853A-0419B9A7CD5A}" sibTransId="{7CA3FFC7-0B8F-4CAE-B97C-567A27D42F42}"/>
    <dgm:cxn modelId="{335E9595-7A19-4954-AE88-947A67E7075A}" type="presOf" srcId="{F737F649-1691-46F5-A8E0-2DC396A0C653}" destId="{DC5CF5F0-FAE6-4129-A16A-C4CD8405DD89}" srcOrd="0" destOrd="0" presId="urn:microsoft.com/office/officeart/2005/8/layout/vList3#1"/>
    <dgm:cxn modelId="{C8F5BC94-7BE3-436A-B676-8B08946D4649}" type="presOf" srcId="{A0C1DE97-048F-478C-B6D6-D08284BC6219}" destId="{B0524221-4E7C-48D0-A831-8A9E4687269A}" srcOrd="0" destOrd="0" presId="urn:microsoft.com/office/officeart/2005/8/layout/vList3#1"/>
    <dgm:cxn modelId="{11793B58-F969-4274-A247-5AD42D80041F}" type="presOf" srcId="{88601108-B385-400E-81F0-3F0B4F494F9A}" destId="{81E430BC-EB7E-498C-9B34-51A18CB0B1FA}" srcOrd="0" destOrd="0" presId="urn:microsoft.com/office/officeart/2005/8/layout/vList3#1"/>
    <dgm:cxn modelId="{F452A597-933D-4AB8-9FCE-9A03A383A10A}" type="presParOf" srcId="{DC5CF5F0-FAE6-4129-A16A-C4CD8405DD89}" destId="{93E9F05A-5146-47AE-B8DC-4623B92F73A0}" srcOrd="0" destOrd="0" presId="urn:microsoft.com/office/officeart/2005/8/layout/vList3#1"/>
    <dgm:cxn modelId="{0CACB32B-FEFB-4A61-85CD-A72AE93DE604}" type="presParOf" srcId="{93E9F05A-5146-47AE-B8DC-4623B92F73A0}" destId="{7B1A2DB1-5A60-4563-B9A5-C6AD60FC3953}" srcOrd="0" destOrd="0" presId="urn:microsoft.com/office/officeart/2005/8/layout/vList3#1"/>
    <dgm:cxn modelId="{799E2027-D927-4D0E-BA06-9B0C5CCAEA65}" type="presParOf" srcId="{93E9F05A-5146-47AE-B8DC-4623B92F73A0}" destId="{423EC805-EE69-4326-A686-103D6B1E02AC}" srcOrd="1" destOrd="0" presId="urn:microsoft.com/office/officeart/2005/8/layout/vList3#1"/>
    <dgm:cxn modelId="{99A25FA7-B03A-4E22-BE15-BF111C3EF4F4}" type="presParOf" srcId="{DC5CF5F0-FAE6-4129-A16A-C4CD8405DD89}" destId="{2702D2D3-A7BD-412A-823E-D6573A85D15C}" srcOrd="1" destOrd="0" presId="urn:microsoft.com/office/officeart/2005/8/layout/vList3#1"/>
    <dgm:cxn modelId="{976446CD-CED4-4692-9EF0-FD61486BFE5D}" type="presParOf" srcId="{DC5CF5F0-FAE6-4129-A16A-C4CD8405DD89}" destId="{7C3E40DC-679D-4CDC-A682-7CFB875C453C}" srcOrd="2" destOrd="0" presId="urn:microsoft.com/office/officeart/2005/8/layout/vList3#1"/>
    <dgm:cxn modelId="{851A218A-EEC3-476F-BA5C-39EF057FBE36}" type="presParOf" srcId="{7C3E40DC-679D-4CDC-A682-7CFB875C453C}" destId="{4F468A4B-9378-4A60-875A-B95B06BFDFA2}" srcOrd="0" destOrd="0" presId="urn:microsoft.com/office/officeart/2005/8/layout/vList3#1"/>
    <dgm:cxn modelId="{BA8B062F-C227-46ED-9BF2-835A0B467268}" type="presParOf" srcId="{7C3E40DC-679D-4CDC-A682-7CFB875C453C}" destId="{B0524221-4E7C-48D0-A831-8A9E4687269A}" srcOrd="1" destOrd="0" presId="urn:microsoft.com/office/officeart/2005/8/layout/vList3#1"/>
    <dgm:cxn modelId="{4B642824-BD13-41E9-A49F-6D584C2ECB46}" type="presParOf" srcId="{DC5CF5F0-FAE6-4129-A16A-C4CD8405DD89}" destId="{A0CC8711-5B8A-46B3-94C7-43967BAF4A23}" srcOrd="3" destOrd="0" presId="urn:microsoft.com/office/officeart/2005/8/layout/vList3#1"/>
    <dgm:cxn modelId="{9CB12C14-2B2D-40EF-A136-E3EF03192458}" type="presParOf" srcId="{DC5CF5F0-FAE6-4129-A16A-C4CD8405DD89}" destId="{797511A5-F0F5-4DC6-ACCE-40B6462EB4D3}" srcOrd="4" destOrd="0" presId="urn:microsoft.com/office/officeart/2005/8/layout/vList3#1"/>
    <dgm:cxn modelId="{B049FF3F-4700-4C1B-9637-EBA8C9274753}" type="presParOf" srcId="{797511A5-F0F5-4DC6-ACCE-40B6462EB4D3}" destId="{4644D2B7-9AAF-450B-930D-E36DDC4505DD}" srcOrd="0" destOrd="0" presId="urn:microsoft.com/office/officeart/2005/8/layout/vList3#1"/>
    <dgm:cxn modelId="{FC3A5946-B7E6-4888-A73F-BDAD2C011A82}" type="presParOf" srcId="{797511A5-F0F5-4DC6-ACCE-40B6462EB4D3}" destId="{81E430BC-EB7E-498C-9B34-51A18CB0B1FA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103F2C-B3B8-4F00-B2DD-6B87A7D744A6}" type="doc">
      <dgm:prSet loTypeId="urn:microsoft.com/office/officeart/2005/8/layout/venn1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DEAC8D6-9325-4E03-859A-EE9F3D7E54FD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4400" b="1" u="sng" dirty="0" smtClean="0">
              <a:solidFill>
                <a:srgbClr val="FF0000"/>
              </a:solidFill>
            </a:rPr>
            <a:t>Endo parasites</a:t>
          </a:r>
        </a:p>
        <a:p>
          <a:pPr rtl="0"/>
          <a:r>
            <a:rPr lang="en-US" sz="2500" dirty="0" smtClean="0"/>
            <a:t>They are of different types.</a:t>
          </a:r>
          <a:endParaRPr lang="en-US" sz="2500" dirty="0"/>
        </a:p>
      </dgm:t>
    </dgm:pt>
    <dgm:pt modelId="{1D02FA2A-A3A0-46DD-A39E-63C1E967EFA6}" type="parTrans" cxnId="{0EF09606-1E9B-423A-94CD-AB9E286810CF}">
      <dgm:prSet/>
      <dgm:spPr/>
      <dgm:t>
        <a:bodyPr/>
        <a:lstStyle/>
        <a:p>
          <a:endParaRPr lang="en-US"/>
        </a:p>
      </dgm:t>
    </dgm:pt>
    <dgm:pt modelId="{429A597B-3233-4F92-870F-F68C86AB9796}" type="sibTrans" cxnId="{0EF09606-1E9B-423A-94CD-AB9E286810CF}">
      <dgm:prSet/>
      <dgm:spPr/>
      <dgm:t>
        <a:bodyPr/>
        <a:lstStyle/>
        <a:p>
          <a:endParaRPr lang="en-US"/>
        </a:p>
      </dgm:t>
    </dgm:pt>
    <dgm:pt modelId="{7CBC2716-92F1-4F0C-9946-1CF60E23D459}">
      <dgm:prSet/>
      <dgm:spPr/>
      <dgm:t>
        <a:bodyPr/>
        <a:lstStyle/>
        <a:p>
          <a:pPr rtl="0"/>
          <a:r>
            <a:rPr lang="en-US" dirty="0" smtClean="0"/>
            <a:t>1) Obligate              parasite</a:t>
          </a:r>
          <a:endParaRPr lang="en-US" dirty="0"/>
        </a:p>
      </dgm:t>
    </dgm:pt>
    <dgm:pt modelId="{334821FE-0099-486B-8991-CCB59F7F7B32}" type="parTrans" cxnId="{27EF8A9B-9993-4C88-92F9-82481139B932}">
      <dgm:prSet/>
      <dgm:spPr/>
      <dgm:t>
        <a:bodyPr/>
        <a:lstStyle/>
        <a:p>
          <a:endParaRPr lang="en-US"/>
        </a:p>
      </dgm:t>
    </dgm:pt>
    <dgm:pt modelId="{B3FFD247-57F3-4D57-ABFD-891E0FD0B8D1}" type="sibTrans" cxnId="{27EF8A9B-9993-4C88-92F9-82481139B932}">
      <dgm:prSet/>
      <dgm:spPr/>
      <dgm:t>
        <a:bodyPr/>
        <a:lstStyle/>
        <a:p>
          <a:endParaRPr lang="en-US"/>
        </a:p>
      </dgm:t>
    </dgm:pt>
    <dgm:pt modelId="{1E23CE49-662C-403F-A751-FB3E51DFD6E1}">
      <dgm:prSet/>
      <dgm:spPr/>
      <dgm:t>
        <a:bodyPr/>
        <a:lstStyle/>
        <a:p>
          <a:pPr rtl="0"/>
          <a:r>
            <a:rPr lang="en-US" dirty="0" smtClean="0"/>
            <a:t>2) Facultative parasites</a:t>
          </a:r>
          <a:endParaRPr lang="en-US" dirty="0"/>
        </a:p>
      </dgm:t>
    </dgm:pt>
    <dgm:pt modelId="{D5B0ED3C-C86A-4EE9-82DB-5926CA7D1B8E}" type="parTrans" cxnId="{9BCEE54C-0680-4432-8428-2B4C62A3D637}">
      <dgm:prSet/>
      <dgm:spPr/>
      <dgm:t>
        <a:bodyPr/>
        <a:lstStyle/>
        <a:p>
          <a:endParaRPr lang="en-US"/>
        </a:p>
      </dgm:t>
    </dgm:pt>
    <dgm:pt modelId="{6D0FA5CF-0BDE-4FEC-9CE6-FB4DA19CE23C}" type="sibTrans" cxnId="{9BCEE54C-0680-4432-8428-2B4C62A3D637}">
      <dgm:prSet/>
      <dgm:spPr/>
      <dgm:t>
        <a:bodyPr/>
        <a:lstStyle/>
        <a:p>
          <a:endParaRPr lang="en-US"/>
        </a:p>
      </dgm:t>
    </dgm:pt>
    <dgm:pt modelId="{BC463E4A-2A93-4589-A7E7-D0BE47F755E3}">
      <dgm:prSet/>
      <dgm:spPr/>
      <dgm:t>
        <a:bodyPr/>
        <a:lstStyle/>
        <a:p>
          <a:pPr rtl="0"/>
          <a:r>
            <a:rPr lang="en-US" dirty="0" smtClean="0"/>
            <a:t>5) Accidental parasites</a:t>
          </a:r>
          <a:endParaRPr lang="en-US" dirty="0"/>
        </a:p>
      </dgm:t>
    </dgm:pt>
    <dgm:pt modelId="{103C34E5-9213-4AC4-A836-D85E2AAB0633}" type="parTrans" cxnId="{5061C424-1C1E-41BD-B165-A053BE7857F8}">
      <dgm:prSet/>
      <dgm:spPr/>
      <dgm:t>
        <a:bodyPr/>
        <a:lstStyle/>
        <a:p>
          <a:endParaRPr lang="en-US"/>
        </a:p>
      </dgm:t>
    </dgm:pt>
    <dgm:pt modelId="{CBC5F175-4D2B-48E1-9A17-B19F10B2410A}" type="sibTrans" cxnId="{5061C424-1C1E-41BD-B165-A053BE7857F8}">
      <dgm:prSet/>
      <dgm:spPr/>
      <dgm:t>
        <a:bodyPr/>
        <a:lstStyle/>
        <a:p>
          <a:endParaRPr lang="en-US"/>
        </a:p>
      </dgm:t>
    </dgm:pt>
    <dgm:pt modelId="{BF4B9D35-2449-4D6D-BA7A-1F3C952388D0}">
      <dgm:prSet/>
      <dgm:spPr/>
      <dgm:t>
        <a:bodyPr/>
        <a:lstStyle/>
        <a:p>
          <a:pPr rtl="0"/>
          <a:r>
            <a:rPr lang="en-US" dirty="0" smtClean="0"/>
            <a:t>4) Aberrant parasites                   /wandering parasites</a:t>
          </a:r>
          <a:endParaRPr lang="en-US" dirty="0"/>
        </a:p>
      </dgm:t>
    </dgm:pt>
    <dgm:pt modelId="{58334743-6F65-42D4-BCD3-CE9378DC7030}" type="parTrans" cxnId="{9C87F0D7-94DA-4436-B2CA-D44D8F69C796}">
      <dgm:prSet/>
      <dgm:spPr/>
      <dgm:t>
        <a:bodyPr/>
        <a:lstStyle/>
        <a:p>
          <a:endParaRPr lang="en-US"/>
        </a:p>
      </dgm:t>
    </dgm:pt>
    <dgm:pt modelId="{69C44D74-8AE1-4B33-9285-F1D241D07817}" type="sibTrans" cxnId="{9C87F0D7-94DA-4436-B2CA-D44D8F69C796}">
      <dgm:prSet/>
      <dgm:spPr/>
      <dgm:t>
        <a:bodyPr/>
        <a:lstStyle/>
        <a:p>
          <a:endParaRPr lang="en-US"/>
        </a:p>
      </dgm:t>
    </dgm:pt>
    <dgm:pt modelId="{391BB231-A089-412C-B7F5-31AA7A82B2E5}">
      <dgm:prSet/>
      <dgm:spPr/>
      <dgm:t>
        <a:bodyPr/>
        <a:lstStyle/>
        <a:p>
          <a:pPr rtl="0"/>
          <a:r>
            <a:rPr lang="en-US" dirty="0" smtClean="0"/>
            <a:t>3) Free living parasites</a:t>
          </a:r>
          <a:endParaRPr lang="en-US" dirty="0"/>
        </a:p>
      </dgm:t>
    </dgm:pt>
    <dgm:pt modelId="{41FA8166-2026-42A2-9DE5-48C613E74F99}" type="parTrans" cxnId="{9C941FA4-211B-4344-B87B-775F588F5981}">
      <dgm:prSet/>
      <dgm:spPr/>
      <dgm:t>
        <a:bodyPr/>
        <a:lstStyle/>
        <a:p>
          <a:endParaRPr lang="en-US"/>
        </a:p>
      </dgm:t>
    </dgm:pt>
    <dgm:pt modelId="{8181C9BE-329E-4DA4-9690-F468A38EBBD0}" type="sibTrans" cxnId="{9C941FA4-211B-4344-B87B-775F588F5981}">
      <dgm:prSet/>
      <dgm:spPr/>
      <dgm:t>
        <a:bodyPr/>
        <a:lstStyle/>
        <a:p>
          <a:endParaRPr lang="en-US"/>
        </a:p>
      </dgm:t>
    </dgm:pt>
    <dgm:pt modelId="{78DD0667-9C22-47C8-9529-5351A58F3EB8}">
      <dgm:prSet/>
      <dgm:spPr/>
      <dgm:t>
        <a:bodyPr/>
        <a:lstStyle/>
        <a:p>
          <a:pPr rtl="0"/>
          <a:endParaRPr lang="en-US" dirty="0"/>
        </a:p>
      </dgm:t>
    </dgm:pt>
    <dgm:pt modelId="{2154EDC6-6DB7-4179-B265-C36748037A96}" type="parTrans" cxnId="{A94DD480-55A7-45FB-BF1B-C5D606EC6124}">
      <dgm:prSet/>
      <dgm:spPr/>
      <dgm:t>
        <a:bodyPr/>
        <a:lstStyle/>
        <a:p>
          <a:endParaRPr lang="en-US"/>
        </a:p>
      </dgm:t>
    </dgm:pt>
    <dgm:pt modelId="{421B9C61-299F-4F33-9E69-0F580BD8D99F}" type="sibTrans" cxnId="{A94DD480-55A7-45FB-BF1B-C5D606EC6124}">
      <dgm:prSet/>
      <dgm:spPr/>
      <dgm:t>
        <a:bodyPr/>
        <a:lstStyle/>
        <a:p>
          <a:endParaRPr lang="en-US"/>
        </a:p>
      </dgm:t>
    </dgm:pt>
    <dgm:pt modelId="{197AEA00-5D64-4750-8B42-8F1FC95B7EBE}" type="pres">
      <dgm:prSet presAssocID="{28103F2C-B3B8-4F00-B2DD-6B87A7D744A6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9C134B2-9B8D-4E79-8ABE-0F54C89504FA}" type="pres">
      <dgm:prSet presAssocID="{8DEAC8D6-9325-4E03-859A-EE9F3D7E54FD}" presName="circ1" presStyleLbl="vennNode1" presStyleIdx="0" presStyleCnt="7"/>
      <dgm:spPr/>
      <dgm:t>
        <a:bodyPr/>
        <a:lstStyle/>
        <a:p>
          <a:endParaRPr lang="en-US"/>
        </a:p>
      </dgm:t>
    </dgm:pt>
    <dgm:pt modelId="{8553F0E3-A923-45DE-B411-5B89DACB44F2}" type="pres">
      <dgm:prSet presAssocID="{8DEAC8D6-9325-4E03-859A-EE9F3D7E54FD}" presName="circ1Tx" presStyleLbl="revTx" presStyleIdx="0" presStyleCnt="0" custScaleX="1992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FB70EB-E98F-4470-8298-E9408221D288}" type="pres">
      <dgm:prSet presAssocID="{7CBC2716-92F1-4F0C-9946-1CF60E23D459}" presName="circ2" presStyleLbl="vennNode1" presStyleIdx="1" presStyleCnt="7"/>
      <dgm:spPr/>
      <dgm:t>
        <a:bodyPr/>
        <a:lstStyle/>
        <a:p>
          <a:endParaRPr lang="en-US"/>
        </a:p>
      </dgm:t>
    </dgm:pt>
    <dgm:pt modelId="{88C8BF75-C3BA-4FDF-B7FC-8C8F1BC9091B}" type="pres">
      <dgm:prSet presAssocID="{7CBC2716-92F1-4F0C-9946-1CF60E23D45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B9A1C9-7DB5-4CE3-BE42-40975FEFA1D1}" type="pres">
      <dgm:prSet presAssocID="{1E23CE49-662C-403F-A751-FB3E51DFD6E1}" presName="circ3" presStyleLbl="vennNode1" presStyleIdx="2" presStyleCnt="7"/>
      <dgm:spPr/>
      <dgm:t>
        <a:bodyPr/>
        <a:lstStyle/>
        <a:p>
          <a:endParaRPr lang="en-US"/>
        </a:p>
      </dgm:t>
    </dgm:pt>
    <dgm:pt modelId="{0BF070D7-6707-4459-90F6-3AAE1E5F9981}" type="pres">
      <dgm:prSet presAssocID="{1E23CE49-662C-403F-A751-FB3E51DFD6E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C0567B-0081-4AE2-839C-E19C92D2169E}" type="pres">
      <dgm:prSet presAssocID="{BC463E4A-2A93-4589-A7E7-D0BE47F755E3}" presName="circ4" presStyleLbl="vennNode1" presStyleIdx="3" presStyleCnt="7"/>
      <dgm:spPr/>
      <dgm:t>
        <a:bodyPr/>
        <a:lstStyle/>
        <a:p>
          <a:endParaRPr lang="en-US"/>
        </a:p>
      </dgm:t>
    </dgm:pt>
    <dgm:pt modelId="{731EA02F-C1BA-40AA-983F-F03D98022B1D}" type="pres">
      <dgm:prSet presAssocID="{BC463E4A-2A93-4589-A7E7-D0BE47F755E3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3100BD-4C65-4B30-B661-40AC4A054754}" type="pres">
      <dgm:prSet presAssocID="{BF4B9D35-2449-4D6D-BA7A-1F3C952388D0}" presName="circ5" presStyleLbl="vennNode1" presStyleIdx="4" presStyleCnt="7"/>
      <dgm:spPr/>
      <dgm:t>
        <a:bodyPr/>
        <a:lstStyle/>
        <a:p>
          <a:endParaRPr lang="en-US"/>
        </a:p>
      </dgm:t>
    </dgm:pt>
    <dgm:pt modelId="{59636453-345A-4479-A0C0-5FA95DECE5BE}" type="pres">
      <dgm:prSet presAssocID="{BF4B9D35-2449-4D6D-BA7A-1F3C952388D0}" presName="circ5Tx" presStyleLbl="revTx" presStyleIdx="0" presStyleCnt="0" custScaleX="1317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14436E-6DB4-4C1C-8C67-E303A015ABB6}" type="pres">
      <dgm:prSet presAssocID="{391BB231-A089-412C-B7F5-31AA7A82B2E5}" presName="circ6" presStyleLbl="vennNode1" presStyleIdx="5" presStyleCnt="7"/>
      <dgm:spPr/>
      <dgm:t>
        <a:bodyPr/>
        <a:lstStyle/>
        <a:p>
          <a:endParaRPr lang="en-US"/>
        </a:p>
      </dgm:t>
    </dgm:pt>
    <dgm:pt modelId="{95217FF4-313F-4161-A6B0-4EF19E28D4AE}" type="pres">
      <dgm:prSet presAssocID="{391BB231-A089-412C-B7F5-31AA7A82B2E5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9209D0-C3F3-48D8-A8AF-F31D0A898CE4}" type="pres">
      <dgm:prSet presAssocID="{78DD0667-9C22-47C8-9529-5351A58F3EB8}" presName="circ7" presStyleLbl="vennNode1" presStyleIdx="6" presStyleCnt="7"/>
      <dgm:spPr/>
      <dgm:t>
        <a:bodyPr/>
        <a:lstStyle/>
        <a:p>
          <a:endParaRPr lang="en-US"/>
        </a:p>
      </dgm:t>
    </dgm:pt>
    <dgm:pt modelId="{BC2EEDA7-33F6-48AD-897A-03319A7C792B}" type="pres">
      <dgm:prSet presAssocID="{78DD0667-9C22-47C8-9529-5351A58F3EB8}" presName="circ7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552D279-A2C0-41E1-B8AE-5227FDD4DA93}" type="presOf" srcId="{1E23CE49-662C-403F-A751-FB3E51DFD6E1}" destId="{0BF070D7-6707-4459-90F6-3AAE1E5F9981}" srcOrd="0" destOrd="0" presId="urn:microsoft.com/office/officeart/2005/8/layout/venn1"/>
    <dgm:cxn modelId="{FF5A3341-718B-4602-9BA7-823CC257BBF5}" type="presOf" srcId="{BF4B9D35-2449-4D6D-BA7A-1F3C952388D0}" destId="{59636453-345A-4479-A0C0-5FA95DECE5BE}" srcOrd="0" destOrd="0" presId="urn:microsoft.com/office/officeart/2005/8/layout/venn1"/>
    <dgm:cxn modelId="{43EBABF3-D9E1-4C6E-A441-948E932F5299}" type="presOf" srcId="{7CBC2716-92F1-4F0C-9946-1CF60E23D459}" destId="{88C8BF75-C3BA-4FDF-B7FC-8C8F1BC9091B}" srcOrd="0" destOrd="0" presId="urn:microsoft.com/office/officeart/2005/8/layout/venn1"/>
    <dgm:cxn modelId="{9C941FA4-211B-4344-B87B-775F588F5981}" srcId="{28103F2C-B3B8-4F00-B2DD-6B87A7D744A6}" destId="{391BB231-A089-412C-B7F5-31AA7A82B2E5}" srcOrd="5" destOrd="0" parTransId="{41FA8166-2026-42A2-9DE5-48C613E74F99}" sibTransId="{8181C9BE-329E-4DA4-9690-F468A38EBBD0}"/>
    <dgm:cxn modelId="{27EF8A9B-9993-4C88-92F9-82481139B932}" srcId="{28103F2C-B3B8-4F00-B2DD-6B87A7D744A6}" destId="{7CBC2716-92F1-4F0C-9946-1CF60E23D459}" srcOrd="1" destOrd="0" parTransId="{334821FE-0099-486B-8991-CCB59F7F7B32}" sibTransId="{B3FFD247-57F3-4D57-ABFD-891E0FD0B8D1}"/>
    <dgm:cxn modelId="{157F2A0B-0C33-448E-882E-1A6536A3D2E0}" type="presOf" srcId="{8DEAC8D6-9325-4E03-859A-EE9F3D7E54FD}" destId="{8553F0E3-A923-45DE-B411-5B89DACB44F2}" srcOrd="0" destOrd="0" presId="urn:microsoft.com/office/officeart/2005/8/layout/venn1"/>
    <dgm:cxn modelId="{3CB9B749-FB22-484B-8FD1-C93EDA2AD8A9}" type="presOf" srcId="{28103F2C-B3B8-4F00-B2DD-6B87A7D744A6}" destId="{197AEA00-5D64-4750-8B42-8F1FC95B7EBE}" srcOrd="0" destOrd="0" presId="urn:microsoft.com/office/officeart/2005/8/layout/venn1"/>
    <dgm:cxn modelId="{BBC42748-A1BC-42E9-A3AF-84A65303CE5A}" type="presOf" srcId="{78DD0667-9C22-47C8-9529-5351A58F3EB8}" destId="{BC2EEDA7-33F6-48AD-897A-03319A7C792B}" srcOrd="0" destOrd="0" presId="urn:microsoft.com/office/officeart/2005/8/layout/venn1"/>
    <dgm:cxn modelId="{9C87F0D7-94DA-4436-B2CA-D44D8F69C796}" srcId="{28103F2C-B3B8-4F00-B2DD-6B87A7D744A6}" destId="{BF4B9D35-2449-4D6D-BA7A-1F3C952388D0}" srcOrd="4" destOrd="0" parTransId="{58334743-6F65-42D4-BCD3-CE9378DC7030}" sibTransId="{69C44D74-8AE1-4B33-9285-F1D241D07817}"/>
    <dgm:cxn modelId="{F156EADD-D3BF-48A2-A6A5-4B562C3FA116}" type="presOf" srcId="{391BB231-A089-412C-B7F5-31AA7A82B2E5}" destId="{95217FF4-313F-4161-A6B0-4EF19E28D4AE}" srcOrd="0" destOrd="0" presId="urn:microsoft.com/office/officeart/2005/8/layout/venn1"/>
    <dgm:cxn modelId="{9BCEE54C-0680-4432-8428-2B4C62A3D637}" srcId="{28103F2C-B3B8-4F00-B2DD-6B87A7D744A6}" destId="{1E23CE49-662C-403F-A751-FB3E51DFD6E1}" srcOrd="2" destOrd="0" parTransId="{D5B0ED3C-C86A-4EE9-82DB-5926CA7D1B8E}" sibTransId="{6D0FA5CF-0BDE-4FEC-9CE6-FB4DA19CE23C}"/>
    <dgm:cxn modelId="{159C3235-7C95-48FF-8C55-51D54F82DBBE}" type="presOf" srcId="{BC463E4A-2A93-4589-A7E7-D0BE47F755E3}" destId="{731EA02F-C1BA-40AA-983F-F03D98022B1D}" srcOrd="0" destOrd="0" presId="urn:microsoft.com/office/officeart/2005/8/layout/venn1"/>
    <dgm:cxn modelId="{A94DD480-55A7-45FB-BF1B-C5D606EC6124}" srcId="{28103F2C-B3B8-4F00-B2DD-6B87A7D744A6}" destId="{78DD0667-9C22-47C8-9529-5351A58F3EB8}" srcOrd="6" destOrd="0" parTransId="{2154EDC6-6DB7-4179-B265-C36748037A96}" sibTransId="{421B9C61-299F-4F33-9E69-0F580BD8D99F}"/>
    <dgm:cxn modelId="{5061C424-1C1E-41BD-B165-A053BE7857F8}" srcId="{28103F2C-B3B8-4F00-B2DD-6B87A7D744A6}" destId="{BC463E4A-2A93-4589-A7E7-D0BE47F755E3}" srcOrd="3" destOrd="0" parTransId="{103C34E5-9213-4AC4-A836-D85E2AAB0633}" sibTransId="{CBC5F175-4D2B-48E1-9A17-B19F10B2410A}"/>
    <dgm:cxn modelId="{0EF09606-1E9B-423A-94CD-AB9E286810CF}" srcId="{28103F2C-B3B8-4F00-B2DD-6B87A7D744A6}" destId="{8DEAC8D6-9325-4E03-859A-EE9F3D7E54FD}" srcOrd="0" destOrd="0" parTransId="{1D02FA2A-A3A0-46DD-A39E-63C1E967EFA6}" sibTransId="{429A597B-3233-4F92-870F-F68C86AB9796}"/>
    <dgm:cxn modelId="{4FC07D37-B3A1-460D-AD5E-2417FC2C4084}" type="presParOf" srcId="{197AEA00-5D64-4750-8B42-8F1FC95B7EBE}" destId="{69C134B2-9B8D-4E79-8ABE-0F54C89504FA}" srcOrd="0" destOrd="0" presId="urn:microsoft.com/office/officeart/2005/8/layout/venn1"/>
    <dgm:cxn modelId="{6FA2BBCA-1198-4B97-839A-CBD9B2CF22D4}" type="presParOf" srcId="{197AEA00-5D64-4750-8B42-8F1FC95B7EBE}" destId="{8553F0E3-A923-45DE-B411-5B89DACB44F2}" srcOrd="1" destOrd="0" presId="urn:microsoft.com/office/officeart/2005/8/layout/venn1"/>
    <dgm:cxn modelId="{BE10C600-42F0-437D-9FC4-FA2CE4ABB0D6}" type="presParOf" srcId="{197AEA00-5D64-4750-8B42-8F1FC95B7EBE}" destId="{ADFB70EB-E98F-4470-8298-E9408221D288}" srcOrd="2" destOrd="0" presId="urn:microsoft.com/office/officeart/2005/8/layout/venn1"/>
    <dgm:cxn modelId="{A2A6FE0D-2833-4C62-8E6D-9F4D922DEFBF}" type="presParOf" srcId="{197AEA00-5D64-4750-8B42-8F1FC95B7EBE}" destId="{88C8BF75-C3BA-4FDF-B7FC-8C8F1BC9091B}" srcOrd="3" destOrd="0" presId="urn:microsoft.com/office/officeart/2005/8/layout/venn1"/>
    <dgm:cxn modelId="{1E0D4E99-4E08-4FEC-A166-9FF3FED185E2}" type="presParOf" srcId="{197AEA00-5D64-4750-8B42-8F1FC95B7EBE}" destId="{9BB9A1C9-7DB5-4CE3-BE42-40975FEFA1D1}" srcOrd="4" destOrd="0" presId="urn:microsoft.com/office/officeart/2005/8/layout/venn1"/>
    <dgm:cxn modelId="{54264A5E-1751-4BC4-822A-2C06444D71F6}" type="presParOf" srcId="{197AEA00-5D64-4750-8B42-8F1FC95B7EBE}" destId="{0BF070D7-6707-4459-90F6-3AAE1E5F9981}" srcOrd="5" destOrd="0" presId="urn:microsoft.com/office/officeart/2005/8/layout/venn1"/>
    <dgm:cxn modelId="{E14CC233-469A-4D3E-AEA6-DEFA0C425070}" type="presParOf" srcId="{197AEA00-5D64-4750-8B42-8F1FC95B7EBE}" destId="{B4C0567B-0081-4AE2-839C-E19C92D2169E}" srcOrd="6" destOrd="0" presId="urn:microsoft.com/office/officeart/2005/8/layout/venn1"/>
    <dgm:cxn modelId="{4E60A9A6-3A90-4F1F-A474-E654E87EBD4F}" type="presParOf" srcId="{197AEA00-5D64-4750-8B42-8F1FC95B7EBE}" destId="{731EA02F-C1BA-40AA-983F-F03D98022B1D}" srcOrd="7" destOrd="0" presId="urn:microsoft.com/office/officeart/2005/8/layout/venn1"/>
    <dgm:cxn modelId="{A84AA7B0-9A62-4E66-9B1B-D0F2618664DA}" type="presParOf" srcId="{197AEA00-5D64-4750-8B42-8F1FC95B7EBE}" destId="{AF3100BD-4C65-4B30-B661-40AC4A054754}" srcOrd="8" destOrd="0" presId="urn:microsoft.com/office/officeart/2005/8/layout/venn1"/>
    <dgm:cxn modelId="{62BD08F1-EA28-4530-8AC7-9C69D9094B93}" type="presParOf" srcId="{197AEA00-5D64-4750-8B42-8F1FC95B7EBE}" destId="{59636453-345A-4479-A0C0-5FA95DECE5BE}" srcOrd="9" destOrd="0" presId="urn:microsoft.com/office/officeart/2005/8/layout/venn1"/>
    <dgm:cxn modelId="{9F8CE0D7-00D0-4850-86EC-C75645048D0F}" type="presParOf" srcId="{197AEA00-5D64-4750-8B42-8F1FC95B7EBE}" destId="{F514436E-6DB4-4C1C-8C67-E303A015ABB6}" srcOrd="10" destOrd="0" presId="urn:microsoft.com/office/officeart/2005/8/layout/venn1"/>
    <dgm:cxn modelId="{D5573084-DDEC-415A-A9F0-A6092C8FD317}" type="presParOf" srcId="{197AEA00-5D64-4750-8B42-8F1FC95B7EBE}" destId="{95217FF4-313F-4161-A6B0-4EF19E28D4AE}" srcOrd="11" destOrd="0" presId="urn:microsoft.com/office/officeart/2005/8/layout/venn1"/>
    <dgm:cxn modelId="{B1052AE4-D1FD-429E-9D52-3A50F9299105}" type="presParOf" srcId="{197AEA00-5D64-4750-8B42-8F1FC95B7EBE}" destId="{B09209D0-C3F3-48D8-A8AF-F31D0A898CE4}" srcOrd="12" destOrd="0" presId="urn:microsoft.com/office/officeart/2005/8/layout/venn1"/>
    <dgm:cxn modelId="{46381172-21BF-4BB6-AD97-714C40643667}" type="presParOf" srcId="{197AEA00-5D64-4750-8B42-8F1FC95B7EBE}" destId="{BC2EEDA7-33F6-48AD-897A-03319A7C792B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D44521-8564-4B66-91E0-87653CA7B4BD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FB8835-DBF9-4BA7-A5C9-A3BF80A02199}">
      <dgm:prSet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sz="6000" b="1" u="sng" dirty="0" smtClean="0">
              <a:solidFill>
                <a:srgbClr val="FF0000"/>
              </a:solidFill>
            </a:rPr>
            <a:t>ZOONOSIS</a:t>
          </a:r>
          <a:endParaRPr lang="en-US" sz="6000" b="1" u="sng" dirty="0">
            <a:solidFill>
              <a:srgbClr val="FF0000"/>
            </a:solidFill>
          </a:endParaRPr>
        </a:p>
      </dgm:t>
    </dgm:pt>
    <dgm:pt modelId="{C9F7DCCC-2120-402E-8154-CFA18505AABE}" type="parTrans" cxnId="{00F1CA3B-4B17-4EC3-A7A4-BF95E42E4BF8}">
      <dgm:prSet/>
      <dgm:spPr/>
      <dgm:t>
        <a:bodyPr/>
        <a:lstStyle/>
        <a:p>
          <a:endParaRPr lang="en-US"/>
        </a:p>
      </dgm:t>
    </dgm:pt>
    <dgm:pt modelId="{84BBFA9C-69C2-45CB-95C5-F4A1DAA9A218}" type="sibTrans" cxnId="{00F1CA3B-4B17-4EC3-A7A4-BF95E42E4BF8}">
      <dgm:prSet/>
      <dgm:spPr/>
      <dgm:t>
        <a:bodyPr/>
        <a:lstStyle/>
        <a:p>
          <a:endParaRPr lang="en-US"/>
        </a:p>
      </dgm:t>
    </dgm:pt>
    <dgm:pt modelId="{7173D171-6322-4C24-8742-6828AA64071E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i="1" dirty="0" smtClean="0"/>
            <a:t>“This term is used to describe an animal infection that is naturally transmissible to human either directly or indirectly via a vector”</a:t>
          </a:r>
          <a:r>
            <a:rPr lang="en-US" dirty="0" smtClean="0"/>
            <a:t>.</a:t>
          </a:r>
          <a:endParaRPr lang="en-US" dirty="0"/>
        </a:p>
      </dgm:t>
    </dgm:pt>
    <dgm:pt modelId="{06830E45-2032-497A-9518-B4D7D3F6FB6A}" type="parTrans" cxnId="{A1D8C55F-5B95-4FC6-B94F-EF332FAE6BA1}">
      <dgm:prSet/>
      <dgm:spPr/>
      <dgm:t>
        <a:bodyPr/>
        <a:lstStyle/>
        <a:p>
          <a:endParaRPr lang="en-US"/>
        </a:p>
      </dgm:t>
    </dgm:pt>
    <dgm:pt modelId="{B470FC7F-FD3D-4CDE-84AC-EDFE3DEED15D}" type="sibTrans" cxnId="{A1D8C55F-5B95-4FC6-B94F-EF332FAE6BA1}">
      <dgm:prSet/>
      <dgm:spPr/>
      <dgm:t>
        <a:bodyPr/>
        <a:lstStyle/>
        <a:p>
          <a:endParaRPr lang="en-US"/>
        </a:p>
      </dgm:t>
    </dgm:pt>
    <dgm:pt modelId="{15866344-5426-4AB1-96E0-37A3A6FBF81B}" type="pres">
      <dgm:prSet presAssocID="{E7D44521-8564-4B66-91E0-87653CA7B4BD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66F43F9-85A0-4493-8431-7659C08968B6}" type="pres">
      <dgm:prSet presAssocID="{07FB8835-DBF9-4BA7-A5C9-A3BF80A02199}" presName="horFlow" presStyleCnt="0"/>
      <dgm:spPr/>
    </dgm:pt>
    <dgm:pt modelId="{71B0CA30-7ECE-42DF-9B2B-46AC70453966}" type="pres">
      <dgm:prSet presAssocID="{07FB8835-DBF9-4BA7-A5C9-A3BF80A02199}" presName="bigChev" presStyleLbl="node1" presStyleIdx="0" presStyleCnt="2" custScaleY="56032" custLinFactNeighborX="-877" custLinFactNeighborY="586"/>
      <dgm:spPr/>
      <dgm:t>
        <a:bodyPr/>
        <a:lstStyle/>
        <a:p>
          <a:endParaRPr lang="en-US"/>
        </a:p>
      </dgm:t>
    </dgm:pt>
    <dgm:pt modelId="{CE2171F0-371E-4E0F-8401-E955C7AE2F65}" type="pres">
      <dgm:prSet presAssocID="{07FB8835-DBF9-4BA7-A5C9-A3BF80A02199}" presName="vSp" presStyleCnt="0"/>
      <dgm:spPr/>
    </dgm:pt>
    <dgm:pt modelId="{70C356A8-DF5A-43A7-B9EC-BD3DBA5D277A}" type="pres">
      <dgm:prSet presAssocID="{7173D171-6322-4C24-8742-6828AA64071E}" presName="horFlow" presStyleCnt="0"/>
      <dgm:spPr/>
    </dgm:pt>
    <dgm:pt modelId="{421712E0-7A08-47F9-B95C-DB8F2AAACCB8}" type="pres">
      <dgm:prSet presAssocID="{7173D171-6322-4C24-8742-6828AA64071E}" presName="bigChev" presStyleLbl="node1" presStyleIdx="1" presStyleCnt="2"/>
      <dgm:spPr/>
      <dgm:t>
        <a:bodyPr/>
        <a:lstStyle/>
        <a:p>
          <a:endParaRPr lang="en-US"/>
        </a:p>
      </dgm:t>
    </dgm:pt>
  </dgm:ptLst>
  <dgm:cxnLst>
    <dgm:cxn modelId="{CCC72DF3-847B-4540-9EB6-25BA3225BE0E}" type="presOf" srcId="{7173D171-6322-4C24-8742-6828AA64071E}" destId="{421712E0-7A08-47F9-B95C-DB8F2AAACCB8}" srcOrd="0" destOrd="0" presId="urn:microsoft.com/office/officeart/2005/8/layout/lProcess3"/>
    <dgm:cxn modelId="{00F1CA3B-4B17-4EC3-A7A4-BF95E42E4BF8}" srcId="{E7D44521-8564-4B66-91E0-87653CA7B4BD}" destId="{07FB8835-DBF9-4BA7-A5C9-A3BF80A02199}" srcOrd="0" destOrd="0" parTransId="{C9F7DCCC-2120-402E-8154-CFA18505AABE}" sibTransId="{84BBFA9C-69C2-45CB-95C5-F4A1DAA9A218}"/>
    <dgm:cxn modelId="{DAE67ACC-B183-47FB-B83E-12DC3C1336EA}" type="presOf" srcId="{E7D44521-8564-4B66-91E0-87653CA7B4BD}" destId="{15866344-5426-4AB1-96E0-37A3A6FBF81B}" srcOrd="0" destOrd="0" presId="urn:microsoft.com/office/officeart/2005/8/layout/lProcess3"/>
    <dgm:cxn modelId="{3428DDB3-740E-443B-80BC-A30CF7F2EE7F}" type="presOf" srcId="{07FB8835-DBF9-4BA7-A5C9-A3BF80A02199}" destId="{71B0CA30-7ECE-42DF-9B2B-46AC70453966}" srcOrd="0" destOrd="0" presId="urn:microsoft.com/office/officeart/2005/8/layout/lProcess3"/>
    <dgm:cxn modelId="{A1D8C55F-5B95-4FC6-B94F-EF332FAE6BA1}" srcId="{E7D44521-8564-4B66-91E0-87653CA7B4BD}" destId="{7173D171-6322-4C24-8742-6828AA64071E}" srcOrd="1" destOrd="0" parTransId="{06830E45-2032-497A-9518-B4D7D3F6FB6A}" sibTransId="{B470FC7F-FD3D-4CDE-84AC-EDFE3DEED15D}"/>
    <dgm:cxn modelId="{7D66178E-B2F1-4448-A688-1A916AA9312A}" type="presParOf" srcId="{15866344-5426-4AB1-96E0-37A3A6FBF81B}" destId="{F66F43F9-85A0-4493-8431-7659C08968B6}" srcOrd="0" destOrd="0" presId="urn:microsoft.com/office/officeart/2005/8/layout/lProcess3"/>
    <dgm:cxn modelId="{11C5F156-980F-4BEB-98F8-7633A702E13F}" type="presParOf" srcId="{F66F43F9-85A0-4493-8431-7659C08968B6}" destId="{71B0CA30-7ECE-42DF-9B2B-46AC70453966}" srcOrd="0" destOrd="0" presId="urn:microsoft.com/office/officeart/2005/8/layout/lProcess3"/>
    <dgm:cxn modelId="{2B72F625-9286-422F-B97E-90335411F482}" type="presParOf" srcId="{15866344-5426-4AB1-96E0-37A3A6FBF81B}" destId="{CE2171F0-371E-4E0F-8401-E955C7AE2F65}" srcOrd="1" destOrd="0" presId="urn:microsoft.com/office/officeart/2005/8/layout/lProcess3"/>
    <dgm:cxn modelId="{FEA817A6-9871-466D-B4F3-C4139B345B5C}" type="presParOf" srcId="{15866344-5426-4AB1-96E0-37A3A6FBF81B}" destId="{70C356A8-DF5A-43A7-B9EC-BD3DBA5D277A}" srcOrd="2" destOrd="0" presId="urn:microsoft.com/office/officeart/2005/8/layout/lProcess3"/>
    <dgm:cxn modelId="{9A0AA5E8-29DB-4B1F-9454-4FE15FA2803F}" type="presParOf" srcId="{70C356A8-DF5A-43A7-B9EC-BD3DBA5D277A}" destId="{421712E0-7A08-47F9-B95C-DB8F2AAACCB8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76F013B-56B9-45F5-B141-C05FA9BD8BD0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A525E1-15F1-45AE-A257-ADE0EB282F77}">
      <dgm:prSet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sz="4800" b="1" u="sng" dirty="0" smtClean="0">
              <a:solidFill>
                <a:srgbClr val="FF0000"/>
              </a:solidFill>
            </a:rPr>
            <a:t>VECTOR</a:t>
          </a:r>
          <a:endParaRPr lang="en-US" sz="4800" b="1" u="sng" dirty="0">
            <a:solidFill>
              <a:srgbClr val="FF0000"/>
            </a:solidFill>
          </a:endParaRPr>
        </a:p>
      </dgm:t>
    </dgm:pt>
    <dgm:pt modelId="{CBD3F2A1-9825-435F-9A5E-517B538DB0D6}" type="parTrans" cxnId="{3F27BA74-2CCD-4028-B193-A8AE26F7C4E0}">
      <dgm:prSet/>
      <dgm:spPr/>
      <dgm:t>
        <a:bodyPr/>
        <a:lstStyle/>
        <a:p>
          <a:endParaRPr lang="en-US"/>
        </a:p>
      </dgm:t>
    </dgm:pt>
    <dgm:pt modelId="{3BB0CE09-7DAE-4C9D-BC24-A790FED6BBEC}" type="sibTrans" cxnId="{3F27BA74-2CCD-4028-B193-A8AE26F7C4E0}">
      <dgm:prSet/>
      <dgm:spPr/>
      <dgm:t>
        <a:bodyPr/>
        <a:lstStyle/>
        <a:p>
          <a:endParaRPr lang="en-US"/>
        </a:p>
      </dgm:t>
    </dgm:pt>
    <dgm:pt modelId="{18F544C1-A40A-408C-B280-927986785DF1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dirty="0" smtClean="0">
              <a:solidFill>
                <a:schemeClr val="bg1"/>
              </a:solidFill>
            </a:rPr>
            <a:t>A vector is an agent that transmits an infection </a:t>
          </a:r>
          <a:endParaRPr lang="en-US" dirty="0">
            <a:solidFill>
              <a:schemeClr val="bg1"/>
            </a:solidFill>
          </a:endParaRPr>
        </a:p>
      </dgm:t>
    </dgm:pt>
    <dgm:pt modelId="{241804A2-57E8-4B3F-B182-24EA80DA76A4}" type="parTrans" cxnId="{2CC4C29F-9EE5-47C1-A131-1DE2C8C27AEF}">
      <dgm:prSet/>
      <dgm:spPr/>
      <dgm:t>
        <a:bodyPr/>
        <a:lstStyle/>
        <a:p>
          <a:endParaRPr lang="en-US"/>
        </a:p>
      </dgm:t>
    </dgm:pt>
    <dgm:pt modelId="{F9654DC7-6E93-4E06-9F9B-B7D5D9747486}" type="sibTrans" cxnId="{2CC4C29F-9EE5-47C1-A131-1DE2C8C27AEF}">
      <dgm:prSet/>
      <dgm:spPr/>
      <dgm:t>
        <a:bodyPr/>
        <a:lstStyle/>
        <a:p>
          <a:endParaRPr lang="en-US"/>
        </a:p>
      </dgm:t>
    </dgm:pt>
    <dgm:pt modelId="{45068F34-5697-4FA1-9958-0826593CDEE5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dirty="0" smtClean="0">
              <a:solidFill>
                <a:schemeClr val="bg1"/>
              </a:solidFill>
            </a:rPr>
            <a:t>from one human host to another.                            </a:t>
          </a:r>
          <a:r>
            <a:rPr lang="en-US" dirty="0" smtClean="0"/>
            <a:t>. </a:t>
          </a:r>
          <a:endParaRPr lang="en-US" dirty="0"/>
        </a:p>
      </dgm:t>
    </dgm:pt>
    <dgm:pt modelId="{D8E477EF-89A5-4750-9F0F-C7F9AF436B1A}" type="parTrans" cxnId="{09758796-04D2-4EE2-A165-AD719D69BF43}">
      <dgm:prSet/>
      <dgm:spPr/>
      <dgm:t>
        <a:bodyPr/>
        <a:lstStyle/>
        <a:p>
          <a:endParaRPr lang="en-US"/>
        </a:p>
      </dgm:t>
    </dgm:pt>
    <dgm:pt modelId="{ABA405F0-D243-4B13-B113-EBCAE2860615}" type="sibTrans" cxnId="{09758796-04D2-4EE2-A165-AD719D69BF43}">
      <dgm:prSet/>
      <dgm:spPr/>
      <dgm:t>
        <a:bodyPr/>
        <a:lstStyle/>
        <a:p>
          <a:endParaRPr lang="en-US"/>
        </a:p>
      </dgm:t>
    </dgm:pt>
    <dgm:pt modelId="{587F8C5C-B250-4650-805C-B24A15855DD8}" type="pres">
      <dgm:prSet presAssocID="{176F013B-56B9-45F5-B141-C05FA9BD8BD0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74BFAAD7-631D-4648-9A4D-29B1E314262B}" type="pres">
      <dgm:prSet presAssocID="{176F013B-56B9-45F5-B141-C05FA9BD8BD0}" presName="pyramid" presStyleLbl="node1" presStyleIdx="0" presStyleCnt="1"/>
      <dgm:spPr/>
    </dgm:pt>
    <dgm:pt modelId="{60259157-DB61-4B98-BC18-714170565D22}" type="pres">
      <dgm:prSet presAssocID="{176F013B-56B9-45F5-B141-C05FA9BD8BD0}" presName="theList" presStyleCnt="0"/>
      <dgm:spPr/>
    </dgm:pt>
    <dgm:pt modelId="{6F50F347-5026-4759-9585-010577F14880}" type="pres">
      <dgm:prSet presAssocID="{51A525E1-15F1-45AE-A257-ADE0EB282F77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4EF1B7-C64B-470E-AF5D-A91750BA881E}" type="pres">
      <dgm:prSet presAssocID="{51A525E1-15F1-45AE-A257-ADE0EB282F77}" presName="aSpace" presStyleCnt="0"/>
      <dgm:spPr/>
    </dgm:pt>
    <dgm:pt modelId="{F85F7E8F-E6A1-4E21-BEF4-2AC0E014BECE}" type="pres">
      <dgm:prSet presAssocID="{18F544C1-A40A-408C-B280-927986785DF1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69A86B-4AAE-4F4B-AE66-EF4110853F27}" type="pres">
      <dgm:prSet presAssocID="{18F544C1-A40A-408C-B280-927986785DF1}" presName="aSpace" presStyleCnt="0"/>
      <dgm:spPr/>
    </dgm:pt>
    <dgm:pt modelId="{DA0A653A-AB42-4C24-93A0-834F9070B13A}" type="pres">
      <dgm:prSet presAssocID="{45068F34-5697-4FA1-9958-0826593CDEE5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A376E9-9A32-4BB6-BE79-5A6C15C2597C}" type="pres">
      <dgm:prSet presAssocID="{45068F34-5697-4FA1-9958-0826593CDEE5}" presName="aSpace" presStyleCnt="0"/>
      <dgm:spPr/>
    </dgm:pt>
  </dgm:ptLst>
  <dgm:cxnLst>
    <dgm:cxn modelId="{3F27BA74-2CCD-4028-B193-A8AE26F7C4E0}" srcId="{176F013B-56B9-45F5-B141-C05FA9BD8BD0}" destId="{51A525E1-15F1-45AE-A257-ADE0EB282F77}" srcOrd="0" destOrd="0" parTransId="{CBD3F2A1-9825-435F-9A5E-517B538DB0D6}" sibTransId="{3BB0CE09-7DAE-4C9D-BC24-A790FED6BBEC}"/>
    <dgm:cxn modelId="{63E2BEC8-C7A7-4254-854F-463A41058005}" type="presOf" srcId="{18F544C1-A40A-408C-B280-927986785DF1}" destId="{F85F7E8F-E6A1-4E21-BEF4-2AC0E014BECE}" srcOrd="0" destOrd="0" presId="urn:microsoft.com/office/officeart/2005/8/layout/pyramid2"/>
    <dgm:cxn modelId="{F5F4183F-F25D-40F1-A265-F5003BD4A690}" type="presOf" srcId="{176F013B-56B9-45F5-B141-C05FA9BD8BD0}" destId="{587F8C5C-B250-4650-805C-B24A15855DD8}" srcOrd="0" destOrd="0" presId="urn:microsoft.com/office/officeart/2005/8/layout/pyramid2"/>
    <dgm:cxn modelId="{2CC4C29F-9EE5-47C1-A131-1DE2C8C27AEF}" srcId="{176F013B-56B9-45F5-B141-C05FA9BD8BD0}" destId="{18F544C1-A40A-408C-B280-927986785DF1}" srcOrd="1" destOrd="0" parTransId="{241804A2-57E8-4B3F-B182-24EA80DA76A4}" sibTransId="{F9654DC7-6E93-4E06-9F9B-B7D5D9747486}"/>
    <dgm:cxn modelId="{2A614ADE-91CD-40E5-A640-DF4BD5BA0D3F}" type="presOf" srcId="{51A525E1-15F1-45AE-A257-ADE0EB282F77}" destId="{6F50F347-5026-4759-9585-010577F14880}" srcOrd="0" destOrd="0" presId="urn:microsoft.com/office/officeart/2005/8/layout/pyramid2"/>
    <dgm:cxn modelId="{4FEC8944-D7BB-4C8F-A4E7-C443208B5586}" type="presOf" srcId="{45068F34-5697-4FA1-9958-0826593CDEE5}" destId="{DA0A653A-AB42-4C24-93A0-834F9070B13A}" srcOrd="0" destOrd="0" presId="urn:microsoft.com/office/officeart/2005/8/layout/pyramid2"/>
    <dgm:cxn modelId="{09758796-04D2-4EE2-A165-AD719D69BF43}" srcId="{176F013B-56B9-45F5-B141-C05FA9BD8BD0}" destId="{45068F34-5697-4FA1-9958-0826593CDEE5}" srcOrd="2" destOrd="0" parTransId="{D8E477EF-89A5-4750-9F0F-C7F9AF436B1A}" sibTransId="{ABA405F0-D243-4B13-B113-EBCAE2860615}"/>
    <dgm:cxn modelId="{0CDF3B22-E07E-4ACA-A4CA-B68C83CA1E13}" type="presParOf" srcId="{587F8C5C-B250-4650-805C-B24A15855DD8}" destId="{74BFAAD7-631D-4648-9A4D-29B1E314262B}" srcOrd="0" destOrd="0" presId="urn:microsoft.com/office/officeart/2005/8/layout/pyramid2"/>
    <dgm:cxn modelId="{2E47CEE9-1FA2-4BC2-AE37-5C59967C36DD}" type="presParOf" srcId="{587F8C5C-B250-4650-805C-B24A15855DD8}" destId="{60259157-DB61-4B98-BC18-714170565D22}" srcOrd="1" destOrd="0" presId="urn:microsoft.com/office/officeart/2005/8/layout/pyramid2"/>
    <dgm:cxn modelId="{09ABE39B-0AEA-45DF-8F02-4D1639FF3B47}" type="presParOf" srcId="{60259157-DB61-4B98-BC18-714170565D22}" destId="{6F50F347-5026-4759-9585-010577F14880}" srcOrd="0" destOrd="0" presId="urn:microsoft.com/office/officeart/2005/8/layout/pyramid2"/>
    <dgm:cxn modelId="{CD131AB3-0905-48CF-9FF9-FF4B2BFF92BA}" type="presParOf" srcId="{60259157-DB61-4B98-BC18-714170565D22}" destId="{7E4EF1B7-C64B-470E-AF5D-A91750BA881E}" srcOrd="1" destOrd="0" presId="urn:microsoft.com/office/officeart/2005/8/layout/pyramid2"/>
    <dgm:cxn modelId="{6DA58644-370E-4CBC-AA2C-E88A494AB5D6}" type="presParOf" srcId="{60259157-DB61-4B98-BC18-714170565D22}" destId="{F85F7E8F-E6A1-4E21-BEF4-2AC0E014BECE}" srcOrd="2" destOrd="0" presId="urn:microsoft.com/office/officeart/2005/8/layout/pyramid2"/>
    <dgm:cxn modelId="{82EFF325-E381-4D21-9453-9B066DBF311B}" type="presParOf" srcId="{60259157-DB61-4B98-BC18-714170565D22}" destId="{B169A86B-4AAE-4F4B-AE66-EF4110853F27}" srcOrd="3" destOrd="0" presId="urn:microsoft.com/office/officeart/2005/8/layout/pyramid2"/>
    <dgm:cxn modelId="{4DA29BF0-03B2-4720-A005-A0AC88D18F5B}" type="presParOf" srcId="{60259157-DB61-4B98-BC18-714170565D22}" destId="{DA0A653A-AB42-4C24-93A0-834F9070B13A}" srcOrd="4" destOrd="0" presId="urn:microsoft.com/office/officeart/2005/8/layout/pyramid2"/>
    <dgm:cxn modelId="{EAFF3024-63A1-463E-AF35-68A84A81BDD6}" type="presParOf" srcId="{60259157-DB61-4B98-BC18-714170565D22}" destId="{3FA376E9-9A32-4BB6-BE79-5A6C15C2597C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64F7CD7-FA35-46C6-93B9-768F31A6528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36922F-C67C-436D-81A3-42369F469333}">
      <dgm:prSet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sz="4000" b="1" u="sng" dirty="0" smtClean="0">
              <a:solidFill>
                <a:srgbClr val="FF0000"/>
              </a:solidFill>
            </a:rPr>
            <a:t>HOST- PARASITE RELATIONSHIPS </a:t>
          </a:r>
          <a:endParaRPr lang="en-US" sz="4000" b="1" u="sng" dirty="0">
            <a:solidFill>
              <a:srgbClr val="FF0000"/>
            </a:solidFill>
          </a:endParaRPr>
        </a:p>
      </dgm:t>
    </dgm:pt>
    <dgm:pt modelId="{C494040F-AEBE-4992-BEAE-56CE37EE46AC}" type="parTrans" cxnId="{68C6668E-DA2F-4AD9-8BA6-641305BAA24A}">
      <dgm:prSet/>
      <dgm:spPr/>
      <dgm:t>
        <a:bodyPr/>
        <a:lstStyle/>
        <a:p>
          <a:endParaRPr lang="en-US"/>
        </a:p>
      </dgm:t>
    </dgm:pt>
    <dgm:pt modelId="{2D6D4522-A9B1-463B-825F-2908ED5010B7}" type="sibTrans" cxnId="{68C6668E-DA2F-4AD9-8BA6-641305BAA24A}">
      <dgm:prSet/>
      <dgm:spPr/>
      <dgm:t>
        <a:bodyPr/>
        <a:lstStyle/>
        <a:p>
          <a:endParaRPr lang="en-US"/>
        </a:p>
      </dgm:t>
    </dgm:pt>
    <dgm:pt modelId="{0EE25DD1-3D1A-48D6-8721-90929010DC8B}" type="pres">
      <dgm:prSet presAssocID="{264F7CD7-FA35-46C6-93B9-768F31A6528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26EE835-776A-4C80-A639-3CE5A23E5E2A}" type="pres">
      <dgm:prSet presAssocID="{8D36922F-C67C-436D-81A3-42369F469333}" presName="parentText" presStyleLbl="node1" presStyleIdx="0" presStyleCnt="1" custScaleY="235442" custLinFactNeighborY="-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C6668E-DA2F-4AD9-8BA6-641305BAA24A}" srcId="{264F7CD7-FA35-46C6-93B9-768F31A6528C}" destId="{8D36922F-C67C-436D-81A3-42369F469333}" srcOrd="0" destOrd="0" parTransId="{C494040F-AEBE-4992-BEAE-56CE37EE46AC}" sibTransId="{2D6D4522-A9B1-463B-825F-2908ED5010B7}"/>
    <dgm:cxn modelId="{7043C20B-CD5A-4110-B8A0-E3AD9109078D}" type="presOf" srcId="{8D36922F-C67C-436D-81A3-42369F469333}" destId="{226EE835-776A-4C80-A639-3CE5A23E5E2A}" srcOrd="0" destOrd="0" presId="urn:microsoft.com/office/officeart/2005/8/layout/vList2"/>
    <dgm:cxn modelId="{BF6E8793-595D-4AAE-818E-78ADB0F107A8}" type="presOf" srcId="{264F7CD7-FA35-46C6-93B9-768F31A6528C}" destId="{0EE25DD1-3D1A-48D6-8721-90929010DC8B}" srcOrd="0" destOrd="0" presId="urn:microsoft.com/office/officeart/2005/8/layout/vList2"/>
    <dgm:cxn modelId="{A3A80E36-5FE7-4715-95EB-646EDA075745}" type="presParOf" srcId="{0EE25DD1-3D1A-48D6-8721-90929010DC8B}" destId="{226EE835-776A-4C80-A639-3CE5A23E5E2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EA5139D-492A-486A-A3D2-6F6938C24E2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B0525A-8259-4C54-A4C8-BB25DF0B53BD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b="1" i="1" u="sng" dirty="0" smtClean="0">
              <a:solidFill>
                <a:srgbClr val="FF0000"/>
              </a:solidFill>
            </a:rPr>
            <a:t>SOURCES OF INFECTION</a:t>
          </a:r>
          <a:endParaRPr lang="en-US" b="1" i="1" u="sng" dirty="0">
            <a:solidFill>
              <a:srgbClr val="FF0000"/>
            </a:solidFill>
          </a:endParaRPr>
        </a:p>
      </dgm:t>
    </dgm:pt>
    <dgm:pt modelId="{E890BFF0-B228-4DAF-976E-1555B8EBF403}" type="parTrans" cxnId="{25479EA2-92D1-4857-AC89-7FC73443AD2D}">
      <dgm:prSet/>
      <dgm:spPr/>
      <dgm:t>
        <a:bodyPr/>
        <a:lstStyle/>
        <a:p>
          <a:endParaRPr lang="en-US"/>
        </a:p>
      </dgm:t>
    </dgm:pt>
    <dgm:pt modelId="{82050476-E2FF-47BF-87FD-132C956CF8BB}" type="sibTrans" cxnId="{25479EA2-92D1-4857-AC89-7FC73443AD2D}">
      <dgm:prSet/>
      <dgm:spPr/>
      <dgm:t>
        <a:bodyPr/>
        <a:lstStyle/>
        <a:p>
          <a:endParaRPr lang="en-US"/>
        </a:p>
      </dgm:t>
    </dgm:pt>
    <dgm:pt modelId="{BC864555-4355-499B-9481-3FDC74CB124C}" type="pres">
      <dgm:prSet presAssocID="{CEA5139D-492A-486A-A3D2-6F6938C24E2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9BAA71B-6A9E-4615-965C-C69730F85B2F}" type="pres">
      <dgm:prSet presAssocID="{0AB0525A-8259-4C54-A4C8-BB25DF0B53BD}" presName="parentText" presStyleLbl="node1" presStyleIdx="0" presStyleCnt="1" custLinFactNeighborX="-1852" custLinFactNeighborY="197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5479EA2-92D1-4857-AC89-7FC73443AD2D}" srcId="{CEA5139D-492A-486A-A3D2-6F6938C24E2A}" destId="{0AB0525A-8259-4C54-A4C8-BB25DF0B53BD}" srcOrd="0" destOrd="0" parTransId="{E890BFF0-B228-4DAF-976E-1555B8EBF403}" sibTransId="{82050476-E2FF-47BF-87FD-132C956CF8BB}"/>
    <dgm:cxn modelId="{DB8DC933-CD73-48E6-9FE6-94732A0AFBEF}" type="presOf" srcId="{0AB0525A-8259-4C54-A4C8-BB25DF0B53BD}" destId="{89BAA71B-6A9E-4615-965C-C69730F85B2F}" srcOrd="0" destOrd="0" presId="urn:microsoft.com/office/officeart/2005/8/layout/vList2"/>
    <dgm:cxn modelId="{402709AA-73F3-4AA5-BCBA-BF52DC22F143}" type="presOf" srcId="{CEA5139D-492A-486A-A3D2-6F6938C24E2A}" destId="{BC864555-4355-499B-9481-3FDC74CB124C}" srcOrd="0" destOrd="0" presId="urn:microsoft.com/office/officeart/2005/8/layout/vList2"/>
    <dgm:cxn modelId="{B3F1D3F5-D414-4A08-A739-6C4BBA0226E1}" type="presParOf" srcId="{BC864555-4355-499B-9481-3FDC74CB124C}" destId="{89BAA71B-6A9E-4615-965C-C69730F85B2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62E85F0-9E83-4DB8-B3C1-8A8D964F53B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1EE88E-FC12-4750-8EEF-2066249E5AD6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b="1" i="1" u="sng" dirty="0" smtClean="0">
              <a:solidFill>
                <a:srgbClr val="FF0000"/>
              </a:solidFill>
            </a:rPr>
            <a:t>SOURCES OF INFECTION</a:t>
          </a:r>
          <a:endParaRPr lang="en-US" dirty="0">
            <a:solidFill>
              <a:srgbClr val="FF0000"/>
            </a:solidFill>
          </a:endParaRPr>
        </a:p>
      </dgm:t>
    </dgm:pt>
    <dgm:pt modelId="{C080AE0F-6CBA-4294-AC7A-92D9206BEAEC}" type="parTrans" cxnId="{455830D5-B4B3-4908-9616-8F6D4313051E}">
      <dgm:prSet/>
      <dgm:spPr/>
      <dgm:t>
        <a:bodyPr/>
        <a:lstStyle/>
        <a:p>
          <a:endParaRPr lang="en-US"/>
        </a:p>
      </dgm:t>
    </dgm:pt>
    <dgm:pt modelId="{62DB2F86-BE5B-474B-AFC7-8B4304ABA382}" type="sibTrans" cxnId="{455830D5-B4B3-4908-9616-8F6D4313051E}">
      <dgm:prSet/>
      <dgm:spPr/>
      <dgm:t>
        <a:bodyPr/>
        <a:lstStyle/>
        <a:p>
          <a:endParaRPr lang="en-US"/>
        </a:p>
      </dgm:t>
    </dgm:pt>
    <dgm:pt modelId="{289CBC91-BAFC-4D04-88E9-ADD280B6D427}" type="pres">
      <dgm:prSet presAssocID="{A62E85F0-9E83-4DB8-B3C1-8A8D964F53B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190B0D-B32A-4DD1-81D2-56D59A4AA498}" type="pres">
      <dgm:prSet presAssocID="{FA1EE88E-FC12-4750-8EEF-2066249E5AD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6D8655-D247-41CC-97FF-8179CBBE776C}" type="presOf" srcId="{FA1EE88E-FC12-4750-8EEF-2066249E5AD6}" destId="{53190B0D-B32A-4DD1-81D2-56D59A4AA498}" srcOrd="0" destOrd="0" presId="urn:microsoft.com/office/officeart/2005/8/layout/vList2"/>
    <dgm:cxn modelId="{2743B976-8870-41FD-8A6B-FF3C413A57BA}" type="presOf" srcId="{A62E85F0-9E83-4DB8-B3C1-8A8D964F53B1}" destId="{289CBC91-BAFC-4D04-88E9-ADD280B6D427}" srcOrd="0" destOrd="0" presId="urn:microsoft.com/office/officeart/2005/8/layout/vList2"/>
    <dgm:cxn modelId="{455830D5-B4B3-4908-9616-8F6D4313051E}" srcId="{A62E85F0-9E83-4DB8-B3C1-8A8D964F53B1}" destId="{FA1EE88E-FC12-4750-8EEF-2066249E5AD6}" srcOrd="0" destOrd="0" parTransId="{C080AE0F-6CBA-4294-AC7A-92D9206BEAEC}" sibTransId="{62DB2F86-BE5B-474B-AFC7-8B4304ABA382}"/>
    <dgm:cxn modelId="{F68AAAB2-EDEB-47EB-93EB-5187C9E4E317}" type="presParOf" srcId="{289CBC91-BAFC-4D04-88E9-ADD280B6D427}" destId="{53190B0D-B32A-4DD1-81D2-56D59A4AA49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221ADAF-E2EE-405C-9C45-8593DEF991F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333A60-A19E-405E-A132-7BD29135D29B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algn="ctr" rtl="0"/>
          <a:r>
            <a:rPr lang="en-US" b="1" dirty="0" smtClean="0">
              <a:solidFill>
                <a:srgbClr val="FF0000"/>
              </a:solidFill>
            </a:rPr>
            <a:t>SCHEME FOLLOWED IN PARASITOLOGICAL STUDIES</a:t>
          </a:r>
          <a:endParaRPr lang="en-US" b="1" dirty="0">
            <a:solidFill>
              <a:srgbClr val="FF0000"/>
            </a:solidFill>
          </a:endParaRPr>
        </a:p>
      </dgm:t>
    </dgm:pt>
    <dgm:pt modelId="{16A3EF8D-44B6-40C9-BF90-496EFD54CC2A}" type="parTrans" cxnId="{8C89E7DB-7235-4BC3-BD84-849ED378C3B6}">
      <dgm:prSet/>
      <dgm:spPr/>
      <dgm:t>
        <a:bodyPr/>
        <a:lstStyle/>
        <a:p>
          <a:endParaRPr lang="en-US"/>
        </a:p>
      </dgm:t>
    </dgm:pt>
    <dgm:pt modelId="{732BE00A-A9B9-4300-8139-F8724D11E460}" type="sibTrans" cxnId="{8C89E7DB-7235-4BC3-BD84-849ED378C3B6}">
      <dgm:prSet/>
      <dgm:spPr/>
      <dgm:t>
        <a:bodyPr/>
        <a:lstStyle/>
        <a:p>
          <a:endParaRPr lang="en-US"/>
        </a:p>
      </dgm:t>
    </dgm:pt>
    <dgm:pt modelId="{42013522-8C26-4FF6-AE30-D56D00A381A0}" type="pres">
      <dgm:prSet presAssocID="{3221ADAF-E2EE-405C-9C45-8593DEF991F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26B0E14-D77B-493F-9138-32C38F6C085B}" type="pres">
      <dgm:prSet presAssocID="{25333A60-A19E-405E-A132-7BD29135D29B}" presName="parentText" presStyleLbl="node1" presStyleIdx="0" presStyleCnt="1" custScaleY="10726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F3DC8DE-E7DC-4668-AC55-30181239823F}" type="presOf" srcId="{25333A60-A19E-405E-A132-7BD29135D29B}" destId="{526B0E14-D77B-493F-9138-32C38F6C085B}" srcOrd="0" destOrd="0" presId="urn:microsoft.com/office/officeart/2005/8/layout/vList2"/>
    <dgm:cxn modelId="{8C89E7DB-7235-4BC3-BD84-849ED378C3B6}" srcId="{3221ADAF-E2EE-405C-9C45-8593DEF991F3}" destId="{25333A60-A19E-405E-A132-7BD29135D29B}" srcOrd="0" destOrd="0" parTransId="{16A3EF8D-44B6-40C9-BF90-496EFD54CC2A}" sibTransId="{732BE00A-A9B9-4300-8139-F8724D11E460}"/>
    <dgm:cxn modelId="{0FF9D939-180B-412E-A242-89D2CBB42F5D}" type="presOf" srcId="{3221ADAF-E2EE-405C-9C45-8593DEF991F3}" destId="{42013522-8C26-4FF6-AE30-D56D00A381A0}" srcOrd="0" destOrd="0" presId="urn:microsoft.com/office/officeart/2005/8/layout/vList2"/>
    <dgm:cxn modelId="{7ABAA736-4FB5-4AA5-92A1-986AD523EB00}" type="presParOf" srcId="{42013522-8C26-4FF6-AE30-D56D00A381A0}" destId="{526B0E14-D77B-493F-9138-32C38F6C085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9B418A-364E-468B-8D47-05285E5814FF}">
      <dsp:nvSpPr>
        <dsp:cNvPr id="0" name=""/>
        <dsp:cNvSpPr/>
      </dsp:nvSpPr>
      <dsp:spPr>
        <a:xfrm>
          <a:off x="0" y="2913"/>
          <a:ext cx="8229600" cy="3142766"/>
        </a:xfrm>
        <a:prstGeom prst="roundRect">
          <a:avLst/>
        </a:prstGeom>
        <a:solidFill>
          <a:schemeClr val="accent4"/>
        </a:solidFill>
        <a:ln w="42500" cap="flat" cmpd="sng" algn="ctr">
          <a:solidFill>
            <a:schemeClr val="accent4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b="1" u="sng" kern="1200" dirty="0" smtClean="0">
              <a:solidFill>
                <a:srgbClr val="FF0000"/>
              </a:solidFill>
            </a:rPr>
            <a:t>PARASITOLOGY</a:t>
          </a:r>
          <a:r>
            <a:rPr lang="en-US" sz="3800" kern="1200" dirty="0" smtClean="0"/>
            <a:t> is a branch of biology which deals with the phenomenon of dependence of one living organism on another.</a:t>
          </a:r>
          <a:endParaRPr lang="en-US" sz="3800" kern="1200" dirty="0"/>
        </a:p>
      </dsp:txBody>
      <dsp:txXfrm>
        <a:off x="153417" y="156330"/>
        <a:ext cx="7922766" cy="2835932"/>
      </dsp:txXfrm>
    </dsp:sp>
    <dsp:sp modelId="{CB9A6EAD-844C-4F6B-A2B7-35628B9F1AE6}">
      <dsp:nvSpPr>
        <dsp:cNvPr id="0" name=""/>
        <dsp:cNvSpPr/>
      </dsp:nvSpPr>
      <dsp:spPr>
        <a:xfrm>
          <a:off x="0" y="3255120"/>
          <a:ext cx="8229600" cy="3142766"/>
        </a:xfrm>
        <a:prstGeom prst="roundRect">
          <a:avLst/>
        </a:prstGeom>
        <a:solidFill>
          <a:schemeClr val="accent4"/>
        </a:solidFill>
        <a:ln w="42500" cap="flat" cmpd="sng" algn="ctr">
          <a:solidFill>
            <a:schemeClr val="accent4">
              <a:shade val="50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b="1" u="sng" kern="1200" dirty="0" smtClean="0">
              <a:solidFill>
                <a:srgbClr val="FF0000"/>
              </a:solidFill>
            </a:rPr>
            <a:t>MEDICAL PARASITOLOGY </a:t>
          </a:r>
          <a:r>
            <a:rPr lang="en-US" sz="3800" kern="1200" dirty="0" smtClean="0"/>
            <a:t>deals with parasites which infect man , the disease they produce , the response generated against them and various methods of diagnosis and prevention.</a:t>
          </a:r>
          <a:endParaRPr lang="en-US" sz="3800" kern="1200" dirty="0"/>
        </a:p>
      </dsp:txBody>
      <dsp:txXfrm>
        <a:off x="153417" y="3408537"/>
        <a:ext cx="7922766" cy="283593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3EC805-EE69-4326-A686-103D6B1E02AC}">
      <dsp:nvSpPr>
        <dsp:cNvPr id="0" name=""/>
        <dsp:cNvSpPr/>
      </dsp:nvSpPr>
      <dsp:spPr>
        <a:xfrm rot="10800000">
          <a:off x="201420" y="20"/>
          <a:ext cx="7826759" cy="186898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147" tIns="106680" rIns="199136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“A parasite is an organism that is entirely dependent on an other organism, referred to as its host ”</a:t>
          </a:r>
          <a:endParaRPr lang="en-US" sz="2800" kern="1200" dirty="0"/>
        </a:p>
      </dsp:txBody>
      <dsp:txXfrm rot="10800000">
        <a:off x="668665" y="20"/>
        <a:ext cx="7359514" cy="1868982"/>
      </dsp:txXfrm>
    </dsp:sp>
    <dsp:sp modelId="{7B1A2DB1-5A60-4563-B9A5-C6AD60FC3953}">
      <dsp:nvSpPr>
        <dsp:cNvPr id="0" name=""/>
        <dsp:cNvSpPr/>
      </dsp:nvSpPr>
      <dsp:spPr>
        <a:xfrm>
          <a:off x="0" y="3429002"/>
          <a:ext cx="138687" cy="1023074"/>
        </a:xfrm>
        <a:prstGeom prst="flowChartConnector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524221-4E7C-48D0-A831-8A9E4687269A}">
      <dsp:nvSpPr>
        <dsp:cNvPr id="0" name=""/>
        <dsp:cNvSpPr/>
      </dsp:nvSpPr>
      <dsp:spPr>
        <a:xfrm rot="10800000">
          <a:off x="1634226" y="2174398"/>
          <a:ext cx="5472684" cy="102307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147" tIns="106680" rIns="199136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Microparasite</a:t>
          </a:r>
          <a:r>
            <a:rPr lang="en-US" sz="2800" kern="1200" dirty="0" smtClean="0"/>
            <a:t> e.g.. virus, bacteria &amp; protozoa.</a:t>
          </a:r>
          <a:endParaRPr lang="en-US" sz="2800" kern="1200" dirty="0"/>
        </a:p>
      </dsp:txBody>
      <dsp:txXfrm rot="10800000">
        <a:off x="1889994" y="2174398"/>
        <a:ext cx="5216916" cy="1023074"/>
      </dsp:txXfrm>
    </dsp:sp>
    <dsp:sp modelId="{4F468A4B-9378-4A60-875A-B95B06BFDFA2}">
      <dsp:nvSpPr>
        <dsp:cNvPr id="0" name=""/>
        <dsp:cNvSpPr/>
      </dsp:nvSpPr>
      <dsp:spPr>
        <a:xfrm>
          <a:off x="1122689" y="2174398"/>
          <a:ext cx="1023074" cy="102307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E430BC-EB7E-498C-9B34-51A18CB0B1FA}">
      <dsp:nvSpPr>
        <dsp:cNvPr id="0" name=""/>
        <dsp:cNvSpPr/>
      </dsp:nvSpPr>
      <dsp:spPr>
        <a:xfrm rot="10800000">
          <a:off x="1634226" y="3502868"/>
          <a:ext cx="5472684" cy="102307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147" tIns="106680" rIns="199136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Macroparasite</a:t>
          </a:r>
          <a:r>
            <a:rPr lang="en-US" sz="2800" kern="1200" dirty="0" smtClean="0"/>
            <a:t> e.g.. helminths .</a:t>
          </a:r>
          <a:endParaRPr lang="en-US" sz="2800" kern="1200" dirty="0"/>
        </a:p>
      </dsp:txBody>
      <dsp:txXfrm rot="10800000">
        <a:off x="1889994" y="3502868"/>
        <a:ext cx="5216916" cy="1023074"/>
      </dsp:txXfrm>
    </dsp:sp>
    <dsp:sp modelId="{4644D2B7-9AAF-450B-930D-E36DDC4505DD}">
      <dsp:nvSpPr>
        <dsp:cNvPr id="0" name=""/>
        <dsp:cNvSpPr/>
      </dsp:nvSpPr>
      <dsp:spPr>
        <a:xfrm>
          <a:off x="1122689" y="3502868"/>
          <a:ext cx="1023074" cy="102307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B7AEEC-CF3D-41E6-874C-A1C6E0ABBED2}" type="datetimeFigureOut">
              <a:rPr lang="en-US" smtClean="0"/>
              <a:pPr/>
              <a:t>1/7/2019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714DCA-A8F8-4791-B45C-B7446533AB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093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2DB12-6D7E-43BD-A8A8-0133F043EB0F}" type="datetimeFigureOut">
              <a:rPr lang="en-US" smtClean="0"/>
              <a:pPr/>
              <a:t>1/7/2019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E4EB4-D129-4E38-9BA1-51A1895801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159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E4EB4-D129-4E38-9BA1-51A1895801E1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E4EB4-D129-4E38-9BA1-51A1895801E1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E4EB4-D129-4E38-9BA1-51A1895801E1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E4EB4-D129-4E38-9BA1-51A1895801E1}" type="slidenum">
              <a:rPr lang="en-US" smtClean="0"/>
              <a:pPr/>
              <a:t>81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E4EB4-D129-4E38-9BA1-51A1895801E1}" type="slidenum">
              <a:rPr lang="en-US" smtClean="0"/>
              <a:pPr/>
              <a:t>85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E4EB4-D129-4E38-9BA1-51A1895801E1}" type="slidenum">
              <a:rPr lang="en-US" smtClean="0"/>
              <a:pPr/>
              <a:t>111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B0BB7-14E0-4A41-A86F-B606C75049C8}" type="datetime1">
              <a:rPr lang="en-US" smtClean="0"/>
              <a:pPr/>
              <a:t>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D70F-B2EF-43D8-B93C-5DEF82CBF089}" type="datetime1">
              <a:rPr lang="en-US" smtClean="0"/>
              <a:pPr/>
              <a:t>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4578-76F2-4641-A47E-F4C8EA4EEFC7}" type="datetime1">
              <a:rPr lang="en-US" smtClean="0"/>
              <a:pPr/>
              <a:t>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A8A4B-F170-491A-B188-5260389DE92C}" type="datetime1">
              <a:rPr lang="en-US" smtClean="0"/>
              <a:pPr/>
              <a:t>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28758-7AC0-4EC2-BE25-1C80BFFCE835}" type="datetime1">
              <a:rPr lang="en-US" smtClean="0"/>
              <a:pPr/>
              <a:t>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9F257-136F-41B1-8161-468338CC2B6F}" type="datetime1">
              <a:rPr lang="en-US" smtClean="0"/>
              <a:pPr/>
              <a:t>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E4431-A1BD-49BD-A5AE-DF9912C50C19}" type="datetime1">
              <a:rPr lang="en-US" smtClean="0"/>
              <a:pPr/>
              <a:t>1/7/2019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0D3FC-601D-4A73-801C-7507F4D32AEB}" type="datetime1">
              <a:rPr lang="en-US" smtClean="0"/>
              <a:pPr/>
              <a:t>1/7/2019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DB53-9150-4E29-95F7-E9185BA6597B}" type="datetime1">
              <a:rPr lang="en-US" smtClean="0"/>
              <a:pPr/>
              <a:t>1/7/2019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117D8-7F8C-471D-8E42-A8A9EABDDC9B}" type="datetime1">
              <a:rPr lang="en-US" smtClean="0"/>
              <a:pPr/>
              <a:t>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0C674-3A09-4EA5-BD52-C0482866F93C}" type="datetime1">
              <a:rPr lang="en-US" smtClean="0"/>
              <a:pPr/>
              <a:t>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70D03-2EC6-43A3-AF2D-C928A984CB9A}" type="datetime1">
              <a:rPr lang="en-US" smtClean="0"/>
              <a:pPr/>
              <a:t>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7C040-EDFB-4BE9-BF5D-09237F60BD0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2400"/>
            <a:ext cx="8534400" cy="670560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GENERAL PARASITOLOGY</a:t>
            </a:r>
            <a:br>
              <a:rPr lang="en-US" sz="7200" b="1" dirty="0" smtClean="0">
                <a:solidFill>
                  <a:srgbClr val="FF0000"/>
                </a:solidFill>
              </a:rPr>
            </a:br>
            <a:r>
              <a:rPr lang="en-US" sz="8000" b="1" dirty="0" smtClean="0">
                <a:solidFill>
                  <a:srgbClr val="FF0000"/>
                </a:solidFill>
              </a:rPr>
              <a:t/>
            </a:r>
            <a:br>
              <a:rPr lang="en-US" sz="8000" b="1" dirty="0" smtClean="0">
                <a:solidFill>
                  <a:srgbClr val="FF0000"/>
                </a:solidFill>
              </a:rPr>
            </a:b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br>
              <a:rPr lang="en-US" sz="3600" b="1" dirty="0" smtClean="0">
                <a:solidFill>
                  <a:srgbClr val="FF0000"/>
                </a:solidFill>
              </a:rPr>
            </a:br>
            <a:r>
              <a:rPr lang="en-US" sz="3600" b="1" dirty="0" smtClean="0">
                <a:solidFill>
                  <a:srgbClr val="FF0000"/>
                </a:solidFill>
              </a:rPr>
              <a:t/>
            </a:r>
            <a:br>
              <a:rPr lang="en-US" sz="3600" b="1" dirty="0" smtClean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>BY DR. </a:t>
            </a:r>
            <a:r>
              <a:rPr lang="en-US" sz="2800" b="1" smtClean="0">
                <a:solidFill>
                  <a:srgbClr val="FF0000"/>
                </a:solidFill>
              </a:rPr>
              <a:t>ANAM RASHEED</a:t>
            </a:r>
            <a:r>
              <a:rPr lang="en-US" sz="2800" b="1" dirty="0" smtClean="0">
                <a:solidFill>
                  <a:srgbClr val="FF0000"/>
                </a:solidFill>
              </a:rPr>
              <a:t/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>PATHOLOGY  DEPARTMENT</a:t>
            </a:r>
            <a:endParaRPr lang="en-US" sz="66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3352800"/>
            <a:ext cx="5486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077200" cy="480060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609600" indent="-609600">
              <a:lnSpc>
                <a:spcPct val="80000"/>
              </a:lnSpc>
              <a:buNone/>
              <a:defRPr/>
            </a:pPr>
            <a:endParaRPr lang="en-US" sz="2800" b="1" dirty="0" smtClean="0">
              <a:solidFill>
                <a:schemeClr val="bg1"/>
              </a:solidFill>
            </a:endParaRP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en-US" sz="2800" b="1" dirty="0" smtClean="0">
                <a:solidFill>
                  <a:schemeClr val="bg1"/>
                </a:solidFill>
              </a:rPr>
              <a:t>1.   Contaminated Soil &amp; Water</a:t>
            </a:r>
            <a:r>
              <a:rPr lang="en-US" sz="2800" dirty="0" smtClean="0">
                <a:solidFill>
                  <a:schemeClr val="bg1"/>
                </a:solidFill>
              </a:rPr>
              <a:t>			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609600" indent="-609600">
              <a:lnSpc>
                <a:spcPct val="80000"/>
              </a:lnSpc>
              <a:buFontTx/>
              <a:buAutoNum type="arabicPeriod" startAt="2"/>
              <a:defRPr/>
            </a:pPr>
            <a:r>
              <a:rPr lang="en-US" sz="2800" b="1" dirty="0" smtClean="0">
                <a:solidFill>
                  <a:schemeClr val="bg1"/>
                </a:solidFill>
              </a:rPr>
              <a:t>Freshwater fishes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</a:p>
          <a:p>
            <a:pPr marL="609600" indent="-609600">
              <a:lnSpc>
                <a:spcPct val="80000"/>
              </a:lnSpc>
              <a:defRPr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609600" indent="-609600">
              <a:lnSpc>
                <a:spcPct val="80000"/>
              </a:lnSpc>
              <a:buFontTx/>
              <a:buAutoNum type="arabicPeriod" startAt="3"/>
              <a:defRPr/>
            </a:pPr>
            <a:r>
              <a:rPr lang="en-US" sz="2800" b="1" dirty="0" smtClean="0">
                <a:solidFill>
                  <a:schemeClr val="bg1"/>
                </a:solidFill>
              </a:rPr>
              <a:t>Crab &amp; Crayfishes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 </a:t>
            </a:r>
          </a:p>
          <a:p>
            <a:pPr marL="609600" indent="-609600">
              <a:lnSpc>
                <a:spcPct val="80000"/>
              </a:lnSpc>
              <a:buFontTx/>
              <a:buAutoNum type="arabicPeriod" startAt="4"/>
              <a:defRPr/>
            </a:pPr>
            <a:r>
              <a:rPr lang="en-US" sz="2800" b="1" dirty="0" smtClean="0">
                <a:solidFill>
                  <a:schemeClr val="bg1"/>
                </a:solidFill>
              </a:rPr>
              <a:t>Raw or undercooked Pork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 </a:t>
            </a:r>
          </a:p>
          <a:p>
            <a:pPr marL="609600" indent="-609600">
              <a:lnSpc>
                <a:spcPct val="80000"/>
              </a:lnSpc>
              <a:buFontTx/>
              <a:buAutoNum type="arabicPeriod" startAt="5"/>
              <a:defRPr/>
            </a:pPr>
            <a:r>
              <a:rPr lang="en-US" sz="2800" b="1" dirty="0" smtClean="0">
                <a:solidFill>
                  <a:schemeClr val="bg1"/>
                </a:solidFill>
              </a:rPr>
              <a:t>Raw or undercooked Beef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</a:p>
          <a:p>
            <a:pPr marL="609600" indent="-609600">
              <a:lnSpc>
                <a:spcPct val="80000"/>
              </a:lnSpc>
              <a:defRPr/>
            </a:pPr>
            <a:endParaRPr lang="en-US" sz="2800" dirty="0" smtClean="0"/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en-US" sz="2800" dirty="0" smtClean="0"/>
              <a:t>  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en-US" sz="2800" dirty="0" smtClean="0"/>
              <a:t> </a:t>
            </a:r>
          </a:p>
          <a:p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C000"/>
                </a:solidFill>
              </a:rPr>
              <a:t>TRICHOMONAS VAGINALIS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10199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  </a:t>
            </a:r>
            <a:r>
              <a:rPr lang="en-US" b="1" u="sng" dirty="0" smtClean="0"/>
              <a:t>TREATMENT;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Metronidazole 250mg x TDS X 7 days.</a:t>
            </a:r>
          </a:p>
          <a:p>
            <a:pPr>
              <a:buNone/>
            </a:pPr>
            <a:r>
              <a:rPr lang="en-US" dirty="0" smtClean="0"/>
              <a:t>             OR</a:t>
            </a:r>
          </a:p>
          <a:p>
            <a:pPr>
              <a:buNone/>
            </a:pPr>
            <a:r>
              <a:rPr lang="en-US" dirty="0" smtClean="0"/>
              <a:t>        2gm    orally X stat.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Metronidazole is C. I in pregnancy. So topical therapy with clotrimazole 100mg X OD X 7 days.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Simultaneous treatment of sexual partner is done to prevent recurrence of infection.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100</a:t>
            </a:fld>
            <a:endParaRPr lang="en-US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5"/>
          </a:xfr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 fontScale="55000" lnSpcReduction="2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17900" b="1" i="1" u="sng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</a:t>
            </a:r>
            <a:r>
              <a:rPr lang="en-US" sz="16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LEISHMANIA</a:t>
            </a:r>
            <a:endParaRPr lang="en-US" sz="179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101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chemeClr val="tx1"/>
                </a:solidFill>
              </a:rPr>
              <a:t>CLASSIFICATION OF LEISMANIA</a:t>
            </a:r>
            <a:endParaRPr lang="en-US" b="1" u="sng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102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9" y="1600200"/>
            <a:ext cx="8686801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1"/>
            <a:ext cx="8229600" cy="5668964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        </a:t>
            </a:r>
            <a:r>
              <a:rPr lang="en-US" sz="4800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LEISHMANIA DONOVANI    </a:t>
            </a:r>
          </a:p>
          <a:p>
            <a:pPr>
              <a:buNone/>
            </a:pPr>
            <a:r>
              <a:rPr lang="en-US" sz="4800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</a:rPr>
              <a:t> (OLD WORLD LEISHMANIASIS)</a:t>
            </a:r>
            <a:endParaRPr lang="en-US" u="sng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103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LEISHMANIA DONOVANI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>
              <a:buNone/>
            </a:pPr>
            <a:r>
              <a:rPr lang="en-US" dirty="0" smtClean="0"/>
              <a:t>                        </a:t>
            </a:r>
            <a:r>
              <a:rPr lang="en-US" b="1" dirty="0" smtClean="0"/>
              <a:t>DISEASE</a:t>
            </a:r>
          </a:p>
          <a:p>
            <a:pPr>
              <a:buNone/>
            </a:pPr>
            <a:endParaRPr lang="en-US" b="1" dirty="0" smtClean="0"/>
          </a:p>
          <a:p>
            <a:r>
              <a:rPr lang="en-US" dirty="0" smtClean="0"/>
              <a:t>Visceral leishmaniasis &amp; Kala-</a:t>
            </a:r>
            <a:r>
              <a:rPr lang="en-US" dirty="0" err="1" smtClean="0"/>
              <a:t>azar</a:t>
            </a:r>
            <a:r>
              <a:rPr lang="en-US" dirty="0" smtClean="0"/>
              <a:t>.</a:t>
            </a:r>
          </a:p>
          <a:p>
            <a:r>
              <a:rPr lang="en-US" dirty="0" smtClean="0"/>
              <a:t>Hypertrophy of </a:t>
            </a:r>
            <a:r>
              <a:rPr lang="en-US" dirty="0" err="1" smtClean="0"/>
              <a:t>reticulo</a:t>
            </a:r>
            <a:r>
              <a:rPr lang="en-US" dirty="0" smtClean="0"/>
              <a:t> endothelial system.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104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400799"/>
          </a:xfr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</a:t>
            </a:r>
          </a:p>
          <a:p>
            <a:pPr>
              <a:buNone/>
            </a:pPr>
            <a:r>
              <a:rPr lang="en-US" sz="4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HABITAT</a:t>
            </a:r>
          </a:p>
          <a:p>
            <a:pPr>
              <a:buNone/>
            </a:pPr>
            <a:endParaRPr lang="en-US" sz="4400" b="1" u="sng" dirty="0" smtClean="0"/>
          </a:p>
          <a:p>
            <a:pPr>
              <a:buNone/>
            </a:pPr>
            <a:endParaRPr lang="en-US" b="1" u="sng" dirty="0" smtClean="0"/>
          </a:p>
          <a:p>
            <a:r>
              <a:rPr lang="en-US" dirty="0" smtClean="0"/>
              <a:t>It is an obligate intracellular parasite of reticulo -endothelial cells, predominantly of liver, spleen bone marrow and lymph nodes of man &amp; other vertebrate host (dogs, hamster).</a:t>
            </a:r>
          </a:p>
          <a:p>
            <a:r>
              <a:rPr lang="en-US" dirty="0" err="1" smtClean="0"/>
              <a:t>Amastigote</a:t>
            </a: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105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248399"/>
          </a:xfr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>
              <a:buNone/>
            </a:pPr>
            <a:r>
              <a:rPr lang="en-US" dirty="0" smtClean="0"/>
              <a:t>                    </a:t>
            </a:r>
            <a:r>
              <a:rPr lang="en-US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MORPHOLOGY</a:t>
            </a:r>
            <a:endParaRPr lang="en-US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en-US" dirty="0" smtClean="0"/>
              <a:t>   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This parasite exists in 2 forms;</a:t>
            </a:r>
          </a:p>
          <a:p>
            <a:r>
              <a:rPr lang="en-US" dirty="0" smtClean="0"/>
              <a:t>    Amastigote – occurs in man.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Promastigote</a:t>
            </a:r>
            <a:r>
              <a:rPr lang="en-US" dirty="0" smtClean="0"/>
              <a:t> – occurs in gut of insect (</a:t>
            </a:r>
            <a:r>
              <a:rPr lang="en-US" dirty="0" err="1" smtClean="0"/>
              <a:t>sandfly</a:t>
            </a:r>
            <a:r>
              <a:rPr lang="en-US" dirty="0" smtClean="0"/>
              <a:t>) and culture.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106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u="sng" dirty="0" smtClean="0">
                <a:solidFill>
                  <a:schemeClr val="tx1"/>
                </a:solidFill>
              </a:rPr>
              <a:t>MORPHOLOGY</a:t>
            </a:r>
            <a:endParaRPr lang="en-US" b="1" u="sng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107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524000"/>
            <a:ext cx="4791075" cy="50528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400800"/>
          </a:xfr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>
              <a:buNone/>
            </a:pPr>
            <a:r>
              <a:rPr lang="en-US" dirty="0" smtClean="0"/>
              <a:t>                    </a:t>
            </a:r>
            <a:r>
              <a:rPr lang="en-US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CYCLE</a:t>
            </a:r>
            <a:endParaRPr lang="en-US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Two vertebrate hosts -- Man &amp; dog</a:t>
            </a:r>
          </a:p>
          <a:p>
            <a:r>
              <a:rPr lang="en-US" dirty="0" smtClean="0"/>
              <a:t>Invertebrate host --Female sand fly of genus Phlebotomus.</a:t>
            </a:r>
          </a:p>
          <a:p>
            <a:r>
              <a:rPr lang="en-US" dirty="0" smtClean="0"/>
              <a:t>Important sand fly hosts include;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P. argentipes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P. orientalis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P. martini</a:t>
            </a:r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108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629400"/>
          </a:xfr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pPr algn="ctr">
              <a:buNone/>
            </a:pPr>
            <a:endParaRPr lang="en-US" sz="2800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109</a:t>
            </a:fld>
            <a:endParaRPr lang="en-US" dirty="0"/>
          </a:p>
        </p:txBody>
      </p:sp>
      <p:pic>
        <p:nvPicPr>
          <p:cNvPr id="5" name="Picture 4" descr="IMAGE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304800"/>
            <a:ext cx="5486400" cy="632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153400" cy="4800600"/>
          </a:xfr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pPr marL="609600" indent="-609600">
              <a:lnSpc>
                <a:spcPct val="80000"/>
              </a:lnSpc>
              <a:buNone/>
              <a:defRPr/>
            </a:pPr>
            <a:endParaRPr lang="en-US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   Watercress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609600" indent="-609600">
              <a:lnSpc>
                <a:spcPct val="80000"/>
              </a:lnSpc>
              <a:buFontTx/>
              <a:buAutoNum type="arabicPeriod" startAt="7"/>
              <a:defRPr/>
            </a:pPr>
            <a:r>
              <a:rPr lang="en-US" sz="2800" b="1" dirty="0" smtClean="0">
                <a:solidFill>
                  <a:schemeClr val="bg1"/>
                </a:solidFill>
              </a:rPr>
              <a:t>Blood – sucking insects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endParaRPr lang="en-US" sz="2800" b="1" dirty="0" smtClean="0">
              <a:solidFill>
                <a:schemeClr val="bg1"/>
              </a:solidFill>
            </a:endParaRPr>
          </a:p>
          <a:p>
            <a:pPr marL="609600" indent="-609600">
              <a:lnSpc>
                <a:spcPct val="80000"/>
              </a:lnSpc>
              <a:buAutoNum type="arabicPeriod" startAt="8"/>
              <a:defRPr/>
            </a:pPr>
            <a:r>
              <a:rPr lang="en-US" b="1" dirty="0" smtClean="0">
                <a:solidFill>
                  <a:schemeClr val="bg1"/>
                </a:solidFill>
              </a:rPr>
              <a:t>Housefly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endParaRPr lang="en-US" b="1" dirty="0" smtClean="0">
              <a:solidFill>
                <a:schemeClr val="bg1"/>
              </a:solidFill>
            </a:endParaRPr>
          </a:p>
          <a:p>
            <a:pPr marL="609600" indent="-609600">
              <a:lnSpc>
                <a:spcPct val="80000"/>
              </a:lnSpc>
              <a:buFontTx/>
              <a:buAutoNum type="arabicPeriod" startAt="9"/>
              <a:defRPr/>
            </a:pPr>
            <a:r>
              <a:rPr lang="en-US" b="1" dirty="0" smtClean="0">
                <a:solidFill>
                  <a:schemeClr val="bg1"/>
                </a:solidFill>
              </a:rPr>
              <a:t>Dog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en-US" b="1" dirty="0" smtClean="0">
                <a:solidFill>
                  <a:schemeClr val="bg1"/>
                </a:solidFill>
              </a:rPr>
              <a:t> </a:t>
            </a:r>
          </a:p>
          <a:p>
            <a:pPr marL="609600" indent="-609600">
              <a:lnSpc>
                <a:spcPct val="80000"/>
              </a:lnSpc>
              <a:buFontTx/>
              <a:buAutoNum type="arabicPeriod" startAt="10"/>
              <a:defRPr/>
            </a:pPr>
            <a:r>
              <a:rPr lang="en-US" sz="2800" b="1" dirty="0" smtClean="0">
                <a:solidFill>
                  <a:schemeClr val="bg1"/>
                </a:solidFill>
              </a:rPr>
              <a:t>Cat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endParaRPr lang="en-US" sz="2800" b="1" dirty="0" smtClean="0">
              <a:solidFill>
                <a:schemeClr val="bg1"/>
              </a:solidFill>
            </a:endParaRPr>
          </a:p>
          <a:p>
            <a:pPr marL="609600" indent="-609600">
              <a:lnSpc>
                <a:spcPct val="80000"/>
              </a:lnSpc>
              <a:buFontTx/>
              <a:buAutoNum type="arabicPeriod" startAt="11"/>
              <a:defRPr/>
            </a:pPr>
            <a:r>
              <a:rPr lang="en-US" sz="2800" b="1" dirty="0" smtClean="0">
                <a:solidFill>
                  <a:schemeClr val="bg1"/>
                </a:solidFill>
              </a:rPr>
              <a:t>Man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endParaRPr lang="en-US" sz="2800" b="1" dirty="0" smtClean="0">
              <a:solidFill>
                <a:schemeClr val="bg1"/>
              </a:solidFill>
            </a:endParaRPr>
          </a:p>
          <a:p>
            <a:pPr marL="609600" indent="-609600">
              <a:lnSpc>
                <a:spcPct val="80000"/>
              </a:lnSpc>
              <a:buFontTx/>
              <a:buAutoNum type="arabicPeriod" startAt="12"/>
              <a:defRPr/>
            </a:pPr>
            <a:r>
              <a:rPr lang="en-US" sz="2800" b="1" dirty="0" smtClean="0">
                <a:solidFill>
                  <a:schemeClr val="bg1"/>
                </a:solidFill>
              </a:rPr>
              <a:t>Autoinfection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en-US" sz="800" dirty="0" smtClean="0">
                <a:solidFill>
                  <a:schemeClr val="bg1"/>
                </a:solidFill>
              </a:rPr>
              <a:t>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476999"/>
          </a:xfr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>
              <a:buNone/>
            </a:pPr>
            <a:r>
              <a:rPr lang="en-US" dirty="0" smtClean="0"/>
              <a:t>                </a:t>
            </a:r>
          </a:p>
          <a:p>
            <a:pPr algn="ctr">
              <a:buNone/>
            </a:pPr>
            <a:r>
              <a:rPr lang="en-US" sz="4000" b="1" u="sng" dirty="0" smtClean="0"/>
              <a:t>MODE OF TRANSMISSION</a:t>
            </a:r>
          </a:p>
          <a:p>
            <a:pPr algn="ctr">
              <a:buNone/>
            </a:pPr>
            <a:endParaRPr lang="en-US" sz="4000" b="1" u="sng" dirty="0" smtClean="0"/>
          </a:p>
          <a:p>
            <a:pPr algn="ctr"/>
            <a:r>
              <a:rPr lang="en-US" dirty="0" smtClean="0"/>
              <a:t>By bite of sand fly.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400799"/>
          </a:xfr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>
              <a:buNone/>
            </a:pPr>
            <a:r>
              <a:rPr lang="en-US" dirty="0" smtClean="0"/>
              <a:t>                          </a:t>
            </a:r>
          </a:p>
          <a:p>
            <a:pPr algn="ctr">
              <a:buNone/>
            </a:pPr>
            <a:r>
              <a:rPr lang="en-US" sz="4000" b="1" u="sng" dirty="0" smtClean="0"/>
              <a:t>PATHOGENICITY</a:t>
            </a:r>
            <a:endParaRPr lang="en-US" sz="3600" b="1" u="sng" dirty="0" smtClean="0"/>
          </a:p>
          <a:p>
            <a:pPr>
              <a:buNone/>
            </a:pPr>
            <a:r>
              <a:rPr lang="en-US" dirty="0" smtClean="0"/>
              <a:t>             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 Disease is reticuloendotheliosis.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 Incubation Period-  Varies 3-6 months.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111</a:t>
            </a:fld>
            <a:endParaRPr lang="en-US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762000"/>
          <a:ext cx="8229600" cy="5897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112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u="sng" dirty="0" smtClean="0">
                <a:solidFill>
                  <a:schemeClr val="tx1"/>
                </a:solidFill>
              </a:rPr>
              <a:t>PATHOGENICITY</a:t>
            </a:r>
            <a:endParaRPr lang="en-US" b="1" u="sng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400799"/>
          </a:xfrm>
        </p:spPr>
        <p:style>
          <a:lnRef idx="1">
            <a:schemeClr val="accent1"/>
          </a:lnRef>
          <a:fillRef idx="1002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dirty="0" smtClean="0"/>
              <a:t>         </a:t>
            </a:r>
            <a:r>
              <a:rPr lang="en-US" sz="4800" b="1" u="sng" dirty="0" smtClean="0">
                <a:solidFill>
                  <a:schemeClr val="tx1"/>
                </a:solidFill>
              </a:rPr>
              <a:t>CLINICAL  FEATURES </a:t>
            </a:r>
            <a:endParaRPr lang="en-US" b="1" u="sng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Fever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Malaise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Headache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Progressive enlargement of liver, spleen, lymph nodes.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Skin is dry ,rough &amp; pigmented 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Hair.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113</a:t>
            </a:fld>
            <a:endParaRPr lang="en-US" dirty="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019799"/>
          </a:xfrm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dirty="0" smtClean="0"/>
              <a:t>          </a:t>
            </a:r>
          </a:p>
          <a:p>
            <a:pPr algn="ctr">
              <a:buNone/>
            </a:pP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en-US" sz="3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VISCERAL LEISMANIASIS SHOULD</a:t>
            </a:r>
          </a:p>
          <a:p>
            <a:pPr algn="ctr">
              <a:buNone/>
            </a:pPr>
            <a:endParaRPr lang="en-US" sz="36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n-US" sz="3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 INCLUDED IN THE LIST </a:t>
            </a:r>
          </a:p>
          <a:p>
            <a:pPr algn="ctr">
              <a:buNone/>
            </a:pPr>
            <a:endParaRPr lang="en-US" sz="36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n-US" sz="3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OPPORTUNISTIC INFECTIONS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114</a:t>
            </a:fld>
            <a:endParaRPr lang="en-US" dirty="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1002">
            <a:schemeClr val="dk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LABORATORY DIAGNOSIS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3">
            <a:schemeClr val="lt1"/>
          </a:lnRef>
          <a:fillRef idx="1002">
            <a:schemeClr val="dk2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r>
              <a:rPr lang="en-US" b="1" u="sng" dirty="0" smtClean="0">
                <a:solidFill>
                  <a:schemeClr val="tx1"/>
                </a:solidFill>
              </a:rPr>
              <a:t>Non-Specific Laboratory Test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Blood count 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Haemoglobin</a:t>
            </a:r>
            <a:r>
              <a:rPr lang="en-US" dirty="0" smtClean="0">
                <a:solidFill>
                  <a:schemeClr val="tx1"/>
                </a:solidFill>
              </a:rPr>
              <a:t> Estimation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Estimation of Serum Proteins</a:t>
            </a:r>
          </a:p>
          <a:p>
            <a:r>
              <a:rPr lang="en-US" b="1" u="sng" dirty="0" smtClean="0">
                <a:solidFill>
                  <a:schemeClr val="tx1"/>
                </a:solidFill>
              </a:rPr>
              <a:t>Parasitological Diagnosis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Peripheral Blood Film By thick film Method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Needle Biopsy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Culture of blood and FNAC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Animal Inoculation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115</a:t>
            </a:fld>
            <a:endParaRPr lang="en-US" dirty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r>
              <a:rPr lang="en-US" b="1" dirty="0" smtClean="0"/>
              <a:t>LABORATORY 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r>
              <a:rPr lang="en-US" b="1" u="sng" dirty="0" smtClean="0"/>
              <a:t>Immunological Test</a:t>
            </a:r>
          </a:p>
          <a:p>
            <a:r>
              <a:rPr lang="en-US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Non-specific Tests</a:t>
            </a:r>
          </a:p>
          <a:p>
            <a:r>
              <a:rPr lang="en-US" dirty="0" err="1" smtClean="0"/>
              <a:t>Aldehyde</a:t>
            </a:r>
            <a:r>
              <a:rPr lang="en-US" dirty="0" smtClean="0"/>
              <a:t> Test, Antimony Test</a:t>
            </a:r>
          </a:p>
          <a:p>
            <a:pPr>
              <a:buNone/>
            </a:pPr>
            <a:endParaRPr lang="en-US" dirty="0" smtClean="0"/>
          </a:p>
          <a:p>
            <a:r>
              <a:rPr lang="en-US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 Tests</a:t>
            </a:r>
          </a:p>
          <a:p>
            <a:r>
              <a:rPr lang="en-US" dirty="0" smtClean="0"/>
              <a:t>DAT, IHA, IFAT, ELISA</a:t>
            </a:r>
          </a:p>
          <a:p>
            <a:r>
              <a:rPr lang="en-US" dirty="0" err="1" smtClean="0"/>
              <a:t>Leishmanin</a:t>
            </a:r>
            <a:r>
              <a:rPr lang="en-US" dirty="0" smtClean="0"/>
              <a:t> or Montenegro Skin Test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116</a:t>
            </a:fld>
            <a:endParaRPr lang="en-US" dirty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2057400"/>
          </a:xfrm>
        </p:spPr>
        <p:style>
          <a:lnRef idx="1">
            <a:schemeClr val="accent2"/>
          </a:lnRef>
          <a:fillRef idx="1002">
            <a:schemeClr val="dk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POST KALA-AZAR DERMAL DISEASE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(PKDL) OR DERMAL LEISHMANOID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438400"/>
            <a:ext cx="8991600" cy="4267200"/>
          </a:xfrm>
        </p:spPr>
        <p:style>
          <a:lnRef idx="1">
            <a:schemeClr val="accent2"/>
          </a:lnRef>
          <a:fillRef idx="1002">
            <a:schemeClr val="dk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It is a common consequence of theraputic cure from visceral Leishmaniasis caused by L. donovani.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Develops 1-2 years after completion of </a:t>
            </a:r>
            <a:r>
              <a:rPr lang="en-US" dirty="0" err="1" smtClean="0">
                <a:solidFill>
                  <a:schemeClr val="tx1"/>
                </a:solidFill>
              </a:rPr>
              <a:t>antimonial</a:t>
            </a:r>
            <a:r>
              <a:rPr lang="en-US" dirty="0" smtClean="0">
                <a:solidFill>
                  <a:schemeClr val="tx1"/>
                </a:solidFill>
              </a:rPr>
              <a:t> treatment.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r>
              <a:rPr lang="en-US" b="1" dirty="0" smtClean="0"/>
              <a:t>LEISHMANIASIS</a:t>
            </a:r>
            <a:endParaRPr lang="en-US" b="1" dirty="0"/>
          </a:p>
        </p:txBody>
      </p:sp>
      <p:pic>
        <p:nvPicPr>
          <p:cNvPr id="5" name="Content Placeholder 4" descr="VIS 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3469975"/>
            <a:ext cx="4394200" cy="310910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118</a:t>
            </a:fld>
            <a:endParaRPr lang="en-US" dirty="0"/>
          </a:p>
        </p:txBody>
      </p:sp>
      <p:pic>
        <p:nvPicPr>
          <p:cNvPr id="6" name="Picture 5" descr="Cut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524000"/>
            <a:ext cx="3889504" cy="29148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119</a:t>
            </a:fld>
            <a:endParaRPr lang="en-US" dirty="0"/>
          </a:p>
        </p:txBody>
      </p:sp>
      <p:pic>
        <p:nvPicPr>
          <p:cNvPr id="5" name="Content Placeholder 4" descr="Cut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143000"/>
            <a:ext cx="6705599" cy="480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26" name="Picture 2" descr="C:\Documents and Settings\All Users\Documents\My Pictures\Sample Pictures\Sunse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r>
              <a:rPr lang="en-US" b="1" dirty="0" smtClean="0"/>
              <a:t>LEISHMANIASIS</a:t>
            </a:r>
            <a:endParaRPr lang="en-US" b="1" dirty="0"/>
          </a:p>
        </p:txBody>
      </p:sp>
      <p:pic>
        <p:nvPicPr>
          <p:cNvPr id="5" name="Content Placeholder 4" descr="VIS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676400"/>
            <a:ext cx="6552389" cy="4495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120</a:t>
            </a:fld>
            <a:endParaRPr lang="en-US" dirty="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LEISHMANIA TROPICA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4000" dirty="0" smtClean="0">
                <a:solidFill>
                  <a:schemeClr val="tx1"/>
                </a:solidFill>
              </a:rPr>
              <a:t>It causes cutaneous leishmaniasis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121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HABITAT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2"/>
          </a:lnRef>
          <a:fillRef idx="1002">
            <a:schemeClr val="dk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anchor="ctr"/>
          <a:lstStyle/>
          <a:p>
            <a:r>
              <a:rPr lang="en-US" dirty="0" smtClean="0">
                <a:solidFill>
                  <a:schemeClr val="tx1"/>
                </a:solidFill>
              </a:rPr>
              <a:t>Inside reticulo endothelial cells (</a:t>
            </a:r>
            <a:r>
              <a:rPr lang="en-US" dirty="0" err="1" smtClean="0">
                <a:solidFill>
                  <a:schemeClr val="tx1"/>
                </a:solidFill>
              </a:rPr>
              <a:t>dermatocytes</a:t>
            </a:r>
            <a:r>
              <a:rPr lang="en-US" dirty="0" smtClean="0">
                <a:solidFill>
                  <a:schemeClr val="tx1"/>
                </a:solidFill>
              </a:rPr>
              <a:t>) of skin.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122</a:t>
            </a:fld>
            <a:endParaRPr lang="en-US" dirty="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MORPHOLOGY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None/>
            </a:pPr>
            <a:r>
              <a:rPr lang="en-US" sz="3600" dirty="0" smtClean="0">
                <a:solidFill>
                  <a:schemeClr val="tx1"/>
                </a:solidFill>
              </a:rPr>
              <a:t>Same as that of Leishmania donovani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123</a:t>
            </a:fld>
            <a:endParaRPr lang="en-US" dirty="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LIFE CYCLE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Vertebrate host; man.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Invertebrate host; P. sergenti.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Life cycle as that of Leishmania donovani except that amas</a:t>
            </a:r>
            <a:r>
              <a:rPr lang="en-US" sz="3190" dirty="0" smtClean="0">
                <a:solidFill>
                  <a:schemeClr val="tx1"/>
                </a:solidFill>
              </a:rPr>
              <a:t>tigote forms reside in </a:t>
            </a:r>
            <a:r>
              <a:rPr lang="en-US" dirty="0" smtClean="0">
                <a:solidFill>
                  <a:schemeClr val="tx1"/>
                </a:solidFill>
              </a:rPr>
              <a:t>reticulo endothelial cells of skin and not in the viscera.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124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LIFE CYCLE OF LEISMANIA TROPICA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scan00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8800" y="1066801"/>
            <a:ext cx="5571997" cy="5791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125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126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PATHOGENICITY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5105399"/>
          </a:xfrm>
        </p:spPr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tx1"/>
                </a:solidFill>
              </a:rPr>
              <a:t> Incubation period;  A few weeks to six    months.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Leishmania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tropica</a:t>
            </a:r>
            <a:r>
              <a:rPr lang="en-US" dirty="0" smtClean="0">
                <a:solidFill>
                  <a:schemeClr val="tx1"/>
                </a:solidFill>
              </a:rPr>
              <a:t> causes urban </a:t>
            </a:r>
            <a:r>
              <a:rPr lang="en-US" dirty="0" err="1" smtClean="0">
                <a:solidFill>
                  <a:schemeClr val="tx1"/>
                </a:solidFill>
              </a:rPr>
              <a:t>orthoponotic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cutaneous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leishmaniasis</a:t>
            </a:r>
            <a:r>
              <a:rPr lang="en-US" dirty="0" smtClean="0">
                <a:solidFill>
                  <a:schemeClr val="tx1"/>
                </a:solidFill>
              </a:rPr>
              <a:t> or oriental sore or Delhi boil.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tx1"/>
                </a:solidFill>
              </a:rPr>
              <a:t> At the site of Inoculation </a:t>
            </a:r>
            <a:r>
              <a:rPr lang="en-US" dirty="0" err="1" smtClean="0">
                <a:solidFill>
                  <a:schemeClr val="tx1"/>
                </a:solidFill>
              </a:rPr>
              <a:t>promastigotes</a:t>
            </a:r>
            <a:r>
              <a:rPr lang="en-US" dirty="0" smtClean="0">
                <a:solidFill>
                  <a:schemeClr val="tx1"/>
                </a:solidFill>
              </a:rPr>
              <a:t> are </a:t>
            </a:r>
            <a:r>
              <a:rPr lang="en-US" dirty="0" err="1" smtClean="0">
                <a:solidFill>
                  <a:schemeClr val="tx1"/>
                </a:solidFill>
              </a:rPr>
              <a:t>phagocytosed</a:t>
            </a:r>
            <a:r>
              <a:rPr lang="en-US" dirty="0" smtClean="0">
                <a:solidFill>
                  <a:schemeClr val="tx1"/>
                </a:solidFill>
              </a:rPr>
              <a:t> by RE cells of skin and are transformed into </a:t>
            </a:r>
            <a:r>
              <a:rPr lang="en-US" dirty="0" err="1" smtClean="0">
                <a:solidFill>
                  <a:schemeClr val="tx1"/>
                </a:solidFill>
              </a:rPr>
              <a:t>amastigotes</a:t>
            </a:r>
            <a:r>
              <a:rPr lang="en-US" dirty="0" smtClean="0">
                <a:solidFill>
                  <a:schemeClr val="tx1"/>
                </a:solidFill>
                <a:latin typeface="Calibri"/>
              </a:rPr>
              <a:t>→ </a:t>
            </a:r>
            <a:r>
              <a:rPr lang="en-US" dirty="0" err="1" smtClean="0">
                <a:solidFill>
                  <a:schemeClr val="tx1"/>
                </a:solidFill>
                <a:latin typeface="Calibri"/>
              </a:rPr>
              <a:t>leishmanioma</a:t>
            </a:r>
            <a:r>
              <a:rPr lang="en-US" dirty="0" smtClean="0">
                <a:solidFill>
                  <a:schemeClr val="tx1"/>
                </a:solidFill>
                <a:latin typeface="Calibri"/>
              </a:rPr>
              <a:t> develops → delayed hypersensitivity.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/>
          </a:p>
          <a:p>
            <a:pPr>
              <a:buNone/>
            </a:pPr>
            <a:endParaRPr lang="en-US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CLINICAL FEATURES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A raised papule is formed, it ulcerates and heals in about six months leaving a depressed scar.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tx1"/>
                </a:solidFill>
              </a:rPr>
              <a:t>The sores are distributed on the exposed parts of body.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tx1"/>
                </a:solidFill>
              </a:rPr>
              <a:t>It causes dry lesions.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127</a:t>
            </a:fld>
            <a:endParaRPr lang="en-US" dirty="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LABORATORY DIAGNOSIS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0">
            <a:schemeClr val="accent2"/>
          </a:lnRef>
          <a:fillRef idx="1002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tx1"/>
                </a:solidFill>
              </a:rPr>
              <a:t> Microscopic examination shows </a:t>
            </a:r>
            <a:r>
              <a:rPr lang="en-US" dirty="0" err="1" smtClean="0">
                <a:solidFill>
                  <a:schemeClr val="tx1"/>
                </a:solidFill>
              </a:rPr>
              <a:t>amastigote</a:t>
            </a:r>
            <a:r>
              <a:rPr lang="en-US" dirty="0" smtClean="0">
                <a:solidFill>
                  <a:schemeClr val="tx1"/>
                </a:solidFill>
              </a:rPr>
              <a:t> forms of parasites.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tx1"/>
                </a:solidFill>
              </a:rPr>
              <a:t> Biopsy 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Promastigotes</a:t>
            </a:r>
            <a:r>
              <a:rPr lang="en-US" dirty="0" smtClean="0">
                <a:solidFill>
                  <a:schemeClr val="tx1"/>
                </a:solidFill>
              </a:rPr>
              <a:t> may be isolated in NNN culture medium and </a:t>
            </a:r>
            <a:r>
              <a:rPr lang="en-US" dirty="0" err="1" smtClean="0">
                <a:solidFill>
                  <a:schemeClr val="tx1"/>
                </a:solidFill>
              </a:rPr>
              <a:t>Hockmeyer’s</a:t>
            </a:r>
            <a:r>
              <a:rPr lang="en-US" dirty="0" smtClean="0">
                <a:solidFill>
                  <a:schemeClr val="tx1"/>
                </a:solidFill>
              </a:rPr>
              <a:t> medium.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Leishmanin</a:t>
            </a:r>
            <a:r>
              <a:rPr lang="en-US" dirty="0" smtClean="0">
                <a:solidFill>
                  <a:schemeClr val="tx1"/>
                </a:solidFill>
              </a:rPr>
              <a:t> skin test is positive.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128</a:t>
            </a:fld>
            <a:endParaRPr lang="en-US" dirty="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en-US" sz="4800" b="1" dirty="0" smtClean="0"/>
              <a:t>TREATMENT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05399"/>
          </a:xfrm>
        </p:spPr>
        <p:style>
          <a:lnRef idx="1">
            <a:schemeClr val="accent1"/>
          </a:lnRef>
          <a:fillRef idx="1002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en-US" b="1" u="sng" dirty="0" smtClean="0"/>
              <a:t> </a:t>
            </a:r>
            <a:r>
              <a:rPr lang="en-US" b="1" u="sng" dirty="0" err="1" smtClean="0">
                <a:solidFill>
                  <a:schemeClr val="tx1"/>
                </a:solidFill>
              </a:rPr>
              <a:t>Pentavalent</a:t>
            </a:r>
            <a:r>
              <a:rPr lang="en-US" b="1" u="sng" dirty="0" smtClean="0">
                <a:solidFill>
                  <a:schemeClr val="tx1"/>
                </a:solidFill>
              </a:rPr>
              <a:t> </a:t>
            </a:r>
            <a:r>
              <a:rPr lang="en-US" b="1" u="sng" dirty="0" err="1" smtClean="0">
                <a:solidFill>
                  <a:schemeClr val="tx1"/>
                </a:solidFill>
              </a:rPr>
              <a:t>antimonials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Sodium </a:t>
            </a:r>
            <a:r>
              <a:rPr lang="en-US" dirty="0" err="1" smtClean="0">
                <a:solidFill>
                  <a:schemeClr val="tx1"/>
                </a:solidFill>
              </a:rPr>
              <a:t>stibogluconate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Meglumine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antimoniate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b="1" u="sng" dirty="0" smtClean="0">
                <a:solidFill>
                  <a:schemeClr val="tx1"/>
                </a:solidFill>
              </a:rPr>
              <a:t> Aromatic </a:t>
            </a:r>
            <a:r>
              <a:rPr lang="en-US" b="1" u="sng" dirty="0" err="1" smtClean="0">
                <a:solidFill>
                  <a:schemeClr val="tx1"/>
                </a:solidFill>
              </a:rPr>
              <a:t>diamidines</a:t>
            </a:r>
            <a:endParaRPr lang="en-US" b="1" u="sng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Pentamidine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b="1" u="sng" dirty="0" smtClean="0">
                <a:solidFill>
                  <a:schemeClr val="tx1"/>
                </a:solidFill>
              </a:rPr>
              <a:t> Others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Monomycin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Paromomycin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Aminosidine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Amphotericin</a:t>
            </a:r>
            <a:r>
              <a:rPr lang="en-US" dirty="0" smtClean="0">
                <a:solidFill>
                  <a:schemeClr val="tx1"/>
                </a:solidFill>
              </a:rPr>
              <a:t> B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Allopurinol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US" b="1" u="sng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129</a:t>
            </a:fld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13645915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Following steps are followed in parasitological studies,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History of discovery of parasite.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Geographical distribution.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Habitat inside the human host.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Morphology &amp; life cycle of parasite.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Mode of infection ;</a:t>
            </a:r>
          </a:p>
          <a:p>
            <a:pPr marL="514350" indent="-514350">
              <a:buNone/>
            </a:pPr>
            <a:r>
              <a:rPr lang="en-US" dirty="0" smtClean="0"/>
              <a:t>                 Reservoir host                        </a:t>
            </a:r>
          </a:p>
          <a:p>
            <a:pPr marL="514350" indent="-514350">
              <a:buNone/>
            </a:pPr>
            <a:r>
              <a:rPr lang="en-US" dirty="0" smtClean="0"/>
              <a:t>                 Sources of infection</a:t>
            </a:r>
          </a:p>
          <a:p>
            <a:pPr marL="514350" indent="-514350">
              <a:buNone/>
            </a:pPr>
            <a:r>
              <a:rPr lang="en-US" dirty="0" smtClean="0"/>
              <a:t>                 Portal of entry </a:t>
            </a:r>
            <a:r>
              <a:rPr lang="en-US" dirty="0" smtClean="0">
                <a:solidFill>
                  <a:srgbClr val="FF0000"/>
                </a:solidFill>
              </a:rPr>
              <a:t>****</a:t>
            </a:r>
          </a:p>
          <a:p>
            <a:pPr marL="514350" indent="-514350">
              <a:buNone/>
            </a:pPr>
            <a:r>
              <a:rPr lang="en-US" dirty="0" smtClean="0"/>
              <a:t>                 Vehicle of transmission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LEISHMANIA INFANTUM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Main vertebrate host –domestic dog which may develop acute /chronic disease.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Dog carries abundant parasites in the skin.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Infantile visceral </a:t>
            </a:r>
            <a:r>
              <a:rPr lang="en-US" dirty="0" err="1" smtClean="0">
                <a:solidFill>
                  <a:schemeClr val="bg1"/>
                </a:solidFill>
              </a:rPr>
              <a:t>leishmaniasis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Age of child &lt;2 years.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May also infect adults with HIV .</a:t>
            </a:r>
          </a:p>
          <a:p>
            <a:pPr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130</a:t>
            </a:fld>
            <a:endParaRPr lang="en-US" dirty="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LEISHMANIA </a:t>
            </a:r>
            <a:r>
              <a:rPr lang="en-US" sz="4800" b="1" dirty="0" smtClean="0"/>
              <a:t> </a:t>
            </a:r>
            <a:r>
              <a:rPr lang="en-US" sz="4800" b="1" dirty="0" smtClean="0">
                <a:solidFill>
                  <a:schemeClr val="bg1"/>
                </a:solidFill>
              </a:rPr>
              <a:t>AETHIOPICA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599"/>
          </a:xfr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 Mammalian hosts are rock hyraxes.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 Sand fly host is P. </a:t>
            </a:r>
            <a:r>
              <a:rPr lang="en-US" dirty="0" err="1" smtClean="0">
                <a:solidFill>
                  <a:schemeClr val="bg1"/>
                </a:solidFill>
              </a:rPr>
              <a:t>longipes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 In man may cause </a:t>
            </a:r>
            <a:r>
              <a:rPr lang="en-US" dirty="0" err="1" smtClean="0">
                <a:solidFill>
                  <a:schemeClr val="bg1"/>
                </a:solidFill>
              </a:rPr>
              <a:t>cutaneous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leishmaniasis</a:t>
            </a:r>
            <a:r>
              <a:rPr lang="en-US" dirty="0" smtClean="0">
                <a:solidFill>
                  <a:schemeClr val="bg1"/>
                </a:solidFill>
              </a:rPr>
              <a:t> &amp; DCL.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 Lesions are more swollen &amp; less necrotic than those of L. </a:t>
            </a:r>
            <a:r>
              <a:rPr lang="en-US" dirty="0" err="1" smtClean="0">
                <a:solidFill>
                  <a:schemeClr val="bg1"/>
                </a:solidFill>
              </a:rPr>
              <a:t>tropica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 Gradual scaling / exfoliation of dermis at the center of lesion.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 Because of appearance of lesions they resemble </a:t>
            </a:r>
            <a:r>
              <a:rPr lang="en-US" dirty="0" err="1" smtClean="0">
                <a:solidFill>
                  <a:schemeClr val="bg1"/>
                </a:solidFill>
              </a:rPr>
              <a:t>lepromatous</a:t>
            </a:r>
            <a:r>
              <a:rPr lang="en-US" dirty="0" smtClean="0">
                <a:solidFill>
                  <a:schemeClr val="bg1"/>
                </a:solidFill>
              </a:rPr>
              <a:t> leprosy.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 This condition is difficult to treat and my last for the rest of life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131</a:t>
            </a:fld>
            <a:endParaRPr lang="en-US" dirty="0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LEISHMANIA MAJOR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799"/>
          </a:xfr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Mammalian host –great gerbil &amp; fat sand rat.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Sand fly vector –P </a:t>
            </a:r>
            <a:r>
              <a:rPr lang="en-US" dirty="0" err="1" smtClean="0">
                <a:solidFill>
                  <a:schemeClr val="bg1"/>
                </a:solidFill>
              </a:rPr>
              <a:t>papatasi</a:t>
            </a:r>
            <a:r>
              <a:rPr lang="en-US" dirty="0" smtClean="0">
                <a:solidFill>
                  <a:schemeClr val="bg1"/>
                </a:solidFill>
              </a:rPr>
              <a:t> &amp; P .</a:t>
            </a:r>
            <a:r>
              <a:rPr lang="en-US" dirty="0" err="1" smtClean="0">
                <a:solidFill>
                  <a:schemeClr val="bg1"/>
                </a:solidFill>
              </a:rPr>
              <a:t>salehi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This infection occurs in epidemics in people inhabited in </a:t>
            </a:r>
            <a:r>
              <a:rPr lang="en-US" dirty="0" err="1" smtClean="0">
                <a:solidFill>
                  <a:schemeClr val="bg1"/>
                </a:solidFill>
              </a:rPr>
              <a:t>zoonotic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focci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It causes rural </a:t>
            </a:r>
            <a:r>
              <a:rPr lang="en-US" dirty="0" err="1" smtClean="0">
                <a:solidFill>
                  <a:schemeClr val="bg1"/>
                </a:solidFill>
              </a:rPr>
              <a:t>zoonotic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cutaneous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leishmaniasis</a:t>
            </a:r>
            <a:r>
              <a:rPr lang="en-US" dirty="0" smtClean="0">
                <a:solidFill>
                  <a:schemeClr val="bg1"/>
                </a:solidFill>
              </a:rPr>
              <a:t> or oriental sore.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Wet lesions &gt; 100 in number.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Produces delayed type of hypersensitivity response.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Diagnostic methods are same as that of L . </a:t>
            </a:r>
            <a:r>
              <a:rPr lang="en-US" dirty="0" err="1" smtClean="0">
                <a:solidFill>
                  <a:schemeClr val="bg1"/>
                </a:solidFill>
              </a:rPr>
              <a:t>tropica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132</a:t>
            </a:fld>
            <a:endParaRPr lang="en-US" dirty="0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PROPHYLAXIS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562599"/>
          </a:xfr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Active case detection &amp; treatment.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Elimination of sand flies by spraying of insecticides.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Insect repellents applied to exposed parts of skin.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Use of fine mesh bed nets.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Sleeping at night on the roof.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Destruction of desert rodents.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Elimination of dogs 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To prevent transmission to other persons cover the lesions /ulcers with gauze pieces.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Avoidance of visit to areas of high risk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133</a:t>
            </a:fld>
            <a:endParaRPr lang="en-US" dirty="0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NEW WORLD LEISHMANIASIS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LEISHMANIA BRAZILLIENSIS COMPLEX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LEISHMANIA MEXICANA COMPLEX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134</a:t>
            </a:fld>
            <a:endParaRPr lang="en-US" dirty="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324599"/>
          </a:xfr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algn="ctr"/>
            <a:r>
              <a:rPr lang="en-US" sz="3600" b="1" u="sng" dirty="0" smtClean="0">
                <a:solidFill>
                  <a:schemeClr val="bg1"/>
                </a:solidFill>
              </a:rPr>
              <a:t>HABITAT</a:t>
            </a:r>
          </a:p>
          <a:p>
            <a:pPr algn="ctr">
              <a:buNone/>
            </a:pPr>
            <a:endParaRPr lang="en-US" sz="3600" b="1" u="sng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Occurs as intracellular parasite (</a:t>
            </a:r>
            <a:r>
              <a:rPr lang="en-US" dirty="0" err="1" smtClean="0">
                <a:solidFill>
                  <a:schemeClr val="bg1"/>
                </a:solidFill>
              </a:rPr>
              <a:t>amastigote</a:t>
            </a:r>
            <a:r>
              <a:rPr lang="en-US" dirty="0" smtClean="0">
                <a:solidFill>
                  <a:schemeClr val="bg1"/>
                </a:solidFill>
              </a:rPr>
              <a:t> form) inside macrophages of skin and mucous membranes of nose &amp; </a:t>
            </a:r>
            <a:r>
              <a:rPr lang="en-US" dirty="0" err="1" smtClean="0">
                <a:solidFill>
                  <a:schemeClr val="bg1"/>
                </a:solidFill>
              </a:rPr>
              <a:t>buccal</a:t>
            </a:r>
            <a:r>
              <a:rPr lang="en-US" dirty="0" smtClean="0">
                <a:solidFill>
                  <a:schemeClr val="bg1"/>
                </a:solidFill>
              </a:rPr>
              <a:t> cavity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135</a:t>
            </a:fld>
            <a:endParaRPr lang="en-US" dirty="0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MORPHOLOGY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4"/>
          </a:xfr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anchor="t"/>
          <a:lstStyle/>
          <a:p>
            <a:pPr algn="ctr"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 Same as that of other species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136</a:t>
            </a:fld>
            <a:endParaRPr lang="en-US" dirty="0"/>
          </a:p>
        </p:txBody>
      </p:sp>
      <p:pic>
        <p:nvPicPr>
          <p:cNvPr id="5" name="Picture 4" descr="070617_leishmania_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2057400"/>
            <a:ext cx="4038600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LIFE CYCLE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 It is same as that of other species of </a:t>
            </a:r>
            <a:r>
              <a:rPr lang="en-US" dirty="0" err="1" smtClean="0">
                <a:solidFill>
                  <a:schemeClr val="bg1"/>
                </a:solidFill>
              </a:rPr>
              <a:t>Leishmania</a:t>
            </a:r>
            <a:r>
              <a:rPr lang="en-US" dirty="0" smtClean="0">
                <a:solidFill>
                  <a:schemeClr val="bg1"/>
                </a:solidFill>
              </a:rPr>
              <a:t> except that ;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 err="1" smtClean="0">
                <a:solidFill>
                  <a:schemeClr val="bg1"/>
                </a:solidFill>
              </a:rPr>
              <a:t>Amastigote</a:t>
            </a:r>
            <a:r>
              <a:rPr lang="en-US" dirty="0" smtClean="0">
                <a:solidFill>
                  <a:schemeClr val="bg1"/>
                </a:solidFill>
              </a:rPr>
              <a:t> form occurs inside macrophages of skin and mucous membranes of nose &amp; </a:t>
            </a:r>
            <a:r>
              <a:rPr lang="en-US" dirty="0" err="1" smtClean="0">
                <a:solidFill>
                  <a:schemeClr val="bg1"/>
                </a:solidFill>
              </a:rPr>
              <a:t>buccal</a:t>
            </a:r>
            <a:r>
              <a:rPr lang="en-US" dirty="0" smtClean="0">
                <a:solidFill>
                  <a:schemeClr val="bg1"/>
                </a:solidFill>
              </a:rPr>
              <a:t> cavity.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 smtClean="0">
                <a:solidFill>
                  <a:schemeClr val="bg1"/>
                </a:solidFill>
              </a:rPr>
              <a:t>Vector is sand fly of genus </a:t>
            </a:r>
            <a:r>
              <a:rPr lang="en-US" dirty="0" err="1" smtClean="0">
                <a:solidFill>
                  <a:schemeClr val="bg1"/>
                </a:solidFill>
              </a:rPr>
              <a:t>Lutzomyia</a:t>
            </a:r>
            <a:r>
              <a:rPr lang="en-US" dirty="0" smtClean="0">
                <a:solidFill>
                  <a:schemeClr val="bg1"/>
                </a:solidFill>
              </a:rPr>
              <a:t> &amp; </a:t>
            </a:r>
            <a:r>
              <a:rPr lang="en-US" dirty="0" err="1" smtClean="0">
                <a:solidFill>
                  <a:schemeClr val="bg1"/>
                </a:solidFill>
              </a:rPr>
              <a:t>Psychodopygus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137</a:t>
            </a:fld>
            <a:endParaRPr lang="en-US" dirty="0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PATHOGENICITY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029199"/>
          </a:xfr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 Both cause </a:t>
            </a:r>
            <a:r>
              <a:rPr lang="en-US" dirty="0" err="1" smtClean="0">
                <a:solidFill>
                  <a:schemeClr val="bg1"/>
                </a:solidFill>
              </a:rPr>
              <a:t>zoonotic</a:t>
            </a:r>
            <a:r>
              <a:rPr lang="en-US" dirty="0" smtClean="0">
                <a:solidFill>
                  <a:schemeClr val="bg1"/>
                </a:solidFill>
              </a:rPr>
              <a:t> disease.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 L .braziliensis complex causes muco cutaneous or espundia ulcers.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 Initial lesion enlarges radially forming a weeping ulcer with a clean cut margin.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 L .braziliensis sub species form metastatic lesions in nasal , pharyngeal &amp; laryngeal mucosa.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Papulo</a:t>
            </a:r>
            <a:r>
              <a:rPr lang="en-US" dirty="0" smtClean="0">
                <a:solidFill>
                  <a:schemeClr val="bg1"/>
                </a:solidFill>
              </a:rPr>
              <a:t> pustular swellings </a:t>
            </a:r>
            <a:r>
              <a:rPr lang="en-US" dirty="0" smtClean="0">
                <a:solidFill>
                  <a:schemeClr val="bg1"/>
                </a:solidFill>
                <a:latin typeface="Calibri"/>
              </a:rPr>
              <a:t>→ cause destructive and mutilating erosions which heal by scarring → producing camel nose.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138</a:t>
            </a:fld>
            <a:endParaRPr lang="en-US" dirty="0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PATHOGENICITY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 In L. </a:t>
            </a:r>
            <a:r>
              <a:rPr lang="en-US" dirty="0" err="1" smtClean="0">
                <a:solidFill>
                  <a:schemeClr val="bg1"/>
                </a:solidFill>
              </a:rPr>
              <a:t>mexicana</a:t>
            </a:r>
            <a:r>
              <a:rPr lang="en-US" dirty="0" smtClean="0">
                <a:solidFill>
                  <a:schemeClr val="bg1"/>
                </a:solidFill>
              </a:rPr>
              <a:t> complex parasite provokes an intense reaction at the site of bite.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 After 7-10 days a tiny papule appears which produces a crater-like lesion with inflamed borders 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Chiclero’s</a:t>
            </a:r>
            <a:r>
              <a:rPr lang="en-US" dirty="0" smtClean="0">
                <a:solidFill>
                  <a:schemeClr val="bg1"/>
                </a:solidFill>
              </a:rPr>
              <a:t> ulcer.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 It produces secondary lesions.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139</a:t>
            </a:fld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114352049"/>
              </p:ext>
            </p:extLst>
          </p:nvPr>
        </p:nvGraphicFramePr>
        <p:xfrm>
          <a:off x="457200" y="274638"/>
          <a:ext cx="8229600" cy="1401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87680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en-US" dirty="0" smtClean="0">
                <a:solidFill>
                  <a:schemeClr val="bg1"/>
                </a:solidFill>
              </a:rPr>
              <a:t>Pathogenicity ;</a:t>
            </a:r>
          </a:p>
          <a:p>
            <a:pPr marL="514350" indent="-514350">
              <a:buNone/>
            </a:pPr>
            <a:r>
              <a:rPr lang="en-US" dirty="0" smtClean="0">
                <a:solidFill>
                  <a:schemeClr val="bg1"/>
                </a:solidFill>
              </a:rPr>
              <a:t>      Parasite may cause damage to its host like this,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</a:rPr>
              <a:t>Traumatic damage.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</a:rPr>
              <a:t>Lytic necrosis.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</a:rPr>
              <a:t>Competition for specific nutrients.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</a:rPr>
              <a:t>Inflammatory reaction.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</a:rPr>
              <a:t>Allergic manifestation.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</a:rPr>
              <a:t>Neoplasia.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</a:rPr>
              <a:t>Secondary infection.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PATHOGENICITY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L. </a:t>
            </a:r>
            <a:r>
              <a:rPr lang="en-US" dirty="0" err="1" smtClean="0">
                <a:solidFill>
                  <a:schemeClr val="bg1"/>
                </a:solidFill>
              </a:rPr>
              <a:t>braziliensis</a:t>
            </a:r>
            <a:r>
              <a:rPr lang="en-US" dirty="0" smtClean="0">
                <a:solidFill>
                  <a:schemeClr val="bg1"/>
                </a:solidFill>
              </a:rPr>
              <a:t> complex causes </a:t>
            </a:r>
            <a:r>
              <a:rPr lang="en-US" dirty="0" err="1" smtClean="0">
                <a:solidFill>
                  <a:schemeClr val="bg1"/>
                </a:solidFill>
              </a:rPr>
              <a:t>espundia</a:t>
            </a:r>
            <a:r>
              <a:rPr lang="en-US" dirty="0" smtClean="0">
                <a:solidFill>
                  <a:schemeClr val="bg1"/>
                </a:solidFill>
              </a:rPr>
              <a:t> ulcers.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Metastatic lesions in nasal, laryngeal and </a:t>
            </a:r>
            <a:r>
              <a:rPr lang="en-US" dirty="0" err="1" smtClean="0">
                <a:solidFill>
                  <a:schemeClr val="bg1"/>
                </a:solidFill>
              </a:rPr>
              <a:t>pharangeal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mucosae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140</a:t>
            </a:fld>
            <a:endParaRPr lang="en-US" dirty="0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r>
              <a:rPr lang="en-US" dirty="0" smtClean="0"/>
              <a:t>LEISHMANIASIS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141</a:t>
            </a:fld>
            <a:endParaRPr lang="en-US" dirty="0"/>
          </a:p>
        </p:txBody>
      </p:sp>
      <p:pic>
        <p:nvPicPr>
          <p:cNvPr id="7" name="Content Placeholder 6" descr="a13img1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113" y="1371600"/>
            <a:ext cx="8893931" cy="4952999"/>
          </a:xfr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LABORATORY DIAGNOSIS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Amastigote</a:t>
            </a:r>
            <a:r>
              <a:rPr lang="en-US" dirty="0" smtClean="0">
                <a:solidFill>
                  <a:schemeClr val="bg1"/>
                </a:solidFill>
              </a:rPr>
              <a:t> forms in punctured material from nodule or edge of an ulcer.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 NNN culture medias are used.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 IFA in 89% - 95%  is positive.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 ELISA is also positive in 85% cases.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 Montenegro skin test is positive</a:t>
            </a:r>
            <a:r>
              <a:rPr lang="en-US" dirty="0" smtClean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142</a:t>
            </a:fld>
            <a:endParaRPr lang="en-US" dirty="0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TREATMENT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Treatment and prophylaxis of new world </a:t>
            </a:r>
            <a:r>
              <a:rPr lang="en-US" dirty="0" err="1" smtClean="0">
                <a:solidFill>
                  <a:schemeClr val="bg1"/>
                </a:solidFill>
              </a:rPr>
              <a:t>leishmaniasis</a:t>
            </a:r>
            <a:r>
              <a:rPr lang="en-US" dirty="0" smtClean="0">
                <a:solidFill>
                  <a:schemeClr val="bg1"/>
                </a:solidFill>
              </a:rPr>
              <a:t> is same as that of old world </a:t>
            </a:r>
            <a:r>
              <a:rPr lang="en-US" dirty="0" err="1" smtClean="0">
                <a:solidFill>
                  <a:schemeClr val="bg1"/>
                </a:solidFill>
              </a:rPr>
              <a:t>leishmaniasis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143</a:t>
            </a:fld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89038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lvl="0"/>
            <a:r>
              <a:rPr lang="en-US" b="1" dirty="0" smtClean="0">
                <a:solidFill>
                  <a:srgbClr val="FF0000"/>
                </a:solidFill>
              </a:rPr>
              <a:t>SCHEME FOLLOWED IN PARASITOLOGICAL STUDIES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029199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514350" indent="-514350">
              <a:buFont typeface="+mj-lt"/>
              <a:buAutoNum type="arabicPeriod" startAt="7"/>
            </a:pPr>
            <a:r>
              <a:rPr lang="en-US" dirty="0" smtClean="0">
                <a:solidFill>
                  <a:schemeClr val="bg1"/>
                </a:solidFill>
              </a:rPr>
              <a:t> Clinical manifestations.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dirty="0" smtClean="0">
                <a:solidFill>
                  <a:schemeClr val="bg1"/>
                </a:solidFill>
              </a:rPr>
              <a:t> Methods for specific diagnosis.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dirty="0" smtClean="0">
                <a:solidFill>
                  <a:schemeClr val="bg1"/>
                </a:solidFill>
              </a:rPr>
              <a:t> Approved therapy for eradication of       parasitic infection .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US" dirty="0" smtClean="0">
                <a:solidFill>
                  <a:schemeClr val="bg1"/>
                </a:solidFill>
              </a:rPr>
              <a:t> Prophylactic measures for prevention of the   individual as well as of the community.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</a:rPr>
              <a:t>METHODS FOR DIAGNOSIS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endParaRPr lang="en-US" dirty="0" smtClean="0"/>
          </a:p>
          <a:p>
            <a:r>
              <a:rPr lang="en-US" dirty="0" smtClean="0"/>
              <a:t>Demonstration of parasite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err="1" smtClean="0"/>
              <a:t>Immunodiagnosis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Molecular biological methods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3236"/>
            <a:ext cx="8229600" cy="5668964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just"/>
            <a:r>
              <a:rPr lang="en-US" dirty="0" smtClean="0"/>
              <a:t>Blood</a:t>
            </a:r>
          </a:p>
          <a:p>
            <a:pPr algn="just"/>
            <a:r>
              <a:rPr lang="en-US" dirty="0" smtClean="0"/>
              <a:t>Stool</a:t>
            </a:r>
          </a:p>
          <a:p>
            <a:pPr algn="just"/>
            <a:r>
              <a:rPr lang="en-US" dirty="0" smtClean="0"/>
              <a:t>Urine</a:t>
            </a:r>
          </a:p>
          <a:p>
            <a:pPr algn="just"/>
            <a:r>
              <a:rPr lang="en-US" dirty="0" smtClean="0"/>
              <a:t>Genital specimen</a:t>
            </a:r>
          </a:p>
          <a:p>
            <a:pPr algn="just"/>
            <a:r>
              <a:rPr lang="en-US" dirty="0" smtClean="0"/>
              <a:t>CSF</a:t>
            </a:r>
          </a:p>
          <a:p>
            <a:pPr algn="just"/>
            <a:r>
              <a:rPr lang="en-US" dirty="0" smtClean="0"/>
              <a:t>Sputum</a:t>
            </a:r>
          </a:p>
          <a:p>
            <a:pPr algn="just"/>
            <a:r>
              <a:rPr lang="en-US" dirty="0" smtClean="0"/>
              <a:t>Tissue biopsy</a:t>
            </a:r>
          </a:p>
          <a:p>
            <a:pPr algn="just"/>
            <a:r>
              <a:rPr lang="en-US" dirty="0" smtClean="0"/>
              <a:t>Culture</a:t>
            </a:r>
          </a:p>
          <a:p>
            <a:pPr algn="just"/>
            <a:r>
              <a:rPr lang="en-US" dirty="0" smtClean="0"/>
              <a:t>Animal inoculation</a:t>
            </a:r>
          </a:p>
          <a:p>
            <a:pPr algn="just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095999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Immunodiagnosis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Skin test</a:t>
            </a:r>
          </a:p>
          <a:p>
            <a:pPr>
              <a:buNone/>
            </a:pPr>
            <a:r>
              <a:rPr lang="en-US" dirty="0" smtClean="0"/>
              <a:t>      Serological test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1"/>
            <a:ext cx="8229600" cy="5668964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Molecular biological methods</a:t>
            </a:r>
          </a:p>
          <a:p>
            <a:pPr>
              <a:buNone/>
            </a:pPr>
            <a:r>
              <a:rPr lang="en-US" dirty="0" smtClean="0"/>
              <a:t>   DNA probe</a:t>
            </a:r>
          </a:p>
          <a:p>
            <a:pPr>
              <a:buNone/>
            </a:pPr>
            <a:r>
              <a:rPr lang="en-US" dirty="0" smtClean="0"/>
              <a:t>    PCR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5014538"/>
              </p:ext>
            </p:extLst>
          </p:nvPr>
        </p:nvGraphicFramePr>
        <p:xfrm>
          <a:off x="533400" y="304801"/>
          <a:ext cx="8229600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algn="r">
              <a:buNone/>
            </a:pPr>
            <a:r>
              <a:rPr lang="en-US" sz="4000" b="1" i="1" dirty="0" smtClean="0">
                <a:solidFill>
                  <a:srgbClr val="FF0000"/>
                </a:solidFill>
              </a:rPr>
              <a:t>A HUMAN EMBRYO </a:t>
            </a:r>
          </a:p>
          <a:p>
            <a:pPr algn="r">
              <a:buNone/>
            </a:pPr>
            <a:r>
              <a:rPr lang="en-US" sz="4000" b="1" i="1" dirty="0" smtClean="0">
                <a:solidFill>
                  <a:srgbClr val="FF0000"/>
                </a:solidFill>
              </a:rPr>
              <a:t>                                 OR</a:t>
            </a:r>
          </a:p>
          <a:p>
            <a:pPr algn="r">
              <a:buNone/>
            </a:pPr>
            <a:r>
              <a:rPr lang="en-US" sz="4000" b="1" i="1" dirty="0" smtClean="0">
                <a:solidFill>
                  <a:srgbClr val="FF0000"/>
                </a:solidFill>
              </a:rPr>
              <a:t>              FOETUS IS NOT A         PARASITE</a:t>
            </a:r>
          </a:p>
          <a:p>
            <a:pPr algn="r">
              <a:buNone/>
            </a:pPr>
            <a:r>
              <a:rPr lang="en-US" sz="4000" b="1" i="1" dirty="0" smtClean="0">
                <a:solidFill>
                  <a:srgbClr val="FF0000"/>
                </a:solidFill>
              </a:rPr>
              <a:t>WHY?  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YWHY</a:t>
            </a:r>
            <a:fld id="{7BB7C040-EDFB-4BE9-BF5D-09237F60BD01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54762"/>
          </a:xfrm>
        </p:spPr>
        <p:txBody>
          <a:bodyPr>
            <a:norm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INTRODUCTION TO PROTOZOA</a:t>
            </a:r>
            <a:endParaRPr lang="en-US" sz="72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INTRODUCTION TO PROTOZOA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799"/>
            <a:ext cx="8229600" cy="5181601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500" b="1" u="sng" dirty="0" smtClean="0"/>
              <a:t>  Protozoa are,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Uni- cellular eukaryotic cell.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They may possess pseudopodia , cilia , or                         flagella as organelles of locomotion.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They have short generation time , high rate of reproduction 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Man harbours &gt; 50 species 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Some  are non pathogenic and some cause major diseases.   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30962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accent2"/>
                </a:solidFill>
              </a:rPr>
              <a:t>CLASSIFICATION OF PROTOZOA</a:t>
            </a:r>
            <a:endParaRPr lang="en-US" sz="6600" b="1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chemeClr val="accent2"/>
                </a:solidFill>
              </a:rPr>
              <a:t>AMOEBA</a:t>
            </a:r>
            <a:endParaRPr lang="en-US" b="1" u="sng" dirty="0">
              <a:solidFill>
                <a:schemeClr val="accent2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rgbClr val="C00000"/>
                </a:solidFill>
              </a:rPr>
              <a:t>AMOEBA</a:t>
            </a:r>
            <a:r>
              <a:rPr lang="en-US" u="sng" dirty="0" smtClean="0">
                <a:solidFill>
                  <a:srgbClr val="C00000"/>
                </a:solidFill>
              </a:rPr>
              <a:t/>
            </a:r>
            <a:br>
              <a:rPr lang="en-US" u="sng" dirty="0" smtClean="0">
                <a:solidFill>
                  <a:srgbClr val="C00000"/>
                </a:solidFill>
              </a:rPr>
            </a:br>
            <a:r>
              <a:rPr lang="en-US" u="sng" dirty="0" smtClean="0">
                <a:solidFill>
                  <a:srgbClr val="C00000"/>
                </a:solidFill>
              </a:rPr>
              <a:t>(continued</a:t>
            </a:r>
            <a:r>
              <a:rPr lang="en-US" dirty="0" smtClean="0">
                <a:solidFill>
                  <a:srgbClr val="C00000"/>
                </a:solidFill>
              </a:rPr>
              <a:t>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610600" cy="51816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  Six species of amoeba are found in human                          mouth and intestine 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</a:t>
            </a:r>
            <a:r>
              <a:rPr lang="en-US" dirty="0" smtClean="0">
                <a:solidFill>
                  <a:schemeClr val="accent5"/>
                </a:solidFill>
              </a:rPr>
              <a:t>Entamoeba histolytica (amoebiasis) pathogenic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E. hartmanni 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E. coli .                        Non pathogenic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E. gingivalis .			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</a:t>
            </a:r>
            <a:r>
              <a:rPr lang="en-US" dirty="0" err="1" smtClean="0"/>
              <a:t>Endolimax</a:t>
            </a:r>
            <a:r>
              <a:rPr lang="en-US" dirty="0" smtClean="0"/>
              <a:t> nana .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Iodamoeba buetschlii 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Right Brace 4"/>
          <p:cNvSpPr/>
          <p:nvPr/>
        </p:nvSpPr>
        <p:spPr>
          <a:xfrm>
            <a:off x="4343400" y="3124200"/>
            <a:ext cx="612648" cy="27432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3096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8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ENTAMOEBA HISTOLYTICA</a:t>
            </a:r>
            <a:br>
              <a:rPr lang="en-US" sz="8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(parasite causing diarrhoea, dysentry &amp; liver abscess)</a:t>
            </a:r>
            <a:endParaRPr lang="en-US" sz="8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0924" y="3199605"/>
            <a:ext cx="2" cy="3"/>
          </a:xfrm>
          <a:noFill/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57201" y="914401"/>
            <a:ext cx="3886199" cy="521176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r>
              <a:rPr lang="en-US" sz="5100" b="1" dirty="0" smtClean="0"/>
              <a:t>Alexander witch was the first who described the infection with E. </a:t>
            </a:r>
            <a:r>
              <a:rPr lang="en-US" sz="5100" b="1" dirty="0" err="1" smtClean="0"/>
              <a:t>histolytica</a:t>
            </a:r>
            <a:r>
              <a:rPr lang="en-US" sz="5100" b="1" dirty="0" smtClean="0"/>
              <a:t>.</a:t>
            </a:r>
          </a:p>
          <a:p>
            <a:r>
              <a:rPr lang="en-US" sz="5100" b="1" dirty="0" smtClean="0"/>
              <a:t>He injected amoebae in dog by rectal injection and latter on dog died because of ulcers in colon.</a:t>
            </a:r>
          </a:p>
          <a:p>
            <a:r>
              <a:rPr lang="en-US" sz="5100" b="1" dirty="0" err="1" smtClean="0"/>
              <a:t>Paitent</a:t>
            </a:r>
            <a:r>
              <a:rPr lang="en-US" sz="5100" b="1" dirty="0" smtClean="0"/>
              <a:t> who died from infection showed ulcers in colon on autopsy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8" name="Picture 5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562600" y="1600200"/>
            <a:ext cx="2857500" cy="417195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/>
              <a:t>ENTAMOEBA HISTOLYTICA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 </a:t>
            </a:r>
            <a:r>
              <a:rPr lang="en-US" u="sng" dirty="0" smtClean="0"/>
              <a:t>Geographical Distribution</a:t>
            </a:r>
            <a:r>
              <a:rPr lang="en-US" dirty="0" smtClean="0"/>
              <a:t>;</a:t>
            </a:r>
          </a:p>
          <a:p>
            <a:pPr>
              <a:buNone/>
            </a:pPr>
            <a:r>
              <a:rPr lang="en-US" dirty="0" smtClean="0"/>
              <a:t>     It is world wide, but more common in                                   tropical &amp; sub tropical countries .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</a:t>
            </a:r>
            <a:r>
              <a:rPr lang="en-US" u="sng" dirty="0" smtClean="0"/>
              <a:t>Habitat ;</a:t>
            </a:r>
          </a:p>
          <a:p>
            <a:pPr>
              <a:buNone/>
            </a:pPr>
            <a:r>
              <a:rPr lang="en-US" dirty="0" smtClean="0"/>
              <a:t>     Trophozoites of E. histolytica reside in mucosa &amp; sub mucosa  of large intestine of man .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</a:rPr>
              <a:t>PARASITE</a:t>
            </a:r>
            <a:endParaRPr lang="en-US" b="1" u="sng" dirty="0">
              <a:solidFill>
                <a:srgbClr val="FF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/>
              <a:t>ENTAMOEBA HISTOLYTICA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u="sng" dirty="0" smtClean="0"/>
              <a:t>   Morphology</a:t>
            </a:r>
          </a:p>
          <a:p>
            <a:pPr>
              <a:buNone/>
            </a:pPr>
            <a:r>
              <a:rPr lang="en-US" dirty="0" smtClean="0"/>
              <a:t>       The parasite exist in three forms ;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 Trophozoite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 Precyst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 Cyst </a:t>
            </a:r>
          </a:p>
          <a:p>
            <a:pPr>
              <a:buNone/>
            </a:pPr>
            <a:r>
              <a:rPr lang="en-US" dirty="0" smtClean="0"/>
              <a:t>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TROPHOZOITES AND CYSTS</a:t>
            </a:r>
            <a:endParaRPr lang="en-US" sz="4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035"/>
          <a:stretch>
            <a:fillRect/>
          </a:stretch>
        </p:blipFill>
        <p:spPr>
          <a:xfrm>
            <a:off x="457200" y="1828800"/>
            <a:ext cx="8229600" cy="4800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304800"/>
            <a:ext cx="8153400" cy="83820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Morphological Forms of E.histolytica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H:\scan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66800"/>
            <a:ext cx="8153400" cy="563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324599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   </a:t>
            </a:r>
            <a:r>
              <a:rPr lang="en-US" sz="3900" b="1" u="sng" dirty="0" smtClean="0"/>
              <a:t>Cyst</a:t>
            </a:r>
            <a:endParaRPr lang="en-US" b="1" u="sng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 It is spherical in shape 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 It has thick chitinous wall 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 It starts as uni nucleate body but latter                     divides in 2 and then into 4 nuclei.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Cysts are present </a:t>
            </a:r>
            <a:r>
              <a:rPr lang="en-US" dirty="0" smtClean="0">
                <a:solidFill>
                  <a:schemeClr val="tx2"/>
                </a:solidFill>
              </a:rPr>
              <a:t>only in the lumen of colon &amp; in formed faeces </a:t>
            </a:r>
            <a:r>
              <a:rPr lang="en-US" dirty="0" smtClean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 Cysts ranging from 3.5_10µm are considered as nonpathogenic (E. hartmanni) 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 Stools may contain 1-4 nuclei according to maturation 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 </a:t>
            </a:r>
            <a:r>
              <a:rPr lang="en-US" dirty="0" smtClean="0">
                <a:solidFill>
                  <a:schemeClr val="tx2"/>
                </a:solidFill>
              </a:rPr>
              <a:t>Cysts of E. histolytica are not present in tissues </a:t>
            </a:r>
            <a:r>
              <a:rPr lang="en-US" dirty="0" smtClean="0"/>
              <a:t>.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u="sng" dirty="0" smtClean="0"/>
              <a:t> </a:t>
            </a:r>
            <a:r>
              <a:rPr lang="en-US" sz="4800" b="1" u="sng" dirty="0" smtClean="0">
                <a:solidFill>
                  <a:srgbClr val="FF0000"/>
                </a:solidFill>
              </a:rPr>
              <a:t>LIFE CYCLE OF E. HITOLYSTICA</a:t>
            </a:r>
            <a:endParaRPr lang="en-US" sz="4800" b="1" u="sng" dirty="0">
              <a:solidFill>
                <a:srgbClr val="FF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304800" y="1523999"/>
          <a:ext cx="8686800" cy="5029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338068" y="2795268"/>
            <a:ext cx="6400800" cy="1267464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Life Cycle of E.histolytica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057400" y="2819400"/>
            <a:ext cx="6172200" cy="12954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Life Cycle of </a:t>
            </a:r>
            <a:br>
              <a:rPr lang="en-US" sz="4800" b="1" dirty="0" smtClean="0">
                <a:solidFill>
                  <a:srgbClr val="FF0000"/>
                </a:solidFill>
              </a:rPr>
            </a:br>
            <a:r>
              <a:rPr lang="en-US" sz="4800" b="1" dirty="0" smtClean="0">
                <a:solidFill>
                  <a:srgbClr val="FF0000"/>
                </a:solidFill>
              </a:rPr>
              <a:t>E. histolytica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28600"/>
            <a:ext cx="5698339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763000" cy="6324599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b="1" u="sng" dirty="0" smtClean="0">
                <a:solidFill>
                  <a:srgbClr val="FF0000"/>
                </a:solidFill>
              </a:rPr>
              <a:t>Reservoirs of infection</a:t>
            </a:r>
            <a:r>
              <a:rPr lang="en-US" u="sng" dirty="0" smtClean="0">
                <a:solidFill>
                  <a:srgbClr val="FF0000"/>
                </a:solidFill>
              </a:rPr>
              <a:t>.</a:t>
            </a:r>
          </a:p>
          <a:p>
            <a:pPr>
              <a:buNone/>
            </a:pPr>
            <a:r>
              <a:rPr lang="en-US" dirty="0" smtClean="0"/>
              <a:t>      Man is the commonest source of infection.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b="1" u="sng" dirty="0" smtClean="0">
                <a:solidFill>
                  <a:srgbClr val="FF0000"/>
                </a:solidFill>
              </a:rPr>
              <a:t>Modes of infection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Transmission is from man to man 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Faecal contamination of drinking water ,                          vegetables and fruits 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Eating of uncooked vegetables and fruits which have been fertilized with contaminated water.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Infected individuals (cyst-passers , cyst-carriers)also transfer infection 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PATHOGENICITY OF ENTAMOEBA HISTOLYTICA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1"/>
            <a:ext cx="8763000" cy="5029199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buFont typeface="Wingdings" pitchFamily="2" charset="2"/>
              <a:buChar char="q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u="sng" dirty="0" smtClean="0">
                <a:solidFill>
                  <a:srgbClr val="FF0000"/>
                </a:solidFill>
              </a:rPr>
              <a:t>Incubation period</a:t>
            </a:r>
          </a:p>
          <a:p>
            <a:pPr algn="ctr">
              <a:buNone/>
            </a:pPr>
            <a:r>
              <a:rPr lang="en-US" dirty="0" smtClean="0"/>
              <a:t>     It is generally of 01 – 04weeks 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		</a:t>
            </a:r>
            <a:r>
              <a:rPr lang="en-US" sz="4000" b="1" dirty="0" smtClean="0">
                <a:solidFill>
                  <a:srgbClr val="FF0000"/>
                </a:solidFill>
              </a:rPr>
              <a:t>  </a:t>
            </a:r>
            <a:r>
              <a:rPr lang="en-US" sz="4000" b="1" u="sng" dirty="0" smtClean="0">
                <a:solidFill>
                  <a:srgbClr val="FF0000"/>
                </a:solidFill>
              </a:rPr>
              <a:t>Pathological Lesions</a:t>
            </a:r>
            <a:endParaRPr lang="en-US" b="1" u="sng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dirty="0" smtClean="0"/>
              <a:t>     They are of two types ;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dirty="0" smtClean="0"/>
              <a:t>Primary or Intestinal Lesions.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dirty="0" smtClean="0"/>
              <a:t>Secondary or Metastatic Lesions.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686800" cy="6400799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>
              <a:buNone/>
            </a:pPr>
            <a:r>
              <a:rPr lang="en-US" dirty="0" smtClean="0"/>
              <a:t>                   </a:t>
            </a:r>
            <a:r>
              <a:rPr lang="en-US" sz="3600" b="1" u="sng" dirty="0" smtClean="0">
                <a:solidFill>
                  <a:srgbClr val="FF0000"/>
                </a:solidFill>
              </a:rPr>
              <a:t>Primary or Intestinal Lesions </a:t>
            </a:r>
            <a:r>
              <a:rPr lang="en-US" sz="3600" b="1" dirty="0" smtClean="0">
                <a:solidFill>
                  <a:srgbClr val="FF0000"/>
                </a:solidFill>
              </a:rPr>
              <a:t>				</a:t>
            </a:r>
            <a:r>
              <a:rPr lang="en-US" sz="3600" b="1" u="sng" dirty="0" smtClean="0">
                <a:solidFill>
                  <a:srgbClr val="FF0000"/>
                </a:solidFill>
              </a:rPr>
              <a:t>    (Intestinal </a:t>
            </a:r>
            <a:r>
              <a:rPr lang="en-US" sz="3600" b="1" u="sng" dirty="0" err="1" smtClean="0">
                <a:solidFill>
                  <a:srgbClr val="FF0000"/>
                </a:solidFill>
              </a:rPr>
              <a:t>Amoebiasis</a:t>
            </a:r>
            <a:r>
              <a:rPr lang="en-US" sz="3600" b="1" dirty="0" smtClean="0">
                <a:solidFill>
                  <a:srgbClr val="FF0000"/>
                </a:solidFill>
              </a:rPr>
              <a:t>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In small  intestine cyst wall is lysed by trypsin .</a:t>
            </a:r>
            <a:endParaRPr lang="en-US" sz="2800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Trophozoites liberated after excystation enter through crypts of liberkhun 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Then penetrate directly through columnar epithelium of mucus membrane by their amoeboid activity 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E . histolytica secretes a proteolytic enzyme that causes destruction &amp; necrosis of tissue 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It causes flask shaped ulcers and bloody </a:t>
            </a:r>
            <a:r>
              <a:rPr lang="en-US" dirty="0" err="1" smtClean="0"/>
              <a:t>diarrhoea</a:t>
            </a:r>
            <a:r>
              <a:rPr lang="en-US" dirty="0" smtClean="0"/>
              <a:t> </a:t>
            </a:r>
            <a:r>
              <a:rPr lang="en-US" u="sng" dirty="0" smtClean="0">
                <a:solidFill>
                  <a:schemeClr val="accent6">
                    <a:lumMod val="50000"/>
                  </a:schemeClr>
                </a:solidFill>
              </a:rPr>
              <a:t>(amoebic dysentry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) .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4780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PARASITE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(continued)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endParaRPr lang="en-US" dirty="0" smtClean="0"/>
          </a:p>
          <a:p>
            <a:r>
              <a:rPr lang="en-US" dirty="0" smtClean="0"/>
              <a:t>On the basis of location of  parasite they are divided into;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</a:t>
            </a:r>
            <a:r>
              <a:rPr lang="en-US" dirty="0" err="1" smtClean="0"/>
              <a:t>Ecto</a:t>
            </a:r>
            <a:r>
              <a:rPr lang="en-US" dirty="0" smtClean="0"/>
              <a:t> parasite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Endo parasite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1301" y="2971800"/>
            <a:ext cx="2480099" cy="358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3716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Pathogenesis of Intestinal Amoebiasis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905000"/>
            <a:ext cx="8726767" cy="4419600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8610600" cy="6248399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pPr algn="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                 </a:t>
            </a:r>
            <a:r>
              <a:rPr lang="en-US" sz="3600" b="1" u="sng" dirty="0" smtClean="0">
                <a:solidFill>
                  <a:srgbClr val="FF0000"/>
                </a:solidFill>
              </a:rPr>
              <a:t>Primary or Intestinal Lesions </a:t>
            </a:r>
            <a:r>
              <a:rPr lang="en-US" sz="3600" b="1" dirty="0" smtClean="0">
                <a:solidFill>
                  <a:srgbClr val="FF0000"/>
                </a:solidFill>
              </a:rPr>
              <a:t>				       </a:t>
            </a:r>
            <a:r>
              <a:rPr lang="en-US" sz="3600" b="1" u="sng" dirty="0" smtClean="0">
                <a:solidFill>
                  <a:srgbClr val="FF0000"/>
                </a:solidFill>
              </a:rPr>
              <a:t>(Intestinal Amoebiasis</a:t>
            </a:r>
            <a:r>
              <a:rPr lang="en-US" sz="3600" b="1" dirty="0" smtClean="0">
                <a:solidFill>
                  <a:srgbClr val="FF0000"/>
                </a:solidFill>
              </a:rPr>
              <a:t>)		</a:t>
            </a:r>
          </a:p>
          <a:p>
            <a:pPr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                                                  </a:t>
            </a:r>
            <a:r>
              <a:rPr lang="en-US" sz="3600" b="1" u="sng" dirty="0" smtClean="0">
                <a:solidFill>
                  <a:srgbClr val="FF0000"/>
                </a:solidFill>
              </a:rPr>
              <a:t>(continued)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 smtClean="0">
                <a:solidFill>
                  <a:schemeClr val="bg1"/>
                </a:solidFill>
              </a:rPr>
              <a:t>Ulcers may be generalized or localized .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 smtClean="0">
                <a:solidFill>
                  <a:schemeClr val="bg1"/>
                </a:solidFill>
              </a:rPr>
              <a:t>Ulcers are discrete with intervening normal mucosa .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 smtClean="0">
                <a:solidFill>
                  <a:schemeClr val="bg1"/>
                </a:solidFill>
              </a:rPr>
              <a:t>Size vary from a pin-head size to &gt;2.5 cm in diameter .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 smtClean="0">
                <a:solidFill>
                  <a:schemeClr val="bg1"/>
                </a:solidFill>
              </a:rPr>
              <a:t>They may be deep or superficial .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 smtClean="0">
                <a:solidFill>
                  <a:schemeClr val="bg1"/>
                </a:solidFill>
              </a:rPr>
              <a:t>Base of deep ulcers is generally formed by muscular coat .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 smtClean="0">
                <a:solidFill>
                  <a:schemeClr val="bg1"/>
                </a:solidFill>
              </a:rPr>
              <a:t>Superficial ulcers don´t extend beyond muscularis mucosae .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 smtClean="0">
                <a:solidFill>
                  <a:schemeClr val="bg1"/>
                </a:solidFill>
              </a:rPr>
              <a:t>E . histolytica may cause </a:t>
            </a:r>
            <a:r>
              <a:rPr lang="en-US" sz="3000" dirty="0" err="1" smtClean="0">
                <a:solidFill>
                  <a:schemeClr val="bg1"/>
                </a:solidFill>
              </a:rPr>
              <a:t>cause</a:t>
            </a:r>
            <a:r>
              <a:rPr lang="en-US" sz="3000" dirty="0" smtClean="0">
                <a:solidFill>
                  <a:schemeClr val="bg1"/>
                </a:solidFill>
              </a:rPr>
              <a:t>  </a:t>
            </a:r>
            <a:r>
              <a:rPr lang="en-US" sz="3000" dirty="0" smtClean="0">
                <a:solidFill>
                  <a:srgbClr val="00B0F0"/>
                </a:solidFill>
              </a:rPr>
              <a:t>amoebic appendicitis </a:t>
            </a:r>
            <a:r>
              <a:rPr lang="en-US" sz="3000" dirty="0" smtClean="0">
                <a:solidFill>
                  <a:schemeClr val="bg1"/>
                </a:solidFill>
              </a:rPr>
              <a:t>and  </a:t>
            </a:r>
            <a:r>
              <a:rPr lang="en-US" sz="3000" dirty="0" err="1" smtClean="0">
                <a:solidFill>
                  <a:srgbClr val="00B0F0"/>
                </a:solidFill>
              </a:rPr>
              <a:t>amoebomas</a:t>
            </a:r>
            <a:r>
              <a:rPr lang="en-US" sz="3000" dirty="0" smtClean="0">
                <a:solidFill>
                  <a:srgbClr val="00B0F0"/>
                </a:solidFill>
              </a:rPr>
              <a:t> .</a:t>
            </a:r>
          </a:p>
          <a:p>
            <a:pPr>
              <a:buNone/>
            </a:pPr>
            <a:endParaRPr lang="en-US" sz="3000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686800" cy="6248399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                           </a:t>
            </a:r>
            <a:r>
              <a:rPr lang="en-US" b="1" u="sng" dirty="0" smtClean="0">
                <a:solidFill>
                  <a:srgbClr val="FF0000"/>
                </a:solidFill>
              </a:rPr>
              <a:t>AMOEBOMAS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Amoebomas are pseudotumeral lesions 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It is formed by necrosis ,inflammation &amp; </a:t>
            </a:r>
            <a:r>
              <a:rPr lang="en-US" dirty="0" err="1" smtClean="0"/>
              <a:t>oedema</a:t>
            </a:r>
            <a:r>
              <a:rPr lang="en-US" dirty="0" smtClean="0"/>
              <a:t> of mucosa and sub mucosa 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Generally it is single or it may be multiple 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The is usually acute with dysentry , abdominal pain and a palpable mass in abdomen 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AMOEBIC LIVER ABSCESS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0"/>
            <a:ext cx="6691404" cy="44148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523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AMOEBIC ULCERS LARGE INTESTINE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0095" y="1829848"/>
            <a:ext cx="6123810" cy="406666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AMOEBIC ULCERS LARGE INTESTINE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5" t="6329" r="-55" b="6432"/>
          <a:stretch>
            <a:fillRect/>
          </a:stretch>
        </p:blipFill>
        <p:spPr>
          <a:xfrm>
            <a:off x="2971800" y="1730122"/>
            <a:ext cx="3505200" cy="4672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SECONDARY ⁄ METASTATIC ⁄ EXTRAINTESTINAL LESIONS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763000" cy="5181599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5% individuals with intestinal amoebiasis develop hepatic amoebiasis 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The trophozoites of E. histolytica are carried as emboli by radicals of portal vein from base of an amoebic ulcer in the large intestine , usually from caecum and ascending colon 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In capillary system of liver trophozoites are trapped and start  multiplying and then start their cytolytic action 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They also cause anaemic necrosis of liver cells 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This primary lesion forms the starting point of liver abscess </a:t>
            </a:r>
          </a:p>
          <a:p>
            <a:pPr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12838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AMOEBIC LIVER ABSCESS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799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  An amoebic abscess is differentiated in to 3 zones .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 smtClean="0"/>
              <a:t>A central necrotic area filled with pus with no amoeba.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 smtClean="0"/>
              <a:t>An intermediate zone consisting of degenerated liver cells , a few red cells,  leucocytes and occasional trophozoites of E. histolytica .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 smtClean="0"/>
              <a:t>An outer zone of nearly normal tissue 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AMOEBIC LIVER ABSCESS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87964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dirty="0" smtClean="0"/>
              <a:t>  </a:t>
            </a:r>
            <a:r>
              <a:rPr lang="en-US" u="sng" dirty="0" smtClean="0">
                <a:solidFill>
                  <a:srgbClr val="FFFF00"/>
                </a:solidFill>
              </a:rPr>
              <a:t>Pus of liver abscess</a:t>
            </a:r>
            <a:r>
              <a:rPr lang="en-US" dirty="0" smtClean="0">
                <a:solidFill>
                  <a:srgbClr val="FFFF00"/>
                </a:solidFill>
              </a:rPr>
              <a:t>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The center of an amoebic liver abscess contains a viscous thick red brown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(anchovy sauce appearance) </a:t>
            </a:r>
            <a:r>
              <a:rPr lang="en-US" dirty="0" smtClean="0"/>
              <a:t>or grey fluid consisting of cytolysed liver cells ,red blood cells and leucocytes 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It  contains very few pus cells .</a:t>
            </a:r>
          </a:p>
          <a:p>
            <a:pPr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CLINICAL FEATURES OF AMOEBIC LIVER ABSCESS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05399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571500" indent="-571500">
              <a:buFont typeface="+mj-lt"/>
              <a:buAutoNum type="romanLcPeriod"/>
            </a:pPr>
            <a:r>
              <a:rPr lang="en-US" dirty="0" smtClean="0"/>
              <a:t>Located in the postero-superior surface of the right lobe of liver ;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 smtClean="0"/>
              <a:t>Pain and tenderness .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 smtClean="0"/>
              <a:t>Fever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 smtClean="0"/>
              <a:t>Jaundice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 smtClean="0"/>
              <a:t>General health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 smtClean="0"/>
              <a:t>On examination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52400"/>
          <a:ext cx="8763000" cy="655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AMOEBIC LIVER ABSCESS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3845" y="1600200"/>
            <a:ext cx="6690955" cy="453589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AMOEBIC LIVER ABSCESS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1" y="1625314"/>
            <a:ext cx="6324600" cy="422143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COMPLICATIONS OF AMOEBIC LIVER ABSCESS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524000"/>
            <a:ext cx="4495800" cy="5181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METASTATIC LESIONS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Pulmonary amoebiasis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Cerebral amoebiasis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Cutaneous amoebiasis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Splenic abscess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LAB DIAGNOSIS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54102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n-US" b="1" dirty="0" smtClean="0"/>
              <a:t>Intestinal amoebiasis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</a:t>
            </a:r>
            <a:r>
              <a:rPr lang="en-US" u="sng" dirty="0" smtClean="0"/>
              <a:t>In acute intestinal amoebiasis </a:t>
            </a:r>
            <a:r>
              <a:rPr lang="en-US" dirty="0" smtClean="0"/>
              <a:t>;</a:t>
            </a:r>
          </a:p>
          <a:p>
            <a:pPr marL="571500" indent="-571500">
              <a:buFont typeface="+mj-lt"/>
              <a:buAutoNum type="romanLcPeriod"/>
            </a:pPr>
            <a:r>
              <a:rPr lang="en-US" u="sng" dirty="0" smtClean="0"/>
              <a:t>Stool examination </a:t>
            </a:r>
            <a:r>
              <a:rPr lang="en-US" dirty="0" smtClean="0"/>
              <a:t>; microscopically shows motile trophozoites of E. histolytica .</a:t>
            </a:r>
          </a:p>
          <a:p>
            <a:pPr>
              <a:buNone/>
            </a:pPr>
            <a:r>
              <a:rPr lang="en-US" dirty="0" smtClean="0"/>
              <a:t>   For demonstration of cysts or dead                   </a:t>
            </a:r>
            <a:r>
              <a:rPr lang="en-US" dirty="0" err="1" smtClean="0"/>
              <a:t>trophozoites</a:t>
            </a:r>
            <a:r>
              <a:rPr lang="en-US" dirty="0" smtClean="0"/>
              <a:t> , stained preperation is required .</a:t>
            </a:r>
          </a:p>
          <a:p>
            <a:pPr marL="571500" indent="-571500">
              <a:buFont typeface="+mj-lt"/>
              <a:buAutoNum type="romanLcPeriod" startAt="2"/>
            </a:pPr>
            <a:r>
              <a:rPr lang="en-US" dirty="0" smtClean="0"/>
              <a:t>Blood Examination</a:t>
            </a:r>
          </a:p>
          <a:p>
            <a:pPr marL="571500" indent="-571500">
              <a:buFont typeface="+mj-lt"/>
              <a:buAutoNum type="romanLcPeriod" startAt="2"/>
            </a:pPr>
            <a:r>
              <a:rPr lang="en-US" dirty="0" smtClean="0"/>
              <a:t>Serological Tests; IHA, IFA, ELISA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LAB 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562599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HEPATIC  AMOEBIASIS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 smtClean="0"/>
              <a:t>Diagnostic Aspiration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 smtClean="0"/>
              <a:t>Liver Biopsy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 smtClean="0"/>
              <a:t>Blood Examination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 smtClean="0"/>
              <a:t>Stool Examination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 smtClean="0"/>
              <a:t>Serological Tests; IHA, IFA, ELISA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 smtClean="0"/>
              <a:t>Molecular Methods; DNA probes &amp; PCR.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55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CYST OF ENTAMOEBA HISTOLYTICA IN STOOL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2286001"/>
            <a:ext cx="4267200" cy="312419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57200" y="2286000"/>
            <a:ext cx="3810000" cy="3124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TREATMENT</a:t>
            </a:r>
            <a:br>
              <a:rPr lang="en-US" b="1" u="sng" dirty="0" smtClean="0">
                <a:solidFill>
                  <a:srgbClr val="FF0000"/>
                </a:solidFill>
              </a:rPr>
            </a:br>
            <a:r>
              <a:rPr lang="en-US" b="1" u="sng" dirty="0" smtClean="0">
                <a:solidFill>
                  <a:srgbClr val="FF0000"/>
                </a:solidFill>
              </a:rPr>
              <a:t>(Antiamoebic drugs)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81599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</a:rPr>
              <a:t>Amoebicides with luminal action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Diiodohydroxyquin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Diloxanide furoate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Paromomycin</a:t>
            </a:r>
          </a:p>
          <a:p>
            <a:r>
              <a:rPr lang="en-US" b="1" u="sng" dirty="0" smtClean="0">
                <a:solidFill>
                  <a:srgbClr val="FF0000"/>
                </a:solidFill>
              </a:rPr>
              <a:t>Amoebicides  effective in liver, intestineal wall &amp; other tissues</a:t>
            </a: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Emetine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Dehydroemetine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57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TREATMENT</a:t>
            </a:r>
            <a:br>
              <a:rPr lang="en-US" b="1" u="sng" dirty="0" smtClean="0">
                <a:solidFill>
                  <a:srgbClr val="FF0000"/>
                </a:solidFill>
              </a:rPr>
            </a:br>
            <a:r>
              <a:rPr lang="en-US" b="1" u="sng" dirty="0" smtClean="0">
                <a:solidFill>
                  <a:srgbClr val="FF0000"/>
                </a:solidFill>
              </a:rPr>
              <a:t>(Antiamoebic drugs)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</a:rPr>
              <a:t>Amoebicides effective only in liver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Chloroquin</a:t>
            </a:r>
          </a:p>
          <a:p>
            <a:r>
              <a:rPr lang="en-US" b="1" u="sng" dirty="0" smtClean="0">
                <a:solidFill>
                  <a:srgbClr val="FF0000"/>
                </a:solidFill>
              </a:rPr>
              <a:t>Amoebicides  effective in both tissues &amp; intestinal lumen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Metronidazole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Nitroimidazole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58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</a:rPr>
              <a:t>PREVENTION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54864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Avoid faecal contamination of food and water</a:t>
            </a:r>
          </a:p>
          <a:p>
            <a:r>
              <a:rPr lang="en-US" dirty="0" smtClean="0"/>
              <a:t>Asymptomatic cyst carriers must be treated.</a:t>
            </a:r>
          </a:p>
          <a:p>
            <a:r>
              <a:rPr lang="en-US" dirty="0" smtClean="0"/>
              <a:t>Use of human excreta as fertilizer should be condemned.</a:t>
            </a:r>
          </a:p>
          <a:p>
            <a:r>
              <a:rPr lang="en-US" dirty="0" smtClean="0"/>
              <a:t>Prevent  house flies </a:t>
            </a:r>
          </a:p>
          <a:p>
            <a:pPr>
              <a:buNone/>
            </a:pPr>
            <a:r>
              <a:rPr lang="en-US" dirty="0" smtClean="0"/>
              <a:t>    &amp; cockroaches.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2051" name="Picture 3" descr="C:\Documents and Settings\Tabish Iqbal\My Documents\My Pictures\hand_wash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4088618"/>
            <a:ext cx="3568700" cy="25153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0"/>
            <a:ext cx="8763000" cy="655320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                      </a:t>
            </a:r>
            <a:r>
              <a:rPr lang="en-US" sz="4800" b="1" u="sng" dirty="0" smtClean="0">
                <a:solidFill>
                  <a:srgbClr val="FF0000"/>
                </a:solidFill>
              </a:rPr>
              <a:t>Host</a:t>
            </a:r>
            <a:r>
              <a:rPr lang="en-US" sz="4800" b="1" u="sng" dirty="0" smtClean="0"/>
              <a:t> </a:t>
            </a:r>
            <a:endParaRPr lang="en-US" sz="4400" b="1" u="sng" dirty="0" smtClean="0"/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    It is defined as “</a:t>
            </a:r>
            <a:r>
              <a:rPr lang="en-US" i="1" u="sng" dirty="0" smtClean="0">
                <a:solidFill>
                  <a:schemeClr val="accent5"/>
                </a:solidFill>
              </a:rPr>
              <a:t>an organism which harbours the parasite and provides the nourishment and shelter to the parasite </a:t>
            </a:r>
            <a:r>
              <a:rPr lang="en-US" dirty="0" smtClean="0">
                <a:solidFill>
                  <a:schemeClr val="bg1"/>
                </a:solidFill>
              </a:rPr>
              <a:t>”.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Definitive host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Intermediate host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chemeClr val="bg1"/>
                </a:solidFill>
              </a:rPr>
              <a:t>Paratenic</a:t>
            </a:r>
            <a:r>
              <a:rPr lang="en-US" dirty="0" smtClean="0">
                <a:solidFill>
                  <a:schemeClr val="bg1"/>
                </a:solidFill>
              </a:rPr>
              <a:t> host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Reservoir host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     </a:t>
            </a:r>
            <a:r>
              <a:rPr lang="en-US" dirty="0" err="1" smtClean="0"/>
              <a:t>E.Coli</a:t>
            </a:r>
            <a:r>
              <a:rPr lang="en-US" dirty="0" smtClean="0"/>
              <a:t>        E. </a:t>
            </a:r>
            <a:r>
              <a:rPr lang="en-US" dirty="0" err="1" smtClean="0"/>
              <a:t>histolytica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057400"/>
            <a:ext cx="7086600" cy="340598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0"/>
            <a:ext cx="4953000" cy="6781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3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0"/>
            <a:ext cx="7848600" cy="685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_pr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7000" y="2000250"/>
            <a:ext cx="3810000" cy="2857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>
              <a:buNone/>
            </a:pPr>
            <a:endParaRPr lang="en-US" sz="8800" b="1" dirty="0" smtClean="0">
              <a:solidFill>
                <a:srgbClr val="FF0000"/>
              </a:solidFill>
            </a:endParaRPr>
          </a:p>
          <a:p>
            <a:pPr algn="r">
              <a:buNone/>
            </a:pPr>
            <a:endParaRPr lang="en-US" sz="8800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8800" b="1" dirty="0" smtClean="0">
                <a:solidFill>
                  <a:srgbClr val="FF0000"/>
                </a:solidFill>
              </a:rPr>
              <a:t>FLAGELLATES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63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FLAGELLATES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533400" y="1295401"/>
          <a:ext cx="8229600" cy="5562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64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>CLASSIFICATION OF FLAGELLATES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725" y="1600200"/>
            <a:ext cx="8210550" cy="425846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737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5400" b="1" u="sng" dirty="0" smtClean="0"/>
              <a:t>GIARDIA LAMBLIA</a:t>
            </a:r>
            <a:br>
              <a:rPr lang="en-US" sz="5400" b="1" u="sng" dirty="0" smtClean="0"/>
            </a:br>
            <a:r>
              <a:rPr lang="en-US" sz="5400" b="1" u="sng" dirty="0" smtClean="0"/>
              <a:t>(</a:t>
            </a:r>
            <a:r>
              <a:rPr lang="en-US" sz="3200" b="1" u="sng" dirty="0" smtClean="0"/>
              <a:t>Synonym with </a:t>
            </a:r>
            <a:r>
              <a:rPr lang="en-US" sz="3200" b="1" u="sng" dirty="0" err="1" smtClean="0"/>
              <a:t>G.intestinalis</a:t>
            </a:r>
            <a:r>
              <a:rPr lang="en-US" sz="3200" b="1" u="sng" dirty="0" smtClean="0"/>
              <a:t>,</a:t>
            </a:r>
            <a:br>
              <a:rPr lang="en-US" sz="3200" b="1" u="sng" dirty="0" smtClean="0"/>
            </a:br>
            <a:r>
              <a:rPr lang="en-US" sz="3200" b="1" u="sng" dirty="0" smtClean="0"/>
              <a:t>G. </a:t>
            </a:r>
            <a:r>
              <a:rPr lang="en-US" sz="3200" b="1" u="sng" dirty="0" err="1" smtClean="0"/>
              <a:t>duodenalis</a:t>
            </a:r>
            <a:r>
              <a:rPr lang="en-US" sz="3200" b="1" u="sng" dirty="0" smtClean="0"/>
              <a:t>)</a:t>
            </a:r>
            <a:endParaRPr lang="en-US" sz="5400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66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0"/>
          <a:ext cx="8229600" cy="6629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67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u="sng" dirty="0" smtClean="0"/>
              <a:t>GEOGRAPHICAL DISTRIBUTION</a:t>
            </a:r>
            <a:endParaRPr lang="en-US" b="1" u="sng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5181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68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                                </a:t>
            </a:r>
          </a:p>
          <a:p>
            <a:pPr>
              <a:buNone/>
            </a:pPr>
            <a:r>
              <a:rPr lang="en-US" b="1" dirty="0" smtClean="0"/>
              <a:t>				</a:t>
            </a:r>
            <a:r>
              <a:rPr lang="en-US" sz="4200" b="1" u="sng" dirty="0" smtClean="0"/>
              <a:t>DISEASE</a:t>
            </a:r>
            <a:endParaRPr lang="en-US" b="1" u="sng" dirty="0" smtClean="0"/>
          </a:p>
          <a:p>
            <a:pPr>
              <a:buNone/>
            </a:pPr>
            <a:r>
              <a:rPr lang="en-US" dirty="0" smtClean="0"/>
              <a:t>				</a:t>
            </a:r>
            <a:r>
              <a:rPr lang="en-US" dirty="0" err="1" smtClean="0"/>
              <a:t>Giardiasis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			</a:t>
            </a:r>
          </a:p>
          <a:p>
            <a:pPr>
              <a:buNone/>
            </a:pPr>
            <a:r>
              <a:rPr lang="en-US" dirty="0" smtClean="0"/>
              <a:t>Most common pathogen in water borne diarrheal illness. Most outbreaks are related to untreated or inadequately purified water.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4000" b="1" u="sng" dirty="0" smtClean="0"/>
              <a:t>    </a:t>
            </a:r>
          </a:p>
          <a:p>
            <a:pPr algn="ctr">
              <a:buNone/>
            </a:pPr>
            <a:r>
              <a:rPr lang="en-US" sz="4000" b="1" u="sng" dirty="0" smtClean="0"/>
              <a:t>HABITAT</a:t>
            </a:r>
          </a:p>
          <a:p>
            <a:pPr algn="ctr">
              <a:buNone/>
            </a:pPr>
            <a:r>
              <a:rPr lang="en-US" dirty="0" smtClean="0"/>
              <a:t>Duodenum, upper part of the jejunum.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             </a:t>
            </a:r>
            <a:endParaRPr lang="en-US" sz="4000" b="1" u="sng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69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52400"/>
          <a:ext cx="8686800" cy="647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800" b="1" u="sng" dirty="0" smtClean="0"/>
              <a:t>MORPHOLOGY</a:t>
            </a:r>
            <a:endParaRPr lang="en-US" sz="4800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3074" name="Picture 2" descr="H:\Scan page\IMAGE0003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9144000" cy="5258913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800" b="1" u="sng" dirty="0" smtClean="0"/>
              <a:t>MODE OF INFECTION</a:t>
            </a:r>
            <a:endParaRPr lang="en-US" sz="4800" b="1" u="sng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71</a:t>
            </a:fld>
            <a:endParaRPr lang="en-US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5177631" y="2061369"/>
            <a:ext cx="11803062" cy="1143000"/>
          </a:xfrm>
        </p:spPr>
        <p:txBody>
          <a:bodyPr>
            <a:normAutofit/>
          </a:bodyPr>
          <a:lstStyle/>
          <a:p>
            <a:r>
              <a:rPr lang="en-US" sz="3600" b="1" u="sng" dirty="0" smtClean="0"/>
              <a:t>LIFE CYCLE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72</a:t>
            </a:fld>
            <a:endParaRPr lang="en-US" dirty="0"/>
          </a:p>
        </p:txBody>
      </p:sp>
      <p:pic>
        <p:nvPicPr>
          <p:cNvPr id="1026" name="Picture 2" descr="C:\Documents and Settings\Tabish Iqbal\Desktop\giardia life cycle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8001000" cy="6858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73</a:t>
            </a:fld>
            <a:endParaRPr lang="en-US" dirty="0"/>
          </a:p>
        </p:txBody>
      </p:sp>
      <p:pic>
        <p:nvPicPr>
          <p:cNvPr id="1027" name="Picture 3" descr="C:\Documents and Settings\Tabish Iqbal\My Documents\Downloads\colorful_rose_bouquet-dsc016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131" y="0"/>
            <a:ext cx="919226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rmAutofit/>
          </a:bodyPr>
          <a:lstStyle/>
          <a:p>
            <a:r>
              <a:rPr lang="en-US" sz="4800" b="1" u="sng" dirty="0" smtClean="0"/>
              <a:t>LIFE CYCLE</a:t>
            </a:r>
            <a:endParaRPr lang="en-US" sz="4800" b="1" u="sng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219200"/>
          <a:ext cx="8229600" cy="5486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74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u="sng" dirty="0" smtClean="0"/>
              <a:t>PATHOGENICITY</a:t>
            </a:r>
            <a:br>
              <a:rPr lang="en-US" sz="4800" b="1" u="sng" dirty="0" smtClean="0"/>
            </a:br>
            <a:r>
              <a:rPr lang="en-US" sz="3100" b="1" u="sng" dirty="0" smtClean="0"/>
              <a:t>(AT LEAST 10 CYSTS ARE SUFFICIENT TO CAUSE INFECTION</a:t>
            </a:r>
            <a:r>
              <a:rPr lang="en-US" sz="4800" b="1" u="sng" dirty="0" smtClean="0"/>
              <a:t>)</a:t>
            </a:r>
            <a:endParaRPr lang="en-US" sz="4800" b="1" u="sng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75</a:t>
            </a:fld>
            <a:endParaRPr lang="en-US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13716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000" b="1" u="sng" dirty="0" smtClean="0"/>
              <a:t>PATHOGENESIS</a:t>
            </a:r>
            <a:br>
              <a:rPr lang="en-US" sz="4000" b="1" u="sng" dirty="0" smtClean="0"/>
            </a:br>
            <a:r>
              <a:rPr lang="en-US" sz="2800" b="1" u="sng" dirty="0" smtClean="0"/>
              <a:t>Following steps lead to </a:t>
            </a:r>
            <a:r>
              <a:rPr lang="en-US" sz="2800" b="1" u="sng" dirty="0" err="1" smtClean="0"/>
              <a:t>malabsorption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839200" cy="5334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>
              <a:buFont typeface="Wingdings" pitchFamily="2" charset="2"/>
              <a:buChar char="ü"/>
            </a:pPr>
            <a:r>
              <a:rPr lang="en-US" b="1" i="1" u="sng" dirty="0" smtClean="0"/>
              <a:t>First;</a:t>
            </a:r>
            <a:r>
              <a:rPr lang="en-US" dirty="0" smtClean="0"/>
              <a:t> atrophy of brush border leads to deficiency of </a:t>
            </a:r>
            <a:r>
              <a:rPr lang="en-US" dirty="0" err="1" smtClean="0"/>
              <a:t>disaccharidase</a:t>
            </a:r>
            <a:r>
              <a:rPr lang="en-US" dirty="0" smtClean="0"/>
              <a:t>.</a:t>
            </a:r>
          </a:p>
          <a:p>
            <a:pPr lvl="0">
              <a:buFont typeface="Wingdings" pitchFamily="2" charset="2"/>
              <a:buChar char="ü"/>
            </a:pPr>
            <a:r>
              <a:rPr lang="en-US" b="1" i="1" u="sng" dirty="0" smtClean="0">
                <a:solidFill>
                  <a:schemeClr val="tx1"/>
                </a:solidFill>
              </a:rPr>
              <a:t>Second;</a:t>
            </a:r>
            <a:r>
              <a:rPr lang="en-US" dirty="0" smtClean="0">
                <a:solidFill>
                  <a:schemeClr val="tx1"/>
                </a:solidFill>
              </a:rPr>
              <a:t> increased epithelial cell turn over leads to immature  </a:t>
            </a:r>
            <a:r>
              <a:rPr lang="en-US" dirty="0" err="1" smtClean="0">
                <a:solidFill>
                  <a:schemeClr val="tx1"/>
                </a:solidFill>
              </a:rPr>
              <a:t>enterocytes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pPr lvl="0">
              <a:buFont typeface="Wingdings" pitchFamily="2" charset="2"/>
              <a:buChar char="ü"/>
            </a:pPr>
            <a:r>
              <a:rPr lang="en-US" b="1" i="1" u="sng" dirty="0" smtClean="0">
                <a:solidFill>
                  <a:schemeClr val="tx1"/>
                </a:solidFill>
              </a:rPr>
              <a:t>Third; </a:t>
            </a:r>
            <a:r>
              <a:rPr lang="en-US" dirty="0" smtClean="0">
                <a:solidFill>
                  <a:schemeClr val="tx1"/>
                </a:solidFill>
              </a:rPr>
              <a:t>decreased bile salt concentrations, </a:t>
            </a:r>
            <a:r>
              <a:rPr lang="en-US" dirty="0" smtClean="0">
                <a:solidFill>
                  <a:schemeClr val="tx1"/>
                </a:solidFill>
                <a:latin typeface="Calibri"/>
              </a:rPr>
              <a:t>↓ pancreatic lipase activity→ impaired </a:t>
            </a:r>
            <a:r>
              <a:rPr lang="en-US" dirty="0" err="1" smtClean="0">
                <a:solidFill>
                  <a:schemeClr val="tx1"/>
                </a:solidFill>
                <a:latin typeface="Calibri"/>
              </a:rPr>
              <a:t>solubilization</a:t>
            </a:r>
            <a:r>
              <a:rPr lang="en-US" dirty="0" smtClean="0">
                <a:solidFill>
                  <a:schemeClr val="tx1"/>
                </a:solidFill>
                <a:latin typeface="Calibri"/>
              </a:rPr>
              <a:t> of fats.</a:t>
            </a:r>
          </a:p>
          <a:p>
            <a:pPr>
              <a:buFont typeface="Wingdings" pitchFamily="2" charset="2"/>
              <a:buChar char="ü"/>
            </a:pPr>
            <a:r>
              <a:rPr lang="en-US" b="1" i="1" u="sng" dirty="0" smtClean="0">
                <a:solidFill>
                  <a:schemeClr val="tx1"/>
                </a:solidFill>
              </a:rPr>
              <a:t>Fourth;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Giardia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lamblia</a:t>
            </a:r>
            <a:r>
              <a:rPr lang="en-US" dirty="0" smtClean="0">
                <a:solidFill>
                  <a:schemeClr val="tx1"/>
                </a:solidFill>
              </a:rPr>
              <a:t> infection inhibits </a:t>
            </a:r>
            <a:r>
              <a:rPr lang="en-US" dirty="0" err="1" smtClean="0">
                <a:solidFill>
                  <a:schemeClr val="tx1"/>
                </a:solidFill>
              </a:rPr>
              <a:t>trypsin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76</a:t>
            </a:fld>
            <a:endParaRPr lang="en-US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77</a:t>
            </a:fld>
            <a:endParaRPr lang="en-US" dirty="0"/>
          </a:p>
        </p:txBody>
      </p:sp>
      <p:pic>
        <p:nvPicPr>
          <p:cNvPr id="5" name="Picture 2" descr="case_11_0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28600"/>
            <a:ext cx="4642123" cy="63689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534400" cy="63245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i="1" u="sng" dirty="0" smtClean="0"/>
              <a:t>Various conditions associated with Giardiasis in compromised people are,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ysClr val="windowText" lastClr="000000"/>
                </a:solidFill>
              </a:rPr>
              <a:t>Hypo gammaglobulinemia.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Protein /caloric malnutrition.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Gastric achlorhydria.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Reduced gastric IgA levels in gut.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Patients with HIV have also been found to have giardiasis.</a:t>
            </a:r>
            <a:endParaRPr lang="en-US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523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800" b="1" u="sng" dirty="0" smtClean="0"/>
              <a:t>CLINICAL FEATURES</a:t>
            </a:r>
            <a:endParaRPr lang="en-US" sz="48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1053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en-US" dirty="0" smtClean="0"/>
              <a:t>May range from asymptomatic carriers to fulminant diarrhoea.</a:t>
            </a:r>
          </a:p>
          <a:p>
            <a:pPr>
              <a:buNone/>
            </a:pPr>
            <a:r>
              <a:rPr lang="en-US" dirty="0" smtClean="0"/>
              <a:t>    In acute </a:t>
            </a:r>
            <a:r>
              <a:rPr lang="en-US" dirty="0" err="1" smtClean="0"/>
              <a:t>giardiasis</a:t>
            </a:r>
            <a:r>
              <a:rPr lang="en-US" dirty="0" smtClean="0"/>
              <a:t> symptoms start after incubation period of 1to 3 weeks with a minimum of 5days.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Dull epi- gastric pain, </a:t>
            </a:r>
            <a:r>
              <a:rPr lang="en-US" dirty="0" err="1" smtClean="0"/>
              <a:t>flatulance</a:t>
            </a:r>
            <a:r>
              <a:rPr lang="en-US" dirty="0" smtClean="0"/>
              <a:t>, chronic  </a:t>
            </a:r>
            <a:r>
              <a:rPr lang="en-US" dirty="0" err="1" smtClean="0"/>
              <a:t>diarrhoea</a:t>
            </a:r>
            <a:r>
              <a:rPr lang="en-US" dirty="0" smtClean="0"/>
              <a:t> of </a:t>
            </a:r>
            <a:r>
              <a:rPr lang="en-US" dirty="0" err="1" smtClean="0"/>
              <a:t>steatorrhoea</a:t>
            </a:r>
            <a:r>
              <a:rPr lang="en-US" dirty="0" smtClean="0"/>
              <a:t> type, stool is voluminous  foul smelly and contains large amount of mucus and fat but no blood.</a:t>
            </a:r>
          </a:p>
          <a:p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Symptoms associated with </a:t>
            </a:r>
            <a:r>
              <a:rPr lang="en-US" dirty="0" err="1" smtClean="0"/>
              <a:t>malabsorption</a:t>
            </a:r>
            <a:r>
              <a:rPr lang="en-US" dirty="0" smtClean="0"/>
              <a:t>, chronic cholecystis and jaundice.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79</a:t>
            </a:fld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52400"/>
          <a:ext cx="8686800" cy="655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800" b="1" dirty="0" smtClean="0"/>
              <a:t>COMPLICATIONS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0291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t"/>
          <a:lstStyle/>
          <a:p>
            <a:pPr>
              <a:buFont typeface="Wingdings" pitchFamily="2" charset="2"/>
              <a:buChar char="ü"/>
            </a:pPr>
            <a:r>
              <a:rPr lang="en-US" dirty="0" smtClean="0"/>
              <a:t>Urticaria.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Reactive arthritis.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Biliary tract disease.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Pancreatitis.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80</a:t>
            </a:fld>
            <a:endParaRPr lang="en-US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800" b="1" i="1" u="sng" dirty="0" smtClean="0"/>
              <a:t>LABORATORY DIAGNOSIS</a:t>
            </a:r>
            <a:endParaRPr lang="en-US" sz="4800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1053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 smtClean="0"/>
              <a:t>  Giardiasis can be diagnosed by;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 smtClean="0"/>
              <a:t>Identification of cysts in formed stools.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 smtClean="0"/>
              <a:t>Identification of trophozoites in diarrhoeal stools by normal saline &amp; iodine preperations.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 smtClean="0"/>
              <a:t>Enterotest.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 smtClean="0"/>
              <a:t>ELISA test.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 smtClean="0"/>
              <a:t>Biopsy from multiple duodenal &amp; jejunal sites. (Touch </a:t>
            </a:r>
            <a:r>
              <a:rPr lang="en-US" dirty="0" err="1" smtClean="0"/>
              <a:t>preperations</a:t>
            </a:r>
            <a:r>
              <a:rPr lang="en-US" dirty="0" smtClean="0"/>
              <a:t>)</a:t>
            </a:r>
          </a:p>
          <a:p>
            <a:pPr marL="571500" indent="-571500">
              <a:buFont typeface="+mj-lt"/>
              <a:buAutoNum type="romanLcPeriod"/>
            </a:pPr>
            <a:endParaRPr lang="en-US" dirty="0" smtClean="0"/>
          </a:p>
          <a:p>
            <a:pPr marL="571500" indent="-57150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81</a:t>
            </a:fld>
            <a:endParaRPr lang="en-US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>Cysts are resistant to chlorination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82</a:t>
            </a:fld>
            <a:endParaRPr lang="en-US" dirty="0"/>
          </a:p>
        </p:txBody>
      </p:sp>
      <p:pic>
        <p:nvPicPr>
          <p:cNvPr id="5" name="Picture 2" descr="case_11_0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600200"/>
            <a:ext cx="4648200" cy="4876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83</a:t>
            </a:fld>
            <a:endParaRPr lang="en-US" dirty="0"/>
          </a:p>
        </p:txBody>
      </p:sp>
      <p:pic>
        <p:nvPicPr>
          <p:cNvPr id="5" name="Picture 2" descr="case_11_0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533400"/>
            <a:ext cx="4152072" cy="56689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000" b="1" dirty="0" smtClean="0"/>
              <a:t>Stool Examination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84</a:t>
            </a:fld>
            <a:endParaRPr lang="en-US" dirty="0"/>
          </a:p>
        </p:txBody>
      </p:sp>
      <p:pic>
        <p:nvPicPr>
          <p:cNvPr id="1026" name="Picture 2" descr="H:\Scan page\IMAGE0004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752600"/>
            <a:ext cx="8534399" cy="4648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5400" b="1" i="1" u="sng" dirty="0" smtClean="0"/>
              <a:t>Treatment</a:t>
            </a:r>
            <a:endParaRPr lang="en-US" sz="5400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191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dirty="0" smtClean="0"/>
              <a:t>Metronidazole is very effective.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Tinidazole as a single dose is more effective then metronidazole.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Furazolidone is given in children.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85</a:t>
            </a:fld>
            <a:endParaRPr lang="en-US" dirty="0"/>
          </a:p>
        </p:txBody>
      </p:sp>
      <p:pic>
        <p:nvPicPr>
          <p:cNvPr id="2051" name="Picture 3" descr="C:\Documents and Settings\Tabish Iqbal\Desktop\TN_syring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33400"/>
            <a:ext cx="2038773" cy="14335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800" b="1" i="1" u="sng" dirty="0" smtClean="0"/>
              <a:t>PREVENTION</a:t>
            </a:r>
            <a:endParaRPr lang="en-US" sz="4800" b="1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1053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en-US" dirty="0" smtClean="0"/>
              <a:t>Improved water supply.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Proper disposal of human excreta.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Improved personal hygiene.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Routine hand washing.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Proper storage of food &amp; water.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Control of insects which may come in contact with stools.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No vaccine is available.</a:t>
            </a:r>
          </a:p>
          <a:p>
            <a:pPr>
              <a:buFont typeface="Wingdings" pitchFamily="2" charset="2"/>
              <a:buChar char="ü"/>
            </a:pPr>
            <a:endParaRPr lang="en-US" dirty="0" smtClean="0"/>
          </a:p>
          <a:p>
            <a:pPr>
              <a:buFont typeface="Wingdings" pitchFamily="2" charset="2"/>
              <a:buChar char="ü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86</a:t>
            </a:fld>
            <a:endParaRPr lang="en-US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1"/>
            <a:ext cx="8229600" cy="5821364"/>
          </a:xfrm>
        </p:spPr>
        <p:txBody>
          <a:bodyPr anchor="ctr">
            <a:normAutofit/>
          </a:bodyPr>
          <a:lstStyle/>
          <a:p>
            <a:pPr lvl="3" algn="ctr">
              <a:buNone/>
            </a:pPr>
            <a:r>
              <a:rPr lang="en-US" sz="6600" b="1" i="1" dirty="0" smtClean="0">
                <a:solidFill>
                  <a:srgbClr val="FFC000"/>
                </a:solidFill>
              </a:rPr>
              <a:t>TRICHOMONAS</a:t>
            </a:r>
            <a:r>
              <a:rPr lang="en-US" sz="6000" b="1" i="1" dirty="0" smtClean="0">
                <a:solidFill>
                  <a:srgbClr val="FFC000"/>
                </a:solidFill>
              </a:rPr>
              <a:t>	</a:t>
            </a:r>
            <a:r>
              <a:rPr lang="en-US" sz="6000" b="1" i="1" dirty="0" smtClean="0"/>
              <a:t>	</a:t>
            </a:r>
          </a:p>
          <a:p>
            <a:pPr lvl="3">
              <a:buNone/>
            </a:pPr>
            <a:endParaRPr lang="en-US" sz="6000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87</a:t>
            </a:fld>
            <a:endParaRPr lang="en-US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C000"/>
                </a:solidFill>
              </a:rPr>
              <a:t>TRICHOMONAS</a:t>
            </a:r>
            <a:endParaRPr lang="en-US" b="1" i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Genus Trichomonas contains 3 species;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  T. tenax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  T. hominis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  T. vaginalis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88</a:t>
            </a:fld>
            <a:endParaRPr lang="en-US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C000"/>
                </a:solidFill>
              </a:rPr>
              <a:t>TRICHOMONAS</a:t>
            </a:r>
            <a:endParaRPr lang="en-US" b="1" i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486399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u="sng" dirty="0" smtClean="0"/>
              <a:t>Important features;</a:t>
            </a:r>
          </a:p>
          <a:p>
            <a:pPr>
              <a:buNone/>
            </a:pPr>
            <a:endParaRPr lang="en-US" u="sng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They exist only in trophozoite stage.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Cystic stage is absent.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89</a:t>
            </a:fld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085891754"/>
              </p:ext>
            </p:extLst>
          </p:nvPr>
        </p:nvGraphicFramePr>
        <p:xfrm>
          <a:off x="0" y="0"/>
          <a:ext cx="91440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71500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609600" indent="-609600" algn="ctr">
              <a:lnSpc>
                <a:spcPct val="160000"/>
              </a:lnSpc>
              <a:buFontTx/>
              <a:buAutoNum type="arabicPeriod"/>
            </a:pPr>
            <a:r>
              <a:rPr lang="en-US" sz="2800" b="1" dirty="0" smtClean="0">
                <a:solidFill>
                  <a:schemeClr val="bg1"/>
                </a:solidFill>
              </a:rPr>
              <a:t>SYMBIOSIS</a:t>
            </a:r>
          </a:p>
          <a:p>
            <a:pPr marL="609600" indent="-609600" algn="ctr">
              <a:lnSpc>
                <a:spcPct val="160000"/>
              </a:lnSpc>
              <a:buNone/>
            </a:pPr>
            <a:endParaRPr lang="en-US" sz="2800" b="1" u="sng" dirty="0" smtClean="0">
              <a:solidFill>
                <a:schemeClr val="bg1"/>
              </a:solidFill>
            </a:endParaRPr>
          </a:p>
          <a:p>
            <a:pPr marL="609600" indent="-609600" algn="ctr">
              <a:lnSpc>
                <a:spcPct val="160000"/>
              </a:lnSpc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2.   COMMENSALISM</a:t>
            </a:r>
          </a:p>
          <a:p>
            <a:pPr marL="609600" indent="-609600" algn="ctr">
              <a:lnSpc>
                <a:spcPct val="160000"/>
              </a:lnSpc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609600" indent="-609600" algn="ctr">
              <a:lnSpc>
                <a:spcPct val="160000"/>
              </a:lnSpc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3.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  </a:t>
            </a:r>
            <a:r>
              <a:rPr lang="en-US" sz="2800" b="1" dirty="0" smtClean="0">
                <a:solidFill>
                  <a:schemeClr val="bg1"/>
                </a:solidFill>
              </a:rPr>
              <a:t>PARASITISM </a:t>
            </a:r>
            <a:endParaRPr lang="en-US" sz="2800" b="1" dirty="0">
              <a:solidFill>
                <a:schemeClr val="bg1"/>
              </a:solidFill>
            </a:endParaRPr>
          </a:p>
          <a:p>
            <a:pPr marL="609600" indent="-609600" algn="ctr">
              <a:lnSpc>
                <a:spcPct val="160000"/>
              </a:lnSpc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	</a:t>
            </a:r>
            <a:endParaRPr lang="en-US" sz="2400" b="1" u="sng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i="1" dirty="0" smtClean="0">
                <a:solidFill>
                  <a:srgbClr val="FFC000"/>
                </a:solidFill>
              </a:rPr>
              <a:t>TRICHOMONAS VAGINALIS</a:t>
            </a:r>
            <a:endParaRPr lang="en-US" sz="4800" b="1" i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3999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It is a flagelate.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In a wet mount preperation trophozoite has a jerky movement.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It is an obligate parasite.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90</a:t>
            </a:fld>
            <a:endParaRPr lang="en-US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C000"/>
                </a:solidFill>
              </a:rPr>
              <a:t>TRICHOMONAS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91</a:t>
            </a:fld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" y="1333500"/>
            <a:ext cx="8705850" cy="419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C000"/>
                </a:solidFill>
              </a:rPr>
              <a:t>TRICHOMONAS VAGINALIS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u="sng" dirty="0" smtClean="0"/>
              <a:t>HABITAT</a:t>
            </a:r>
          </a:p>
          <a:p>
            <a:endParaRPr lang="en-US" b="1" u="sng" dirty="0" smtClean="0"/>
          </a:p>
          <a:p>
            <a:pPr>
              <a:buNone/>
            </a:pPr>
            <a:r>
              <a:rPr lang="en-US" b="1" u="sng" dirty="0" smtClean="0"/>
              <a:t>   Human vagina, prostate, &amp; urinary tract of both male &amp; female.</a:t>
            </a:r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92</a:t>
            </a:fld>
            <a:endParaRPr lang="en-US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C000"/>
                </a:solidFill>
              </a:rPr>
              <a:t>TRICHOMONAS VAGINALIS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830764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b="1" dirty="0" smtClean="0"/>
              <a:t>  </a:t>
            </a:r>
            <a:r>
              <a:rPr lang="en-US" b="1" u="sng" dirty="0" smtClean="0"/>
              <a:t>DISTRIBUTION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 World wide in distribution.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 Incidence in normal population is 10</a:t>
            </a:r>
            <a:r>
              <a:rPr lang="en-US" dirty="0" smtClean="0">
                <a:latin typeface="Calibri"/>
              </a:rPr>
              <a:t>℅ 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/>
              </a:rPr>
              <a:t>   Asymptomatic infections in 50℅ of infected female patients.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93</a:t>
            </a:fld>
            <a:endParaRPr lang="en-US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MODE OF INFECTION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029199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dirty="0" smtClean="0"/>
              <a:t>			 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		Sexually transmitted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94</a:t>
            </a:fld>
            <a:endParaRPr lang="en-US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C000"/>
                </a:solidFill>
              </a:rPr>
              <a:t>TRICHOMONAS VAGINALIS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en-US" dirty="0" smtClean="0"/>
              <a:t>				 </a:t>
            </a:r>
            <a:r>
              <a:rPr lang="en-US" b="1" u="sng" dirty="0" smtClean="0"/>
              <a:t> PATHOGENESIS</a:t>
            </a:r>
          </a:p>
          <a:p>
            <a:pPr>
              <a:buNone/>
            </a:pPr>
            <a:endParaRPr lang="en-US" b="1" u="sng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Exact mechanism is not known.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It depends upon inherent virulence of the parasite &amp; host factors.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95</a:t>
            </a:fld>
            <a:endParaRPr lang="en-US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C000"/>
                </a:solidFill>
              </a:rPr>
              <a:t>TRICHOMONAS VAGINALIS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563880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r>
              <a:rPr lang="en-US" sz="3600" b="1" i="1" u="sng" dirty="0" smtClean="0"/>
              <a:t> CLINICAL FEATURES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Mild vaginitis with discharge.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Discharge is liquid , greenish or yellow in color.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Discharge covers the vaginal mucosa down to urethral orifice, vestibular gland &amp; clitoris.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Male patients have mild or asymptomatic infections.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Males develop itching and discomfort during micturation.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96</a:t>
            </a:fld>
            <a:endParaRPr lang="en-US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C000"/>
                </a:solidFill>
              </a:rPr>
              <a:t>TRICHOMONAS VAGINALIS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533400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r>
              <a:rPr lang="en-US" sz="3500" b="1" i="1" u="sng" dirty="0" smtClean="0"/>
              <a:t>LABORATORY DIAGNOSIS</a:t>
            </a:r>
          </a:p>
          <a:p>
            <a:pPr>
              <a:buNone/>
            </a:pPr>
            <a:endParaRPr lang="en-US" sz="3500" b="1" i="1" u="sng" dirty="0" smtClean="0"/>
          </a:p>
          <a:p>
            <a:pPr>
              <a:buFont typeface="Wingdings" pitchFamily="2" charset="2"/>
              <a:buChar char="Ø"/>
            </a:pPr>
            <a:r>
              <a:rPr lang="en-US" u="sng" dirty="0" smtClean="0"/>
              <a:t> In light microscopy</a:t>
            </a:r>
            <a:r>
              <a:rPr lang="en-US" dirty="0" smtClean="0"/>
              <a:t>;</a:t>
            </a:r>
          </a:p>
          <a:p>
            <a:pPr>
              <a:buNone/>
            </a:pPr>
            <a:r>
              <a:rPr lang="en-US" dirty="0" smtClean="0"/>
              <a:t>     Motile trophpzoites in wet mount preparation of urine sediments, vaginal secretions or scrapings.</a:t>
            </a:r>
          </a:p>
          <a:p>
            <a:pPr>
              <a:buNone/>
            </a:pPr>
            <a:r>
              <a:rPr lang="en-US" dirty="0" smtClean="0"/>
              <a:t>     In males it may be found in urine /prostatic secretions.</a:t>
            </a:r>
          </a:p>
          <a:p>
            <a:pPr>
              <a:buFont typeface="Wingdings" pitchFamily="2" charset="2"/>
              <a:buChar char="Ø"/>
            </a:pPr>
            <a:r>
              <a:rPr lang="en-US" u="sng" dirty="0" smtClean="0"/>
              <a:t>Fixed smears </a:t>
            </a:r>
            <a:r>
              <a:rPr lang="en-US" dirty="0" smtClean="0"/>
              <a:t>stained with Papanicolaou, Giemsa, Leishman stain examined under light microscope</a:t>
            </a:r>
          </a:p>
          <a:p>
            <a:pPr>
              <a:buFont typeface="Wingdings" pitchFamily="2" charset="2"/>
              <a:buChar char="Ø"/>
            </a:pPr>
            <a:r>
              <a:rPr lang="en-US" u="sng" dirty="0" smtClean="0"/>
              <a:t>Fluorescent  microscopy</a:t>
            </a:r>
            <a:r>
              <a:rPr lang="en-US" dirty="0" smtClean="0"/>
              <a:t>. 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97</a:t>
            </a:fld>
            <a:endParaRPr lang="en-US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C000"/>
                </a:solidFill>
              </a:rPr>
              <a:t>TRICHOMONAS VAGINALIS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556260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en-US" b="1" i="1" u="sng" dirty="0" smtClean="0"/>
              <a:t>LABORATORY DIAGNOSIS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Trichomonas vaginalis can be isolated on culture medias e.g. Trussel &amp; Jhonson’s medium, Simplified trypticase serum medium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For best growth in Simplified trypticase serum medium ;</a:t>
            </a:r>
          </a:p>
          <a:p>
            <a:pPr>
              <a:buNone/>
            </a:pPr>
            <a:r>
              <a:rPr lang="en-US" dirty="0" smtClean="0"/>
              <a:t>     Temperature--35-37</a:t>
            </a:r>
            <a:r>
              <a:rPr lang="en-US" dirty="0" smtClean="0">
                <a:latin typeface="Calibri"/>
              </a:rPr>
              <a:t>  ̊C under anaerobic conditions.</a:t>
            </a:r>
          </a:p>
          <a:p>
            <a:pPr>
              <a:buNone/>
            </a:pPr>
            <a:r>
              <a:rPr lang="en-US" dirty="0" smtClean="0">
                <a:latin typeface="Calibri"/>
              </a:rPr>
              <a:t>    ph---5.5_6.0.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/>
              </a:rPr>
              <a:t>Nucleic acid hybridization.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/>
              </a:rPr>
              <a:t>PCR</a:t>
            </a:r>
          </a:p>
          <a:p>
            <a:pPr>
              <a:buNone/>
            </a:pPr>
            <a:endParaRPr lang="en-US" dirty="0" smtClean="0">
              <a:latin typeface="Calibri"/>
            </a:endParaRPr>
          </a:p>
          <a:p>
            <a:pPr>
              <a:buNone/>
            </a:pPr>
            <a:endParaRPr lang="en-US" dirty="0" smtClean="0">
              <a:latin typeface="Calibri"/>
            </a:endParaRPr>
          </a:p>
          <a:p>
            <a:pPr>
              <a:buNone/>
            </a:pPr>
            <a:endParaRPr lang="en-US" dirty="0" smtClean="0">
              <a:latin typeface="Calibri"/>
            </a:endParaRP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98</a:t>
            </a:fld>
            <a:endParaRPr lang="en-US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C000"/>
                </a:solidFill>
              </a:rPr>
              <a:t>TRICHOMONAS VAGINALIS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199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i="1" u="sng" dirty="0" smtClean="0"/>
              <a:t>PREVENTION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 Detection &amp; treatment of cases.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Avoidance of sexual contact with infected persons.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Use of condoms.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There is no vaccine available.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C040-EDFB-4BE9-BF5D-09237F60BD01}" type="slidenum">
              <a:rPr lang="en-US" smtClean="0"/>
              <a:pPr/>
              <a:t>99</a:t>
            </a:fld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3377</TotalTime>
  <Words>3383</Words>
  <Application>Microsoft Office PowerPoint</Application>
  <PresentationFormat>On-screen Show (4:3)</PresentationFormat>
  <Paragraphs>809</Paragraphs>
  <Slides>143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143</vt:i4>
      </vt:variant>
    </vt:vector>
  </HeadingPairs>
  <TitlesOfParts>
    <vt:vector size="144" baseType="lpstr">
      <vt:lpstr>Office Theme</vt:lpstr>
      <vt:lpstr>GENERAL PARASITOLOGY     BY DR. ANAM RASHEED PATHOLOGY  DEPARTMENT</vt:lpstr>
      <vt:lpstr>PowerPoint Presentation</vt:lpstr>
      <vt:lpstr>PARASITE</vt:lpstr>
      <vt:lpstr>PARASITE (continued)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SCHEME FOLLOWED IN PARASITOLOGICAL STUDIES</vt:lpstr>
      <vt:lpstr>METHODS FOR DIAGNOSIS</vt:lpstr>
      <vt:lpstr>PowerPoint Presentation</vt:lpstr>
      <vt:lpstr>PowerPoint Presentation</vt:lpstr>
      <vt:lpstr>PowerPoint Presentation</vt:lpstr>
      <vt:lpstr>PowerPoint Presentation</vt:lpstr>
      <vt:lpstr>INTRODUCTION TO PROTOZOA</vt:lpstr>
      <vt:lpstr>INTRODUCTION TO PROTOZOA</vt:lpstr>
      <vt:lpstr>CLASSIFICATION OF PROTOZOA</vt:lpstr>
      <vt:lpstr>PowerPoint Presentation</vt:lpstr>
      <vt:lpstr>AMOEBA</vt:lpstr>
      <vt:lpstr>AMOEBA (continued)</vt:lpstr>
      <vt:lpstr>ENTAMOEBA HISTOLYTICA (parasite causing diarrhoea, dysentry &amp; liver abscess)</vt:lpstr>
      <vt:lpstr>PowerPoint Presentation</vt:lpstr>
      <vt:lpstr>ENTAMOEBA HISTOLYTICA</vt:lpstr>
      <vt:lpstr>ENTAMOEBA HISTOLYTICA</vt:lpstr>
      <vt:lpstr>TROPHOZOITES AND CYSTS</vt:lpstr>
      <vt:lpstr>PowerPoint Presentation</vt:lpstr>
      <vt:lpstr>PowerPoint Presentation</vt:lpstr>
      <vt:lpstr> LIFE CYCLE OF E. HITOLYSTICA</vt:lpstr>
      <vt:lpstr>Life Cycle of E.histolytica</vt:lpstr>
      <vt:lpstr>Life Cycle of  E. histolytica</vt:lpstr>
      <vt:lpstr>PowerPoint Presentation</vt:lpstr>
      <vt:lpstr>PATHOGENICITY OF ENTAMOEBA HISTOLYTICA</vt:lpstr>
      <vt:lpstr>PowerPoint Presentation</vt:lpstr>
      <vt:lpstr>Pathogenesis of Intestinal Amoebiasis</vt:lpstr>
      <vt:lpstr>PowerPoint Presentation</vt:lpstr>
      <vt:lpstr>PowerPoint Presentation</vt:lpstr>
      <vt:lpstr>AMOEBIC LIVER ABSCESS</vt:lpstr>
      <vt:lpstr>AMOEBIC ULCERS LARGE INTESTINE</vt:lpstr>
      <vt:lpstr>AMOEBIC ULCERS LARGE INTESTINE</vt:lpstr>
      <vt:lpstr>SECONDARY ⁄ METASTATIC ⁄ EXTRAINTESTINAL LESIONS</vt:lpstr>
      <vt:lpstr>AMOEBIC LIVER ABSCESS</vt:lpstr>
      <vt:lpstr>AMOEBIC LIVER ABSCESS</vt:lpstr>
      <vt:lpstr>CLINICAL FEATURES OF AMOEBIC LIVER ABSCESS</vt:lpstr>
      <vt:lpstr>AMOEBIC LIVER ABSCESS</vt:lpstr>
      <vt:lpstr>AMOEBIC LIVER ABSCESS</vt:lpstr>
      <vt:lpstr>COMPLICATIONS OF AMOEBIC LIVER ABSCESS</vt:lpstr>
      <vt:lpstr>METASTATIC LESIONS</vt:lpstr>
      <vt:lpstr>LAB DIAGNOSIS</vt:lpstr>
      <vt:lpstr>LAB DIAGNOSIS</vt:lpstr>
      <vt:lpstr>CYST OF ENTAMOEBA HISTOLYTICA IN STOOL</vt:lpstr>
      <vt:lpstr>TREATMENT (Antiamoebic drugs)</vt:lpstr>
      <vt:lpstr>TREATMENT (Antiamoebic drugs)</vt:lpstr>
      <vt:lpstr>PREVENTION</vt:lpstr>
      <vt:lpstr>     E.Coli        E. histolytica</vt:lpstr>
      <vt:lpstr>PowerPoint Presentation</vt:lpstr>
      <vt:lpstr>PowerPoint Presentation</vt:lpstr>
      <vt:lpstr>PowerPoint Presentation</vt:lpstr>
      <vt:lpstr>FLAGELLATES</vt:lpstr>
      <vt:lpstr>CLASSIFICATION OF FLAGELLATES</vt:lpstr>
      <vt:lpstr>GIARDIA LAMBLIA (Synonym with G.intestinalis, G. duodenalis)</vt:lpstr>
      <vt:lpstr>PowerPoint Presentation</vt:lpstr>
      <vt:lpstr>GEOGRAPHICAL DISTRIBUTION</vt:lpstr>
      <vt:lpstr>PowerPoint Presentation</vt:lpstr>
      <vt:lpstr>MORPHOLOGY</vt:lpstr>
      <vt:lpstr>MODE OF INFECTION</vt:lpstr>
      <vt:lpstr>LIFE CYCLE</vt:lpstr>
      <vt:lpstr>PowerPoint Presentation</vt:lpstr>
      <vt:lpstr>LIFE CYCLE</vt:lpstr>
      <vt:lpstr>PATHOGENICITY (AT LEAST 10 CYSTS ARE SUFFICIENT TO CAUSE INFECTION)</vt:lpstr>
      <vt:lpstr>PATHOGENESIS Following steps lead to malabsorption</vt:lpstr>
      <vt:lpstr>PowerPoint Presentation</vt:lpstr>
      <vt:lpstr>PowerPoint Presentation</vt:lpstr>
      <vt:lpstr>CLINICAL FEATURES</vt:lpstr>
      <vt:lpstr>COMPLICATIONS</vt:lpstr>
      <vt:lpstr>LABORATORY DIAGNOSIS</vt:lpstr>
      <vt:lpstr>Cysts are resistant to chlorination</vt:lpstr>
      <vt:lpstr>PowerPoint Presentation</vt:lpstr>
      <vt:lpstr>Stool Examination</vt:lpstr>
      <vt:lpstr>Treatment</vt:lpstr>
      <vt:lpstr>PREVENTION</vt:lpstr>
      <vt:lpstr>PowerPoint Presentation</vt:lpstr>
      <vt:lpstr>TRICHOMONAS</vt:lpstr>
      <vt:lpstr>TRICHOMONAS</vt:lpstr>
      <vt:lpstr>TRICHOMONAS VAGINALIS</vt:lpstr>
      <vt:lpstr>TRICHOMONAS</vt:lpstr>
      <vt:lpstr>TRICHOMONAS VAGINALIS</vt:lpstr>
      <vt:lpstr>TRICHOMONAS VAGINALIS</vt:lpstr>
      <vt:lpstr>MODE OF INFECTION</vt:lpstr>
      <vt:lpstr>TRICHOMONAS VAGINALIS</vt:lpstr>
      <vt:lpstr>TRICHOMONAS VAGINALIS</vt:lpstr>
      <vt:lpstr>TRICHOMONAS VAGINALIS</vt:lpstr>
      <vt:lpstr>TRICHOMONAS VAGINALIS</vt:lpstr>
      <vt:lpstr>TRICHOMONAS VAGINALIS</vt:lpstr>
      <vt:lpstr>TRICHOMONAS VAGINALIS</vt:lpstr>
      <vt:lpstr>PowerPoint Presentation</vt:lpstr>
      <vt:lpstr>CLASSIFICATION OF LEISMANIA</vt:lpstr>
      <vt:lpstr>PowerPoint Presentation</vt:lpstr>
      <vt:lpstr>LEISHMANIA DONOVANI</vt:lpstr>
      <vt:lpstr>PowerPoint Presentation</vt:lpstr>
      <vt:lpstr>PowerPoint Presentation</vt:lpstr>
      <vt:lpstr>MORPHOLOGY</vt:lpstr>
      <vt:lpstr>PowerPoint Presentation</vt:lpstr>
      <vt:lpstr>PowerPoint Presentation</vt:lpstr>
      <vt:lpstr>PowerPoint Presentation</vt:lpstr>
      <vt:lpstr>PowerPoint Presentation</vt:lpstr>
      <vt:lpstr>PATHOGENICITY</vt:lpstr>
      <vt:lpstr>PowerPoint Presentation</vt:lpstr>
      <vt:lpstr>PowerPoint Presentation</vt:lpstr>
      <vt:lpstr>LABORATORY DIAGNOSIS</vt:lpstr>
      <vt:lpstr>LABORATORY DIAGNOSIS</vt:lpstr>
      <vt:lpstr>POST KALA-AZAR DERMAL DISEASE (PKDL) OR DERMAL LEISHMANOID</vt:lpstr>
      <vt:lpstr>LEISHMANIASIS</vt:lpstr>
      <vt:lpstr>PowerPoint Presentation</vt:lpstr>
      <vt:lpstr>LEISHMANIASIS</vt:lpstr>
      <vt:lpstr>LEISHMANIA TROPICA</vt:lpstr>
      <vt:lpstr>HABITAT</vt:lpstr>
      <vt:lpstr>MORPHOLOGY</vt:lpstr>
      <vt:lpstr>LIFE CYCLE</vt:lpstr>
      <vt:lpstr>LIFE CYCLE OF LEISMANIA TROPICA</vt:lpstr>
      <vt:lpstr>PATHOGENICITY</vt:lpstr>
      <vt:lpstr>CLINICAL FEATURES</vt:lpstr>
      <vt:lpstr>LABORATORY DIAGNOSIS</vt:lpstr>
      <vt:lpstr>TREATMENT</vt:lpstr>
      <vt:lpstr>LEISHMANIA INFANTUM</vt:lpstr>
      <vt:lpstr>LEISHMANIA  AETHIOPICA</vt:lpstr>
      <vt:lpstr>LEISHMANIA MAJOR</vt:lpstr>
      <vt:lpstr>PROPHYLAXIS</vt:lpstr>
      <vt:lpstr>NEW WORLD LEISHMANIASIS</vt:lpstr>
      <vt:lpstr>PowerPoint Presentation</vt:lpstr>
      <vt:lpstr>MORPHOLOGY</vt:lpstr>
      <vt:lpstr>LIFE CYCLE</vt:lpstr>
      <vt:lpstr>PATHOGENICITY</vt:lpstr>
      <vt:lpstr>PATHOGENICITY</vt:lpstr>
      <vt:lpstr>PATHOGENICITY</vt:lpstr>
      <vt:lpstr>LEISHMANIASIS</vt:lpstr>
      <vt:lpstr>LABORATORY DIAGNOSIS</vt:lpstr>
      <vt:lpstr>TREATMENT</vt:lpstr>
    </vt:vector>
  </TitlesOfParts>
  <Company>PC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PARASITOLOGY</dc:title>
  <dc:creator>Tabish Iqbal</dc:creator>
  <cp:lastModifiedBy>MonaM</cp:lastModifiedBy>
  <cp:revision>421</cp:revision>
  <dcterms:created xsi:type="dcterms:W3CDTF">2009-10-01T15:56:34Z</dcterms:created>
  <dcterms:modified xsi:type="dcterms:W3CDTF">2019-01-07T09:40:18Z</dcterms:modified>
</cp:coreProperties>
</file>