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70" r:id="rId4"/>
    <p:sldId id="267" r:id="rId5"/>
    <p:sldId id="269" r:id="rId6"/>
    <p:sldId id="271" r:id="rId7"/>
    <p:sldId id="272" r:id="rId8"/>
    <p:sldId id="273" r:id="rId9"/>
    <p:sldId id="291" r:id="rId10"/>
    <p:sldId id="276" r:id="rId11"/>
    <p:sldId id="275" r:id="rId12"/>
    <p:sldId id="29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4660"/>
  </p:normalViewPr>
  <p:slideViewPr>
    <p:cSldViewPr snapToGrid="0">
      <p:cViewPr varScale="1">
        <p:scale>
          <a:sx n="67" d="100"/>
          <a:sy n="67" d="100"/>
        </p:scale>
        <p:origin x="421"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1/19/2017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1/19/2017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737" y="1562198"/>
            <a:ext cx="3725495" cy="973249"/>
          </a:xfrm>
        </p:spPr>
        <p:txBody>
          <a:bodyPr>
            <a:normAutofit/>
          </a:bodyPr>
          <a:lstStyle/>
          <a:p>
            <a:pPr algn="ctr"/>
            <a:r>
              <a:rPr lang="en-US" dirty="0">
                <a:latin typeface="Nexa Bold" panose="02000000000000000000" pitchFamily="50" charset="0"/>
              </a:rPr>
              <a:t>Berries</a:t>
            </a:r>
            <a:endParaRPr lang="en-US" b="1" dirty="0">
              <a:latin typeface="Nexa Light" panose="02000000000000000000" pitchFamily="50" charset="0"/>
            </a:endParaRPr>
          </a:p>
        </p:txBody>
      </p:sp>
      <p:sp>
        <p:nvSpPr>
          <p:cNvPr id="3" name="Subtitle 2"/>
          <p:cNvSpPr>
            <a:spLocks noGrp="1"/>
          </p:cNvSpPr>
          <p:nvPr>
            <p:ph type="subTitle" idx="1"/>
          </p:nvPr>
        </p:nvSpPr>
        <p:spPr>
          <a:xfrm>
            <a:off x="360610" y="3127877"/>
            <a:ext cx="5585084" cy="3101866"/>
          </a:xfrm>
        </p:spPr>
        <p:txBody>
          <a:bodyPr>
            <a:normAutofit/>
          </a:bodyPr>
          <a:lstStyle/>
          <a:p>
            <a:pPr marL="457200" indent="-457200">
              <a:buFont typeface="Wingdings" panose="05000000000000000000" pitchFamily="2" charset="2"/>
              <a:buChar char="ü"/>
            </a:pPr>
            <a:r>
              <a:rPr lang="en-US" sz="2400" dirty="0" err="1"/>
              <a:t>Fragaria</a:t>
            </a:r>
            <a:r>
              <a:rPr lang="en-US" sz="2400" dirty="0"/>
              <a:t>  </a:t>
            </a:r>
            <a:r>
              <a:rPr lang="en-US" sz="2400" dirty="0" err="1"/>
              <a:t>ananassa</a:t>
            </a:r>
            <a:r>
              <a:rPr lang="en-US" sz="2400" dirty="0"/>
              <a:t> (Strawberry)</a:t>
            </a:r>
          </a:p>
          <a:p>
            <a:pPr marL="457200" indent="-457200">
              <a:buFont typeface="Wingdings" panose="05000000000000000000" pitchFamily="2" charset="2"/>
              <a:buChar char="ü"/>
            </a:pPr>
            <a:r>
              <a:rPr lang="en-US" sz="2400" dirty="0" err="1"/>
              <a:t>Ribes</a:t>
            </a:r>
            <a:r>
              <a:rPr lang="en-US" sz="2400" dirty="0"/>
              <a:t> </a:t>
            </a:r>
            <a:r>
              <a:rPr lang="en-US" sz="2400" dirty="0" err="1"/>
              <a:t>nigrum</a:t>
            </a:r>
            <a:r>
              <a:rPr lang="en-US" sz="2400" dirty="0"/>
              <a:t> (blackcurrants)</a:t>
            </a:r>
          </a:p>
          <a:p>
            <a:pPr marL="457200" indent="-457200">
              <a:buFont typeface="Wingdings" panose="05000000000000000000" pitchFamily="2" charset="2"/>
              <a:buChar char="ü"/>
            </a:pPr>
            <a:r>
              <a:rPr lang="en-US" sz="2400" dirty="0" err="1"/>
              <a:t>Rubus</a:t>
            </a:r>
            <a:r>
              <a:rPr lang="en-US" sz="2400" dirty="0"/>
              <a:t> </a:t>
            </a:r>
            <a:r>
              <a:rPr lang="en-US" sz="2400" dirty="0" err="1"/>
              <a:t>idaeus</a:t>
            </a:r>
            <a:r>
              <a:rPr lang="en-US" sz="2400" dirty="0"/>
              <a:t> (raspberries)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637" y="-103034"/>
            <a:ext cx="7256602" cy="4520487"/>
          </a:xfrm>
          <a:prstGeom prst="ellipse">
            <a:avLst/>
          </a:prstGeom>
          <a:ln>
            <a:noFill/>
          </a:ln>
          <a:effectLst>
            <a:softEdge rad="112500"/>
          </a:effectLst>
        </p:spPr>
      </p:pic>
    </p:spTree>
    <p:extLst>
      <p:ext uri="{BB962C8B-B14F-4D97-AF65-F5344CB8AC3E}">
        <p14:creationId xmlns:p14="http://schemas.microsoft.com/office/powerpoint/2010/main" val="75624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91" y="1178893"/>
            <a:ext cx="6776434" cy="845514"/>
          </a:xfrm>
        </p:spPr>
        <p:style>
          <a:lnRef idx="0">
            <a:schemeClr val="accent1"/>
          </a:lnRef>
          <a:fillRef idx="3">
            <a:schemeClr val="accent1"/>
          </a:fillRef>
          <a:effectRef idx="3">
            <a:schemeClr val="accent1"/>
          </a:effectRef>
          <a:fontRef idx="minor">
            <a:schemeClr val="lt1"/>
          </a:fontRef>
        </p:style>
        <p:txBody>
          <a:bodyPr/>
          <a:lstStyle/>
          <a:p>
            <a:pPr algn="ctr"/>
            <a:r>
              <a:rPr lang="en-US" b="1" dirty="0"/>
              <a:t>Fertilization</a:t>
            </a:r>
          </a:p>
        </p:txBody>
      </p:sp>
      <p:sp>
        <p:nvSpPr>
          <p:cNvPr id="5" name="Text Placeholder 4"/>
          <p:cNvSpPr>
            <a:spLocks noGrp="1"/>
          </p:cNvSpPr>
          <p:nvPr>
            <p:ph type="body" sz="quarter" idx="3"/>
          </p:nvPr>
        </p:nvSpPr>
        <p:spPr>
          <a:xfrm>
            <a:off x="3528008" y="2261694"/>
            <a:ext cx="5105400" cy="547849"/>
          </a:xfrm>
        </p:spPr>
        <p:txBody>
          <a:bodyPr/>
          <a:lstStyle/>
          <a:p>
            <a:pPr algn="ctr"/>
            <a:r>
              <a:rPr lang="en-US" b="1" dirty="0"/>
              <a:t>Strawberry</a:t>
            </a:r>
          </a:p>
        </p:txBody>
      </p:sp>
      <p:sp>
        <p:nvSpPr>
          <p:cNvPr id="6" name="Content Placeholder 5"/>
          <p:cNvSpPr>
            <a:spLocks noGrp="1"/>
          </p:cNvSpPr>
          <p:nvPr>
            <p:ph sz="quarter" idx="4"/>
          </p:nvPr>
        </p:nvSpPr>
        <p:spPr>
          <a:xfrm>
            <a:off x="1815924" y="3142449"/>
            <a:ext cx="8529569" cy="2318194"/>
          </a:xfrm>
        </p:spPr>
        <p:txBody>
          <a:bodyPr/>
          <a:lstStyle/>
          <a:p>
            <a:pPr marL="0" indent="0">
              <a:buNone/>
            </a:pPr>
            <a:r>
              <a:rPr lang="en-US" dirty="0"/>
              <a:t>	Nitrogen, phosphorus, potassium, and other soil nutrients are required for vigorous crown and runner development. Soil tests will identify the nutrient needs. Generally phosphorus, potassium, and part of the nitrogen should be applied at or before planting.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18733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26" y="1241508"/>
            <a:ext cx="4672124" cy="949817"/>
          </a:xfrm>
        </p:spPr>
        <p:style>
          <a:lnRef idx="0">
            <a:schemeClr val="accent1"/>
          </a:lnRef>
          <a:fillRef idx="3">
            <a:schemeClr val="accent1"/>
          </a:fillRef>
          <a:effectRef idx="3">
            <a:schemeClr val="accent1"/>
          </a:effectRef>
          <a:fontRef idx="minor">
            <a:schemeClr val="lt1"/>
          </a:fontRef>
        </p:style>
        <p:txBody>
          <a:bodyPr/>
          <a:lstStyle/>
          <a:p>
            <a:pPr algn="ctr"/>
            <a:r>
              <a:rPr lang="en-US" b="1" dirty="0"/>
              <a:t>Varieties</a:t>
            </a:r>
          </a:p>
        </p:txBody>
      </p:sp>
      <p:sp>
        <p:nvSpPr>
          <p:cNvPr id="5" name="Text Placeholder 4"/>
          <p:cNvSpPr>
            <a:spLocks noGrp="1"/>
          </p:cNvSpPr>
          <p:nvPr>
            <p:ph type="body" sz="quarter" idx="3"/>
          </p:nvPr>
        </p:nvSpPr>
        <p:spPr>
          <a:xfrm>
            <a:off x="3541688" y="2305318"/>
            <a:ext cx="5105400" cy="702396"/>
          </a:xfrm>
        </p:spPr>
        <p:txBody>
          <a:bodyPr/>
          <a:lstStyle/>
          <a:p>
            <a:pPr algn="ctr"/>
            <a:r>
              <a:rPr lang="en-US" b="1" dirty="0"/>
              <a:t>Strawberry</a:t>
            </a:r>
          </a:p>
        </p:txBody>
      </p:sp>
      <p:sp>
        <p:nvSpPr>
          <p:cNvPr id="6" name="Content Placeholder 5"/>
          <p:cNvSpPr>
            <a:spLocks noGrp="1"/>
          </p:cNvSpPr>
          <p:nvPr>
            <p:ph sz="quarter" idx="4"/>
          </p:nvPr>
        </p:nvSpPr>
        <p:spPr>
          <a:xfrm>
            <a:off x="3325969" y="3235699"/>
            <a:ext cx="5334000" cy="2637068"/>
          </a:xfrm>
        </p:spPr>
        <p:txBody>
          <a:bodyPr/>
          <a:lstStyle/>
          <a:p>
            <a:r>
              <a:rPr lang="en-US" dirty="0"/>
              <a:t>Alba</a:t>
            </a:r>
          </a:p>
          <a:p>
            <a:r>
              <a:rPr lang="en-US" dirty="0"/>
              <a:t>Alexandria</a:t>
            </a:r>
          </a:p>
          <a:p>
            <a:r>
              <a:rPr lang="en-US" dirty="0"/>
              <a:t>Allister</a:t>
            </a:r>
          </a:p>
          <a:p>
            <a:r>
              <a:rPr lang="en-US" dirty="0"/>
              <a:t>Alpine strawberry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141285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454" y="927644"/>
            <a:ext cx="8184524" cy="1068584"/>
          </a:xfrm>
        </p:spPr>
        <p:txBody>
          <a:bodyPr>
            <a:normAutofit fontScale="90000"/>
          </a:bodyPr>
          <a:lstStyle/>
          <a:p>
            <a:r>
              <a:rPr lang="en-US" b="1" dirty="0"/>
              <a:t>Harvest and Storage</a:t>
            </a:r>
          </a:p>
        </p:txBody>
      </p:sp>
      <p:sp>
        <p:nvSpPr>
          <p:cNvPr id="3" name="Subtitle 2"/>
          <p:cNvSpPr>
            <a:spLocks noGrp="1"/>
          </p:cNvSpPr>
          <p:nvPr>
            <p:ph type="subTitle" idx="1"/>
          </p:nvPr>
        </p:nvSpPr>
        <p:spPr>
          <a:xfrm>
            <a:off x="1371600" y="2665927"/>
            <a:ext cx="9448800" cy="2421228"/>
          </a:xfrm>
        </p:spPr>
        <p:txBody>
          <a:bodyPr>
            <a:normAutofit/>
          </a:bodyPr>
          <a:lstStyle/>
          <a:p>
            <a:r>
              <a:rPr lang="en-US" sz="2400" dirty="0"/>
              <a:t>	Pick strawberries in the morning, when the fruits are cool, and immediately put them in the refrigerator. Wait until just before you eat or cook them to rinse the berries thoroughly with cool water. Extra strawberries can be frozen, dried, or made into jam or preserves.</a:t>
            </a:r>
          </a:p>
        </p:txBody>
      </p:sp>
    </p:spTree>
    <p:extLst>
      <p:ext uri="{BB962C8B-B14F-4D97-AF65-F5344CB8AC3E}">
        <p14:creationId xmlns:p14="http://schemas.microsoft.com/office/powerpoint/2010/main" val="407144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535" y="334849"/>
            <a:ext cx="5376930" cy="862885"/>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a:t>Introduction</a:t>
            </a:r>
          </a:p>
        </p:txBody>
      </p:sp>
      <p:sp>
        <p:nvSpPr>
          <p:cNvPr id="3" name="Subtitle 2"/>
          <p:cNvSpPr>
            <a:spLocks noGrp="1"/>
          </p:cNvSpPr>
          <p:nvPr>
            <p:ph type="subTitle" idx="1"/>
          </p:nvPr>
        </p:nvSpPr>
        <p:spPr>
          <a:xfrm>
            <a:off x="1371600" y="1275007"/>
            <a:ext cx="9448800" cy="2627291"/>
          </a:xfrm>
        </p:spPr>
        <p:txBody>
          <a:bodyPr>
            <a:normAutofit/>
          </a:bodyPr>
          <a:lstStyle/>
          <a:p>
            <a:r>
              <a:rPr lang="en-US" dirty="0">
                <a:latin typeface="Nexa Light" panose="02000000000000000000"/>
              </a:rPr>
              <a:t>In </a:t>
            </a:r>
            <a:r>
              <a:rPr lang="en-US" b="1" dirty="0">
                <a:latin typeface="Nexa Light" panose="02000000000000000000"/>
              </a:rPr>
              <a:t>botanical terminology</a:t>
            </a:r>
            <a:r>
              <a:rPr lang="en-US" dirty="0">
                <a:latin typeface="Nexa Light" panose="02000000000000000000"/>
              </a:rPr>
              <a:t>, a </a:t>
            </a:r>
            <a:r>
              <a:rPr lang="en-US" b="1" dirty="0">
                <a:latin typeface="Nexa Light" panose="02000000000000000000"/>
              </a:rPr>
              <a:t>berry</a:t>
            </a:r>
            <a:r>
              <a:rPr lang="en-US" dirty="0">
                <a:latin typeface="Nexa Light" panose="02000000000000000000"/>
              </a:rPr>
              <a:t> is a fleshy fruit without a stone although many pips or seeds may be present produced from a single flower containing one ovary.  It is fleshy throughout, except for the seeds.</a:t>
            </a:r>
          </a:p>
          <a:p>
            <a:r>
              <a:rPr lang="en-US" dirty="0">
                <a:latin typeface="Nexa Light" panose="02000000000000000000"/>
              </a:rPr>
              <a:t>In everyday English, "berry" is a term for any small edible fruit. Berries are usually juicy, round, brightly colored, sweet or sour, and do not have a stone or pit, although many pips or seeds may be present.</a:t>
            </a:r>
          </a:p>
          <a:p>
            <a:r>
              <a:rPr lang="en-US" dirty="0">
                <a:latin typeface="Nexa Light" panose="02000000000000000000"/>
              </a:rPr>
              <a:t>Mostly berries are edible but some are toxic too therefore it should be kept in mind while eating an unknown Berry fruit.</a:t>
            </a:r>
          </a:p>
          <a:p>
            <a:endParaRPr lang="en-US" dirty="0">
              <a:latin typeface="Nexa Light" panose="0200000000000000000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2144"/>
            <a:ext cx="12192000" cy="2968581"/>
          </a:xfrm>
          <a:prstGeom prst="rect">
            <a:avLst/>
          </a:prstGeom>
        </p:spPr>
      </p:pic>
    </p:spTree>
    <p:extLst>
      <p:ext uri="{BB962C8B-B14F-4D97-AF65-F5344CB8AC3E}">
        <p14:creationId xmlns:p14="http://schemas.microsoft.com/office/powerpoint/2010/main" val="70259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35" y="1009071"/>
            <a:ext cx="8610600" cy="1293028"/>
          </a:xfrm>
        </p:spPr>
        <p:txBody>
          <a:bodyPr/>
          <a:lstStyle/>
          <a:p>
            <a:pPr algn="ctr"/>
            <a:r>
              <a:rPr lang="en-US" b="1" dirty="0"/>
              <a:t>Example of edible and non edible berries</a:t>
            </a:r>
          </a:p>
        </p:txBody>
      </p:sp>
      <p:sp>
        <p:nvSpPr>
          <p:cNvPr id="3" name="Content Placeholder 2"/>
          <p:cNvSpPr>
            <a:spLocks noGrp="1"/>
          </p:cNvSpPr>
          <p:nvPr>
            <p:ph sz="half" idx="1"/>
          </p:nvPr>
        </p:nvSpPr>
        <p:spPr>
          <a:xfrm>
            <a:off x="608527" y="3315024"/>
            <a:ext cx="5334000" cy="3034263"/>
          </a:xfrm>
        </p:spPr>
        <p:txBody>
          <a:bodyPr/>
          <a:lstStyle/>
          <a:p>
            <a:r>
              <a:rPr lang="en-US" dirty="0"/>
              <a:t>Strawberry</a:t>
            </a:r>
          </a:p>
          <a:p>
            <a:r>
              <a:rPr lang="en-US" dirty="0"/>
              <a:t>Blue berry</a:t>
            </a:r>
          </a:p>
          <a:p>
            <a:r>
              <a:rPr lang="en-US" dirty="0"/>
              <a:t>Black berry</a:t>
            </a:r>
          </a:p>
          <a:p>
            <a:r>
              <a:rPr lang="en-US" dirty="0"/>
              <a:t>Bilberry</a:t>
            </a:r>
          </a:p>
          <a:p>
            <a:r>
              <a:rPr lang="en-US" dirty="0"/>
              <a:t>Bear berry</a:t>
            </a:r>
          </a:p>
          <a:p>
            <a:r>
              <a:rPr lang="en-US" dirty="0"/>
              <a:t>Red berry</a:t>
            </a:r>
          </a:p>
        </p:txBody>
      </p:sp>
      <p:sp>
        <p:nvSpPr>
          <p:cNvPr id="4" name="Content Placeholder 3"/>
          <p:cNvSpPr>
            <a:spLocks noGrp="1"/>
          </p:cNvSpPr>
          <p:nvPr>
            <p:ph sz="half" idx="2"/>
          </p:nvPr>
        </p:nvSpPr>
        <p:spPr>
          <a:xfrm>
            <a:off x="7331297" y="3315024"/>
            <a:ext cx="3724141" cy="2274410"/>
          </a:xfrm>
        </p:spPr>
        <p:txBody>
          <a:bodyPr/>
          <a:lstStyle/>
          <a:p>
            <a:r>
              <a:rPr lang="en-US" dirty="0"/>
              <a:t>Bitter sweet</a:t>
            </a:r>
          </a:p>
          <a:p>
            <a:r>
              <a:rPr lang="en-US" dirty="0"/>
              <a:t>Baneberry</a:t>
            </a:r>
          </a:p>
          <a:p>
            <a:r>
              <a:rPr lang="en-US" dirty="0"/>
              <a:t>Holly berry</a:t>
            </a:r>
          </a:p>
          <a:p>
            <a:r>
              <a:rPr lang="en-US" dirty="0"/>
              <a:t>Mistletoe berry</a:t>
            </a:r>
          </a:p>
        </p:txBody>
      </p:sp>
      <p:sp>
        <p:nvSpPr>
          <p:cNvPr id="5" name="Rectangle 4"/>
          <p:cNvSpPr/>
          <p:nvPr/>
        </p:nvSpPr>
        <p:spPr>
          <a:xfrm>
            <a:off x="811369" y="2537138"/>
            <a:ext cx="2464158" cy="566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Edible Berries</a:t>
            </a:r>
          </a:p>
        </p:txBody>
      </p:sp>
      <p:sp>
        <p:nvSpPr>
          <p:cNvPr id="6" name="Rectangle 5"/>
          <p:cNvSpPr/>
          <p:nvPr/>
        </p:nvSpPr>
        <p:spPr>
          <a:xfrm>
            <a:off x="7572777" y="2539715"/>
            <a:ext cx="2464158" cy="566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Toxic Berries</a:t>
            </a:r>
          </a:p>
        </p:txBody>
      </p:sp>
      <p:cxnSp>
        <p:nvCxnSpPr>
          <p:cNvPr id="8" name="Straight Connector 7"/>
          <p:cNvCxnSpPr/>
          <p:nvPr/>
        </p:nvCxnSpPr>
        <p:spPr>
          <a:xfrm>
            <a:off x="5808377" y="2550017"/>
            <a:ext cx="0" cy="3541690"/>
          </a:xfrm>
          <a:prstGeom prst="line">
            <a:avLst/>
          </a:prstGeom>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278458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8058" y="746974"/>
            <a:ext cx="3953815" cy="911059"/>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US" b="1" dirty="0"/>
              <a:t>History</a:t>
            </a:r>
          </a:p>
        </p:txBody>
      </p:sp>
      <p:sp>
        <p:nvSpPr>
          <p:cNvPr id="3" name="Subtitle 2"/>
          <p:cNvSpPr>
            <a:spLocks noGrp="1"/>
          </p:cNvSpPr>
          <p:nvPr>
            <p:ph type="subTitle" idx="1"/>
          </p:nvPr>
        </p:nvSpPr>
        <p:spPr>
          <a:xfrm>
            <a:off x="1371599" y="2018644"/>
            <a:ext cx="9936051" cy="3197304"/>
          </a:xfrm>
        </p:spPr>
        <p:txBody>
          <a:bodyPr>
            <a:normAutofit/>
          </a:bodyPr>
          <a:lstStyle/>
          <a:p>
            <a:r>
              <a:rPr lang="en-US" sz="2400" dirty="0"/>
              <a:t>Berries have been valuable as a food source for humans since before the start of agriculture.</a:t>
            </a:r>
          </a:p>
          <a:p>
            <a:r>
              <a:rPr lang="en-US" sz="2400" dirty="0"/>
              <a:t>Blackberries and Raspberries cultivated since the 17th century, while smooth-skinned blueberries and cranberries cultivated in the United States for over a century.</a:t>
            </a:r>
            <a:r>
              <a:rPr lang="en-US" sz="2400" baseline="30000" dirty="0"/>
              <a:t> </a:t>
            </a:r>
            <a:r>
              <a:rPr lang="en-US" sz="2400" dirty="0"/>
              <a:t>In Japan, between the 10th and 18th centuries, the term </a:t>
            </a:r>
            <a:r>
              <a:rPr lang="en-US" sz="2400" b="1" dirty="0"/>
              <a:t>"</a:t>
            </a:r>
            <a:r>
              <a:rPr lang="en-US" sz="2400" b="1" i="1" dirty="0"/>
              <a:t>ichibigo</a:t>
            </a:r>
            <a:r>
              <a:rPr lang="en-US" sz="2400" b="1" dirty="0"/>
              <a:t>" </a:t>
            </a:r>
            <a:r>
              <a:rPr lang="en-US" sz="2400" dirty="0"/>
              <a:t>(which later became </a:t>
            </a:r>
            <a:r>
              <a:rPr lang="en-US" sz="2400" b="1" dirty="0"/>
              <a:t>"</a:t>
            </a:r>
            <a:r>
              <a:rPr lang="en-US" sz="2400" b="1" i="1" dirty="0" err="1"/>
              <a:t>ichigo</a:t>
            </a:r>
            <a:r>
              <a:rPr lang="en-US" sz="2400" b="1" dirty="0"/>
              <a:t>") </a:t>
            </a:r>
            <a:r>
              <a:rPr lang="en-US" sz="2400" dirty="0"/>
              <a:t>referred to many berry crops.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397628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15931" y="1648496"/>
            <a:ext cx="5105400" cy="612244"/>
          </a:xfrm>
        </p:spPr>
        <p:txBody>
          <a:bodyPr/>
          <a:lstStyle/>
          <a:p>
            <a:pPr algn="ctr"/>
            <a:r>
              <a:rPr lang="en-US" b="1" dirty="0"/>
              <a:t>Strawberry</a:t>
            </a:r>
          </a:p>
        </p:txBody>
      </p:sp>
      <p:sp>
        <p:nvSpPr>
          <p:cNvPr id="6" name="Content Placeholder 5"/>
          <p:cNvSpPr>
            <a:spLocks noGrp="1"/>
          </p:cNvSpPr>
          <p:nvPr>
            <p:ph sz="quarter" idx="4"/>
          </p:nvPr>
        </p:nvSpPr>
        <p:spPr>
          <a:xfrm>
            <a:off x="1738641" y="2994832"/>
            <a:ext cx="8838662" cy="2040807"/>
          </a:xfrm>
        </p:spPr>
        <p:txBody>
          <a:bodyPr/>
          <a:lstStyle/>
          <a:p>
            <a:r>
              <a:rPr lang="en-US" dirty="0"/>
              <a:t>Pakistan is producing a limited quantity of strawberries which are either eaten or used in preparing ice-cream, jam, jelly, pickle, cake or milk shake.</a:t>
            </a:r>
          </a:p>
          <a:p>
            <a:r>
              <a:rPr lang="en-US" dirty="0"/>
              <a:t>There are a number of reasons for restricted production, like the climate, perishability, size and taste.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338" y="-103032"/>
            <a:ext cx="2378299" cy="1476611"/>
          </a:xfrm>
          <a:prstGeom prst="ellipse">
            <a:avLst/>
          </a:prstGeom>
          <a:ln>
            <a:noFill/>
          </a:ln>
          <a:effectLst>
            <a:softEdge rad="112500"/>
          </a:effectLst>
        </p:spPr>
      </p:pic>
    </p:spTree>
    <p:extLst>
      <p:ext uri="{BB962C8B-B14F-4D97-AF65-F5344CB8AC3E}">
        <p14:creationId xmlns:p14="http://schemas.microsoft.com/office/powerpoint/2010/main" val="137612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0" y="1056068"/>
            <a:ext cx="3276600" cy="850006"/>
          </a:xfrm>
        </p:spPr>
        <p:style>
          <a:lnRef idx="0">
            <a:schemeClr val="accent1"/>
          </a:lnRef>
          <a:fillRef idx="3">
            <a:schemeClr val="accent1"/>
          </a:fillRef>
          <a:effectRef idx="3">
            <a:schemeClr val="accent1"/>
          </a:effectRef>
          <a:fontRef idx="minor">
            <a:schemeClr val="lt1"/>
          </a:fontRef>
        </p:style>
        <p:txBody>
          <a:bodyPr/>
          <a:lstStyle/>
          <a:p>
            <a:pPr algn="ctr"/>
            <a:r>
              <a:rPr lang="en-US" b="1" dirty="0"/>
              <a:t>Climate</a:t>
            </a:r>
          </a:p>
        </p:txBody>
      </p:sp>
      <p:sp>
        <p:nvSpPr>
          <p:cNvPr id="5" name="Text Placeholder 4"/>
          <p:cNvSpPr>
            <a:spLocks noGrp="1"/>
          </p:cNvSpPr>
          <p:nvPr>
            <p:ph type="body" sz="quarter" idx="3"/>
          </p:nvPr>
        </p:nvSpPr>
        <p:spPr>
          <a:xfrm>
            <a:off x="3709112" y="2093649"/>
            <a:ext cx="5105400" cy="823912"/>
          </a:xfrm>
        </p:spPr>
        <p:txBody>
          <a:bodyPr/>
          <a:lstStyle/>
          <a:p>
            <a:pPr algn="ctr"/>
            <a:r>
              <a:rPr lang="en-US" b="1" dirty="0"/>
              <a:t>Strawberry</a:t>
            </a:r>
          </a:p>
        </p:txBody>
      </p:sp>
      <p:sp>
        <p:nvSpPr>
          <p:cNvPr id="6" name="Content Placeholder 5"/>
          <p:cNvSpPr>
            <a:spLocks noGrp="1"/>
          </p:cNvSpPr>
          <p:nvPr>
            <p:ph sz="quarter" idx="4"/>
          </p:nvPr>
        </p:nvSpPr>
        <p:spPr>
          <a:xfrm>
            <a:off x="1236369" y="3132666"/>
            <a:ext cx="9870583" cy="3086019"/>
          </a:xfrm>
        </p:spPr>
        <p:txBody>
          <a:bodyPr/>
          <a:lstStyle/>
          <a:p>
            <a:pPr marL="0" indent="0">
              <a:buNone/>
            </a:pPr>
            <a:r>
              <a:rPr lang="en-US" dirty="0"/>
              <a:t>	Like other berries strawberries also prefer to grow in areas were the winters are very cold followed by mild summers. They need full sun for the highest yields at least 6 (six) hours a day. The soil requirement differs according to variety.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44410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374" y="1068945"/>
            <a:ext cx="2925651" cy="833907"/>
          </a:xfrm>
        </p:spPr>
        <p:style>
          <a:lnRef idx="0">
            <a:schemeClr val="accent1"/>
          </a:lnRef>
          <a:fillRef idx="3">
            <a:schemeClr val="accent1"/>
          </a:fillRef>
          <a:effectRef idx="3">
            <a:schemeClr val="accent1"/>
          </a:effectRef>
          <a:fontRef idx="minor">
            <a:schemeClr val="lt1"/>
          </a:fontRef>
        </p:style>
        <p:txBody>
          <a:bodyPr/>
          <a:lstStyle/>
          <a:p>
            <a:pPr algn="ctr"/>
            <a:r>
              <a:rPr lang="en-US" b="1" dirty="0"/>
              <a:t>soil</a:t>
            </a:r>
          </a:p>
        </p:txBody>
      </p:sp>
      <p:sp>
        <p:nvSpPr>
          <p:cNvPr id="5" name="Text Placeholder 4"/>
          <p:cNvSpPr>
            <a:spLocks noGrp="1"/>
          </p:cNvSpPr>
          <p:nvPr>
            <p:ph type="body" sz="quarter" idx="3"/>
          </p:nvPr>
        </p:nvSpPr>
        <p:spPr>
          <a:xfrm>
            <a:off x="3747751" y="2132286"/>
            <a:ext cx="5105400" cy="823912"/>
          </a:xfrm>
        </p:spPr>
        <p:txBody>
          <a:bodyPr/>
          <a:lstStyle/>
          <a:p>
            <a:pPr algn="ctr"/>
            <a:r>
              <a:rPr lang="en-US" b="1" dirty="0"/>
              <a:t>Strawberry</a:t>
            </a:r>
          </a:p>
        </p:txBody>
      </p:sp>
      <p:sp>
        <p:nvSpPr>
          <p:cNvPr id="6" name="Content Placeholder 5"/>
          <p:cNvSpPr>
            <a:spLocks noGrp="1"/>
          </p:cNvSpPr>
          <p:nvPr>
            <p:ph sz="quarter" idx="4"/>
          </p:nvPr>
        </p:nvSpPr>
        <p:spPr>
          <a:xfrm>
            <a:off x="1300761" y="3132666"/>
            <a:ext cx="9703158" cy="3086019"/>
          </a:xfrm>
        </p:spPr>
        <p:txBody>
          <a:bodyPr/>
          <a:lstStyle/>
          <a:p>
            <a:pPr marL="0" indent="0">
              <a:buNone/>
            </a:pPr>
            <a:r>
              <a:rPr lang="en-US" dirty="0"/>
              <a:t>	Sandy loam or light clay soils are best. There should be no heavy clay or rock within 300 mm of the surface. On sandy soils, it is difficult to maintain the supply of water and nutrients the plants need. Heavy clay soils stay too wet after rain this may damage the fruit and plant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342069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90" y="1227448"/>
            <a:ext cx="4531754" cy="833907"/>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b="1" dirty="0"/>
              <a:t>Propagation</a:t>
            </a:r>
          </a:p>
        </p:txBody>
      </p:sp>
      <p:sp>
        <p:nvSpPr>
          <p:cNvPr id="5" name="Text Placeholder 4"/>
          <p:cNvSpPr>
            <a:spLocks noGrp="1"/>
          </p:cNvSpPr>
          <p:nvPr>
            <p:ph type="body" sz="quarter" idx="3"/>
          </p:nvPr>
        </p:nvSpPr>
        <p:spPr>
          <a:xfrm>
            <a:off x="3586768" y="2266681"/>
            <a:ext cx="5105400" cy="715275"/>
          </a:xfrm>
        </p:spPr>
        <p:txBody>
          <a:bodyPr/>
          <a:lstStyle/>
          <a:p>
            <a:pPr algn="ctr"/>
            <a:r>
              <a:rPr lang="en-US" b="1" dirty="0"/>
              <a:t>Strawberry</a:t>
            </a:r>
          </a:p>
        </p:txBody>
      </p:sp>
      <p:sp>
        <p:nvSpPr>
          <p:cNvPr id="6" name="Content Placeholder 5"/>
          <p:cNvSpPr>
            <a:spLocks noGrp="1"/>
          </p:cNvSpPr>
          <p:nvPr>
            <p:ph sz="quarter" idx="4"/>
          </p:nvPr>
        </p:nvSpPr>
        <p:spPr>
          <a:xfrm>
            <a:off x="1545466" y="3187282"/>
            <a:ext cx="9188003" cy="3086019"/>
          </a:xfrm>
        </p:spPr>
        <p:txBody>
          <a:bodyPr>
            <a:normAutofit/>
          </a:bodyPr>
          <a:lstStyle/>
          <a:p>
            <a:pPr marL="0" indent="0">
              <a:buNone/>
            </a:pPr>
            <a:r>
              <a:rPr lang="en-US" dirty="0"/>
              <a:t>	Ordinarily, strawberries are propagated from runner plants grown by large commercial growers.</a:t>
            </a:r>
          </a:p>
          <a:p>
            <a:pPr marL="0" indent="0">
              <a:buNone/>
            </a:pPr>
            <a:r>
              <a:rPr lang="en-US" dirty="0"/>
              <a:t>Strawberries grow very well in cool temperate climates, at temperatures below 30°C (86°F)and require at least 6 hours of sunlight per day. They can be grown successfully in a wide variety of soils with pH 5.5 and 6.5.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03" y="0"/>
            <a:ext cx="2622997" cy="1628536"/>
          </a:xfrm>
          <a:prstGeom prst="ellipse">
            <a:avLst/>
          </a:prstGeom>
          <a:ln>
            <a:noFill/>
          </a:ln>
          <a:effectLst>
            <a:softEdge rad="112500"/>
          </a:effectLst>
        </p:spPr>
      </p:pic>
    </p:spTree>
    <p:extLst>
      <p:ext uri="{BB962C8B-B14F-4D97-AF65-F5344CB8AC3E}">
        <p14:creationId xmlns:p14="http://schemas.microsoft.com/office/powerpoint/2010/main" val="207505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2" y="519189"/>
            <a:ext cx="8770513" cy="571200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970" y="827028"/>
            <a:ext cx="3593030" cy="5412287"/>
          </a:xfrm>
          <a:prstGeom prst="rect">
            <a:avLst/>
          </a:prstGeom>
        </p:spPr>
      </p:pic>
    </p:spTree>
    <p:extLst>
      <p:ext uri="{BB962C8B-B14F-4D97-AF65-F5344CB8AC3E}">
        <p14:creationId xmlns:p14="http://schemas.microsoft.com/office/powerpoint/2010/main" val="281398755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979</TotalTime>
  <Words>184</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Century Gothic</vt:lpstr>
      <vt:lpstr>Nexa Bold</vt:lpstr>
      <vt:lpstr>Nexa Light</vt:lpstr>
      <vt:lpstr>Wingdings</vt:lpstr>
      <vt:lpstr>Vapor Trail</vt:lpstr>
      <vt:lpstr>Berries</vt:lpstr>
      <vt:lpstr>Introduction</vt:lpstr>
      <vt:lpstr>Example of edible and non edible berries</vt:lpstr>
      <vt:lpstr>History</vt:lpstr>
      <vt:lpstr>PowerPoint Presentation</vt:lpstr>
      <vt:lpstr>Climate</vt:lpstr>
      <vt:lpstr>soil</vt:lpstr>
      <vt:lpstr>Propagation</vt:lpstr>
      <vt:lpstr>PowerPoint Presentation</vt:lpstr>
      <vt:lpstr>Fertilization</vt:lpstr>
      <vt:lpstr>Varieties</vt:lpstr>
      <vt:lpstr>Harvest and Storage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BERRIES</dc:title>
  <dc:creator>Wazir Mohsin Abbas</dc:creator>
  <cp:lastModifiedBy>Wazir Mohsin Abbas</cp:lastModifiedBy>
  <cp:revision>106</cp:revision>
  <dcterms:created xsi:type="dcterms:W3CDTF">2016-10-16T05:44:55Z</dcterms:created>
  <dcterms:modified xsi:type="dcterms:W3CDTF">2017-01-19T16:02:45Z</dcterms:modified>
</cp:coreProperties>
</file>