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0050" y="0"/>
            <a:ext cx="8486775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7859" y="2121230"/>
            <a:ext cx="7828280" cy="1304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829" y="2945155"/>
            <a:ext cx="7800340" cy="284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2050" y="5153025"/>
            <a:ext cx="7010400" cy="1076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314325"/>
            <a:ext cx="72485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371600"/>
            <a:ext cx="8686800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5" y="314325"/>
            <a:ext cx="8686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10613"/>
            <a:ext cx="1811655" cy="454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Sage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0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800" b="1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800" b="1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ll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800" b="1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lll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800" b="1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lV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5" y="314325"/>
            <a:ext cx="8686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700" y="1606042"/>
            <a:ext cx="8216265" cy="4756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Sage 0 :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Non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– </a:t>
            </a:r>
            <a:r>
              <a:rPr sz="2800" i="1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cancer.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Has not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 to breast</a:t>
            </a:r>
            <a:r>
              <a:rPr sz="2800" i="1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tissues.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 l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: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≤ 2cm and has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to lymph</a:t>
            </a:r>
            <a:r>
              <a:rPr sz="2800" i="1" spc="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ll</a:t>
            </a:r>
            <a:endParaRPr sz="2800">
              <a:latin typeface="Book Antiqua"/>
              <a:cs typeface="Book Antiqua"/>
            </a:endParaRPr>
          </a:p>
          <a:p>
            <a:pPr marL="12700" marR="710565">
              <a:lnSpc>
                <a:spcPct val="120000"/>
              </a:lnSpc>
              <a:spcBef>
                <a:spcPts val="1120"/>
              </a:spcBef>
            </a:pPr>
            <a:r>
              <a:rPr sz="2800" b="1" spc="-5" dirty="0">
                <a:solidFill>
                  <a:srgbClr val="FF0000"/>
                </a:solidFill>
                <a:latin typeface="Book Antiqua"/>
                <a:cs typeface="Book Antiqua"/>
              </a:rPr>
              <a:t>Stage llA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: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≤ 2 cm and has spread to lymph nodes or  2-5 cm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has spread to lymph</a:t>
            </a:r>
            <a:r>
              <a:rPr sz="2800" i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FF0000"/>
                </a:solidFill>
                <a:latin typeface="Book Antiqua"/>
                <a:cs typeface="Book Antiqua"/>
              </a:rPr>
              <a:t>Stage llB: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2-5 cm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has spread to lymph nodes</a:t>
            </a:r>
            <a:r>
              <a:rPr sz="2800" i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&gt; 5 cm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has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to lymph</a:t>
            </a:r>
            <a:r>
              <a:rPr sz="2800" i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5" y="314325"/>
            <a:ext cx="8686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342389"/>
            <a:ext cx="6673215" cy="5133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Stage</a:t>
            </a:r>
            <a:r>
              <a:rPr sz="2600" b="1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lll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476884">
              <a:lnSpc>
                <a:spcPct val="110000"/>
              </a:lnSpc>
              <a:spcBef>
                <a:spcPts val="5"/>
              </a:spcBef>
            </a:pPr>
            <a:r>
              <a:rPr sz="2600" dirty="0">
                <a:solidFill>
                  <a:srgbClr val="FF0000"/>
                </a:solidFill>
                <a:latin typeface="Book Antiqua"/>
                <a:cs typeface="Book Antiqua"/>
              </a:rPr>
              <a:t>Stage </a:t>
            </a:r>
            <a:r>
              <a:rPr sz="2600" spc="-5" dirty="0">
                <a:solidFill>
                  <a:srgbClr val="FF0000"/>
                </a:solidFill>
                <a:latin typeface="Book Antiqua"/>
                <a:cs typeface="Book Antiqua"/>
              </a:rPr>
              <a:t>lllA</a:t>
            </a:r>
            <a:r>
              <a:rPr sz="2600" i="1" spc="-5" dirty="0">
                <a:solidFill>
                  <a:srgbClr val="FF0000"/>
                </a:solidFill>
                <a:latin typeface="Book Antiqua"/>
                <a:cs typeface="Book Antiqua"/>
              </a:rPr>
              <a:t>: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≤ 5cm and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to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lymph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  forming clumps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&gt;5 cm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to lymph 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 without forming</a:t>
            </a:r>
            <a:r>
              <a:rPr sz="2600" i="1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clumps.</a:t>
            </a:r>
            <a:endParaRPr sz="2600">
              <a:latin typeface="Book Antiqua"/>
              <a:cs typeface="Book Antiqua"/>
            </a:endParaRPr>
          </a:p>
          <a:p>
            <a:pPr marL="93345" marR="539750" indent="-81280">
              <a:lnSpc>
                <a:spcPct val="110000"/>
              </a:lnSpc>
              <a:spcBef>
                <a:spcPts val="1450"/>
              </a:spcBef>
              <a:tabLst>
                <a:tab pos="1621790" algn="l"/>
              </a:tabLst>
            </a:pPr>
            <a:r>
              <a:rPr sz="2600" dirty="0">
                <a:solidFill>
                  <a:srgbClr val="FF0000"/>
                </a:solidFill>
                <a:latin typeface="Book Antiqua"/>
                <a:cs typeface="Book Antiqua"/>
              </a:rPr>
              <a:t>Stage</a:t>
            </a:r>
            <a:r>
              <a:rPr sz="2600" spc="-1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2600" spc="-5" dirty="0">
                <a:solidFill>
                  <a:srgbClr val="FF0000"/>
                </a:solidFill>
                <a:latin typeface="Book Antiqua"/>
                <a:cs typeface="Book Antiqua"/>
              </a:rPr>
              <a:t>lllB:	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Any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size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to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skin or  chest wall. Swelling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600">
              <a:latin typeface="Book Antiqua"/>
              <a:cs typeface="Book Antiqua"/>
            </a:endParaRPr>
          </a:p>
          <a:p>
            <a:pPr marL="12700" marR="5080">
              <a:lnSpc>
                <a:spcPct val="110100"/>
              </a:lnSpc>
              <a:spcBef>
                <a:spcPts val="1450"/>
              </a:spcBef>
            </a:pPr>
            <a:r>
              <a:rPr sz="2600" dirty="0">
                <a:solidFill>
                  <a:srgbClr val="FF0000"/>
                </a:solidFill>
                <a:latin typeface="Book Antiqua"/>
                <a:cs typeface="Book Antiqua"/>
              </a:rPr>
              <a:t>Stage </a:t>
            </a:r>
            <a:r>
              <a:rPr sz="2600" spc="-5" dirty="0">
                <a:solidFill>
                  <a:srgbClr val="FF0000"/>
                </a:solidFill>
                <a:latin typeface="Book Antiqua"/>
                <a:cs typeface="Book Antiqua"/>
              </a:rPr>
              <a:t>lllC: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Any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size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,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spread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to lymph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nodes, skin  </a:t>
            </a:r>
            <a:r>
              <a:rPr sz="2600" i="1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chest</a:t>
            </a:r>
            <a:r>
              <a:rPr sz="2600" i="1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wall.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Stage lV:</a:t>
            </a:r>
            <a:r>
              <a:rPr sz="2600" b="1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i="1" spc="-5" dirty="0">
                <a:solidFill>
                  <a:srgbClr val="FFFFFF"/>
                </a:solidFill>
                <a:latin typeface="Book Antiqua"/>
                <a:cs typeface="Book Antiqua"/>
              </a:rPr>
              <a:t>Metastasized</a:t>
            </a:r>
            <a:endParaRPr sz="2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14325"/>
            <a:ext cx="527685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" y="1676400"/>
            <a:ext cx="65532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381000"/>
            <a:ext cx="8128000" cy="586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678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3533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5" y="180975"/>
            <a:ext cx="8772525" cy="127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1566417"/>
            <a:ext cx="8607425" cy="4974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type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breast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</a:t>
            </a:r>
            <a:endParaRPr sz="2800">
              <a:latin typeface="Book Antiqua"/>
              <a:cs typeface="Book Antiqua"/>
            </a:endParaRPr>
          </a:p>
          <a:p>
            <a:pPr marL="424180" marR="5080" indent="-411480">
              <a:lnSpc>
                <a:spcPts val="3020"/>
              </a:lnSpc>
              <a:spcBef>
                <a:spcPts val="244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stage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grade of the breast cancer - how large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tumor is, whether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has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spread, and if so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far</a:t>
            </a:r>
            <a:endParaRPr sz="2800">
              <a:latin typeface="Book Antiqua"/>
              <a:cs typeface="Book Antiqua"/>
            </a:endParaRPr>
          </a:p>
          <a:p>
            <a:pPr marL="424180" marR="899794" indent="-411480">
              <a:lnSpc>
                <a:spcPts val="3020"/>
              </a:lnSpc>
              <a:spcBef>
                <a:spcPts val="227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Whether or not the cancer cells are sensitive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to  hormones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patient's overall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health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age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patient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patient's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own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preferences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725" y="171450"/>
            <a:ext cx="8305800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882734"/>
            <a:ext cx="7100570" cy="3528695"/>
          </a:xfrm>
          <a:prstGeom prst="rect">
            <a:avLst/>
          </a:prstGeom>
        </p:spPr>
        <p:txBody>
          <a:bodyPr vert="horz" wrap="square" lIns="0" tIns="249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6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Surgery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Radiation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therapy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Biological therapy (targeted drug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therapy)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35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therapy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Chemotherapy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4175" y="314325"/>
            <a:ext cx="352425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299108"/>
            <a:ext cx="5382260" cy="463232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Surgery for breast</a:t>
            </a:r>
            <a:r>
              <a:rPr sz="28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cancer: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Lumpectomy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Mastectomy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Lymph node</a:t>
            </a:r>
            <a:r>
              <a:rPr sz="2800"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surgery: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Sentinel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Axillary lymph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dissection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reconstruction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surgery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533400"/>
            <a:ext cx="8001000" cy="586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2675" y="314325"/>
            <a:ext cx="45243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6042"/>
            <a:ext cx="7176770" cy="33559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24180" marR="1129665" indent="-412115">
              <a:lnSpc>
                <a:spcPct val="100400"/>
              </a:lnSpc>
              <a:spcBef>
                <a:spcPts val="80"/>
              </a:spcBef>
              <a:tabLst>
                <a:tab pos="424180" algn="l"/>
                <a:tab pos="570357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t-conserv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u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rg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y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(BCS)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  partial/segmented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mastectomy.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Surgically removing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tumor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a small  margin of healthy tissue around</a:t>
            </a:r>
            <a:r>
              <a:rPr sz="28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Followed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by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therapy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2675" y="314325"/>
            <a:ext cx="46577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521610"/>
            <a:ext cx="7038975" cy="1050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3095" marR="5080" indent="-621030">
              <a:lnSpc>
                <a:spcPct val="120100"/>
              </a:lnSpc>
              <a:spcBef>
                <a:spcPts val="95"/>
              </a:spcBef>
              <a:tabLst>
                <a:tab pos="60071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Surgically </a:t>
            </a:r>
            <a:r>
              <a:rPr spc="-10" dirty="0"/>
              <a:t>removing the </a:t>
            </a:r>
            <a:r>
              <a:rPr spc="-5" dirty="0"/>
              <a:t>breast and </a:t>
            </a:r>
            <a:r>
              <a:rPr spc="-10" dirty="0"/>
              <a:t>other  </a:t>
            </a:r>
            <a:r>
              <a:rPr spc="-5" dirty="0"/>
              <a:t>infected</a:t>
            </a:r>
            <a:r>
              <a:rPr spc="-15" dirty="0"/>
              <a:t> </a:t>
            </a:r>
            <a:r>
              <a:rPr spc="-5" dirty="0"/>
              <a:t>components.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15639" y="3147186"/>
            <a:ext cx="19996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Mastectomy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3897" y="4736972"/>
            <a:ext cx="17405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828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Book Antiqua"/>
                <a:cs typeface="Book Antiqua"/>
              </a:rPr>
              <a:t>A simple  mastectomy.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9029" y="4813172"/>
            <a:ext cx="17405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049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Book Antiqua"/>
                <a:cs typeface="Book Antiqua"/>
              </a:rPr>
              <a:t>A Radical  mastectomy.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0534" y="4813172"/>
            <a:ext cx="22771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Book Antiqua"/>
                <a:cs typeface="Book Antiqua"/>
              </a:rPr>
              <a:t>Modified</a:t>
            </a:r>
            <a:r>
              <a:rPr sz="2400" spc="-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Book Antiqua"/>
                <a:cs typeface="Book Antiqua"/>
              </a:rPr>
              <a:t>radical  </a:t>
            </a:r>
            <a:r>
              <a:rPr sz="2400" dirty="0">
                <a:solidFill>
                  <a:srgbClr val="FFFFFF"/>
                </a:solidFill>
                <a:latin typeface="Book Antiqua"/>
                <a:cs typeface="Book Antiqua"/>
              </a:rPr>
              <a:t>mastectomy.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76400" y="3733800"/>
            <a:ext cx="2514600" cy="914400"/>
          </a:xfrm>
          <a:custGeom>
            <a:avLst/>
            <a:gdLst/>
            <a:ahLst/>
            <a:cxnLst/>
            <a:rect l="l" t="t" r="r" b="b"/>
            <a:pathLst>
              <a:path w="2514600" h="914400">
                <a:moveTo>
                  <a:pt x="2514600" y="0"/>
                </a:moveTo>
                <a:lnTo>
                  <a:pt x="0" y="9144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0" y="37338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3000" y="3733800"/>
            <a:ext cx="2514600" cy="1066800"/>
          </a:xfrm>
          <a:custGeom>
            <a:avLst/>
            <a:gdLst/>
            <a:ahLst/>
            <a:cxnLst/>
            <a:rect l="l" t="t" r="r" b="b"/>
            <a:pathLst>
              <a:path w="2514600" h="1066800">
                <a:moveTo>
                  <a:pt x="0" y="0"/>
                </a:moveTo>
                <a:lnTo>
                  <a:pt x="2514600" y="10668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2675" y="314325"/>
            <a:ext cx="46577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609090"/>
            <a:ext cx="8050530" cy="4634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5105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Simple mastectomy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: removing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lobules,  ducts, fatty tissue, nipple,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areola,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some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skin.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300355" indent="-411480">
              <a:lnSpc>
                <a:spcPct val="9990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Modified radical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mastectomy: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simple  mastectomy combined with the removal of the  axillary lymph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4100">
              <a:latin typeface="Times New Roman"/>
              <a:cs typeface="Times New Roman"/>
            </a:endParaRPr>
          </a:p>
          <a:p>
            <a:pPr marL="424180" marR="210185" indent="-41148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Radical mastectomy: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simple mastectomy  combined with removing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lymph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nodes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and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muscles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chest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wall.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762000"/>
            <a:ext cx="76962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3475" y="85725"/>
            <a:ext cx="70961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86229"/>
            <a:ext cx="777748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49847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Pain after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surgery and the change in the  shape of 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Wound infection, build-up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blood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build-  up of clear fluid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wound.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10033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  <a:tab pos="3794760" algn="l"/>
                <a:tab pos="484251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If axillary lymph</a:t>
            </a:r>
            <a:r>
              <a:rPr sz="2800" spc="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nodes</a:t>
            </a:r>
            <a:r>
              <a:rPr sz="2800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removed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swelling 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arm</a:t>
            </a:r>
            <a:r>
              <a:rPr sz="2800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chest	may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occur</a:t>
            </a:r>
            <a:endParaRPr sz="2800">
              <a:latin typeface="Book Antiqua"/>
              <a:cs typeface="Book Antiqua"/>
            </a:endParaRPr>
          </a:p>
          <a:p>
            <a:pPr marL="45593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(Lymphedema).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47625"/>
            <a:ext cx="6953250" cy="98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00" y="1382013"/>
            <a:ext cx="8044180" cy="1719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201295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  <a:tab pos="580136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b="1" spc="-5" dirty="0">
                <a:latin typeface="Book Antiqua"/>
                <a:cs typeface="Book Antiqua"/>
              </a:rPr>
              <a:t>Axillary lymph</a:t>
            </a:r>
            <a:r>
              <a:rPr b="1" spc="35" dirty="0">
                <a:latin typeface="Book Antiqua"/>
                <a:cs typeface="Book Antiqua"/>
              </a:rPr>
              <a:t> </a:t>
            </a:r>
            <a:r>
              <a:rPr b="1" spc="-5" dirty="0">
                <a:latin typeface="Book Antiqua"/>
                <a:cs typeface="Book Antiqua"/>
              </a:rPr>
              <a:t>node</a:t>
            </a:r>
            <a:r>
              <a:rPr b="1" spc="15" dirty="0">
                <a:latin typeface="Book Antiqua"/>
                <a:cs typeface="Book Antiqua"/>
              </a:rPr>
              <a:t> </a:t>
            </a:r>
            <a:r>
              <a:rPr b="1" spc="-5" dirty="0">
                <a:latin typeface="Book Antiqua"/>
                <a:cs typeface="Book Antiqua"/>
              </a:rPr>
              <a:t>dissection:	</a:t>
            </a:r>
            <a:r>
              <a:rPr sz="2600" dirty="0"/>
              <a:t>about 10 </a:t>
            </a:r>
            <a:r>
              <a:rPr sz="2600" spc="-5" dirty="0"/>
              <a:t>to</a:t>
            </a:r>
            <a:r>
              <a:rPr sz="2600" spc="-85" dirty="0"/>
              <a:t> </a:t>
            </a:r>
            <a:r>
              <a:rPr sz="2600" spc="5" dirty="0"/>
              <a:t>40  </a:t>
            </a:r>
            <a:r>
              <a:rPr sz="2600" spc="-5" dirty="0"/>
              <a:t>lymph nodes </a:t>
            </a:r>
            <a:r>
              <a:rPr sz="2600" dirty="0"/>
              <a:t>are</a:t>
            </a:r>
            <a:r>
              <a:rPr sz="2600" spc="-15" dirty="0"/>
              <a:t> </a:t>
            </a:r>
            <a:r>
              <a:rPr sz="2600" dirty="0"/>
              <a:t>removed.</a:t>
            </a:r>
            <a:endParaRPr sz="2600">
              <a:latin typeface="Book Antiqua"/>
              <a:cs typeface="Book Antiqua"/>
            </a:endParaRPr>
          </a:p>
          <a:p>
            <a:pPr marL="424180" marR="5080" indent="-411480">
              <a:lnSpc>
                <a:spcPct val="100000"/>
              </a:lnSpc>
              <a:spcBef>
                <a:spcPts val="620"/>
              </a:spcBef>
              <a:tabLst>
                <a:tab pos="423545" algn="l"/>
              </a:tabLst>
            </a:pPr>
            <a:r>
              <a:rPr sz="1700" spc="-5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5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/>
              <a:t>Usually done at </a:t>
            </a:r>
            <a:r>
              <a:rPr sz="2600" spc="-5" dirty="0"/>
              <a:t>the </a:t>
            </a:r>
            <a:r>
              <a:rPr sz="2600" dirty="0"/>
              <a:t>same </a:t>
            </a:r>
            <a:r>
              <a:rPr sz="2600" spc="-5" dirty="0"/>
              <a:t>time </a:t>
            </a:r>
            <a:r>
              <a:rPr sz="2600" dirty="0"/>
              <a:t>as </a:t>
            </a:r>
            <a:r>
              <a:rPr sz="2600" spc="-5" dirty="0"/>
              <a:t>the </a:t>
            </a:r>
            <a:r>
              <a:rPr sz="2600" dirty="0"/>
              <a:t>mastectomy or  </a:t>
            </a:r>
            <a:r>
              <a:rPr sz="2600" spc="-5" dirty="0"/>
              <a:t>breast-conserving</a:t>
            </a:r>
            <a:r>
              <a:rPr sz="2600" spc="-40" dirty="0"/>
              <a:t> </a:t>
            </a:r>
            <a:r>
              <a:rPr sz="2600" dirty="0"/>
              <a:t>surgery.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900" y="3455034"/>
            <a:ext cx="8490585" cy="2988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  <a:tab pos="325056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Sentinel lymph node biopsy: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is used to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determine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if 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cancer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has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spread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lymph nodes under the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arm  without</a:t>
            </a:r>
            <a:r>
              <a:rPr sz="26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removing	many of</a:t>
            </a:r>
            <a:r>
              <a:rPr sz="26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them.</a:t>
            </a:r>
            <a:endParaRPr sz="2600">
              <a:latin typeface="Book Antiqua"/>
              <a:cs typeface="Book Antiqua"/>
            </a:endParaRPr>
          </a:p>
          <a:p>
            <a:pPr marL="424180" marR="309880" indent="-411480">
              <a:lnSpc>
                <a:spcPct val="100000"/>
              </a:lnSpc>
              <a:spcBef>
                <a:spcPts val="620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blue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dye/radioactive substance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injected in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order 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to identify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 sentinel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lymph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nodes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which drains 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lymph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from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6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tumor.</a:t>
            </a:r>
            <a:endParaRPr sz="26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They are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then</a:t>
            </a:r>
            <a:r>
              <a:rPr sz="26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removed.</a:t>
            </a:r>
            <a:endParaRPr sz="2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71800"/>
            <a:ext cx="4648200" cy="3886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0"/>
            <a:ext cx="4800599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541" y="924813"/>
            <a:ext cx="20891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4345" marR="5080" indent="-46228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FFCC66"/>
                </a:solidFill>
                <a:latin typeface="Book Antiqua"/>
                <a:cs typeface="Book Antiqua"/>
              </a:rPr>
              <a:t>Lymph</a:t>
            </a:r>
            <a:r>
              <a:rPr b="1" spc="-65" dirty="0">
                <a:solidFill>
                  <a:srgbClr val="FFCC66"/>
                </a:solidFill>
                <a:latin typeface="Book Antiqua"/>
                <a:cs typeface="Book Antiqua"/>
              </a:rPr>
              <a:t> </a:t>
            </a:r>
            <a:r>
              <a:rPr b="1" spc="-5" dirty="0">
                <a:solidFill>
                  <a:srgbClr val="FFCC66"/>
                </a:solidFill>
                <a:latin typeface="Book Antiqua"/>
                <a:cs typeface="Book Antiqua"/>
              </a:rPr>
              <a:t>node  surgery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85725"/>
            <a:ext cx="82581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632065" cy="292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Pain,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swelling,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bleeding,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infection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111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Swelling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arm or chest</a:t>
            </a:r>
            <a:r>
              <a:rPr sz="2800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(Lymphedema).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  <a:tab pos="13874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Lymphedema is mostly due to axillary lymph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	biopsy.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85725"/>
            <a:ext cx="81438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2119706"/>
            <a:ext cx="760984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Surgical procedures </a:t>
            </a:r>
            <a:r>
              <a:rPr dirty="0"/>
              <a:t>aimed </a:t>
            </a:r>
            <a:r>
              <a:rPr spc="-5" dirty="0"/>
              <a:t>at recreating a  breast so that it </a:t>
            </a:r>
            <a:r>
              <a:rPr spc="-10" dirty="0"/>
              <a:t>looks </a:t>
            </a:r>
            <a:r>
              <a:rPr spc="-5" dirty="0"/>
              <a:t>as much as </a:t>
            </a:r>
            <a:r>
              <a:rPr spc="-10" dirty="0"/>
              <a:t>possible </a:t>
            </a:r>
            <a:r>
              <a:rPr spc="-5" dirty="0"/>
              <a:t>like  </a:t>
            </a:r>
            <a:r>
              <a:rPr spc="-10" dirty="0"/>
              <a:t>the </a:t>
            </a:r>
            <a:r>
              <a:rPr spc="-5" dirty="0"/>
              <a:t>other</a:t>
            </a:r>
            <a:r>
              <a:rPr spc="-25" dirty="0"/>
              <a:t> </a:t>
            </a:r>
            <a:r>
              <a:rPr spc="-10" dirty="0"/>
              <a:t>breast.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997833"/>
            <a:ext cx="79279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surgeon may use a breast implant,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tissue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from another part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patient's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body.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3575" y="314325"/>
            <a:ext cx="55149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6900" y="2220290"/>
            <a:ext cx="2136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Malignant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756736"/>
            <a:ext cx="2134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Can</a:t>
            </a:r>
            <a:r>
              <a:rPr sz="2800" b="1" spc="-20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er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us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50789" y="2220290"/>
            <a:ext cx="16021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b="1" spc="-5" dirty="0">
                <a:latin typeface="Book Antiqua"/>
                <a:cs typeface="Book Antiqua"/>
              </a:rPr>
              <a:t>Benign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0789" y="3756736"/>
            <a:ext cx="30441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Not -</a:t>
            </a:r>
            <a:r>
              <a:rPr sz="2800" b="1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Cancerous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76400" y="1371600"/>
            <a:ext cx="2057400" cy="838200"/>
          </a:xfrm>
          <a:custGeom>
            <a:avLst/>
            <a:gdLst/>
            <a:ahLst/>
            <a:cxnLst/>
            <a:rect l="l" t="t" r="r" b="b"/>
            <a:pathLst>
              <a:path w="2057400" h="838200">
                <a:moveTo>
                  <a:pt x="2057400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9600" y="1371600"/>
            <a:ext cx="2057400" cy="838200"/>
          </a:xfrm>
          <a:custGeom>
            <a:avLst/>
            <a:gdLst/>
            <a:ahLst/>
            <a:cxnLst/>
            <a:rect l="l" t="t" r="r" b="b"/>
            <a:pathLst>
              <a:path w="2057400" h="838200">
                <a:moveTo>
                  <a:pt x="0" y="0"/>
                </a:moveTo>
                <a:lnTo>
                  <a:pt x="2057400" y="838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8400" y="27432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8800" y="281940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" y="85725"/>
            <a:ext cx="82200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82567"/>
            <a:ext cx="6398260" cy="46291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Adjuvant</a:t>
            </a:r>
            <a:r>
              <a:rPr sz="28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therapy: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After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surgery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Combat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metastasis.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Chemotherapy and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therapy.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Neo-adjuvant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therapy: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Before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surgery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Reduce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tumors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Radiation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therapy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150" y="85725"/>
            <a:ext cx="69532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7566"/>
            <a:ext cx="7644130" cy="3695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Radiation therapy is treatment with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high-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energy rays (such as x-rays)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particles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kill  cancer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cells.</a:t>
            </a:r>
            <a:endParaRPr sz="2800">
              <a:latin typeface="Book Antiqua"/>
              <a:cs typeface="Book Antiqua"/>
            </a:endParaRPr>
          </a:p>
          <a:p>
            <a:pPr marL="424180" marR="8953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patient may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require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three to five sessions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week for three to six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weeks.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32258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type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breast cancer will determine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type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radiation therapy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475" y="371475"/>
            <a:ext cx="8486775" cy="895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9090"/>
            <a:ext cx="7787005" cy="4206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80899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radiation therapy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– applied after a  lumpectomy,.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50">
              <a:latin typeface="Times New Roman"/>
              <a:cs typeface="Times New Roman"/>
            </a:endParaRPr>
          </a:p>
          <a:p>
            <a:pPr marL="424180" marR="85090" indent="-412115">
              <a:lnSpc>
                <a:spcPts val="335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Chest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wall radiation therapy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– applied after a  mastectomy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999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boost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- a high-dose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 therapy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applied 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where the tumor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was surgically  removed.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475" y="371475"/>
            <a:ext cx="8486775" cy="895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9420" marR="5080" indent="-412115">
              <a:lnSpc>
                <a:spcPct val="99800"/>
              </a:lnSpc>
              <a:spcBef>
                <a:spcPts val="105"/>
              </a:spcBef>
              <a:tabLst>
                <a:tab pos="43942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b="1" spc="-5" dirty="0">
                <a:latin typeface="Book Antiqua"/>
                <a:cs typeface="Book Antiqua"/>
              </a:rPr>
              <a:t>Lymph nodes radiation therapy </a:t>
            </a:r>
            <a:r>
              <a:rPr spc="-5" dirty="0"/>
              <a:t>- </a:t>
            </a:r>
            <a:r>
              <a:rPr dirty="0"/>
              <a:t>aimed </a:t>
            </a:r>
            <a:r>
              <a:rPr spc="-5" dirty="0"/>
              <a:t>at </a:t>
            </a:r>
            <a:r>
              <a:rPr spc="-10" dirty="0"/>
              <a:t>the  </a:t>
            </a:r>
            <a:r>
              <a:rPr spc="-5" dirty="0"/>
              <a:t>axilla and surrounding area to destroy cancer  cells that have reached </a:t>
            </a:r>
            <a:r>
              <a:rPr spc="-10" dirty="0"/>
              <a:t>the </a:t>
            </a:r>
            <a:r>
              <a:rPr spc="-5" dirty="0"/>
              <a:t>lymph</a:t>
            </a:r>
            <a:r>
              <a:rPr spc="-35" dirty="0"/>
              <a:t> </a:t>
            </a:r>
            <a:r>
              <a:rPr spc="-10" dirty="0"/>
              <a:t>nodes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475" y="371475"/>
            <a:ext cx="8486775" cy="895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700" y="1275334"/>
            <a:ext cx="8078470" cy="496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Brachytherapy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424180" marR="5080" indent="-411480">
              <a:lnSpc>
                <a:spcPts val="302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the breast by place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radioactive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seeds  (pellets)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into 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tissue.</a:t>
            </a:r>
            <a:endParaRPr sz="2800">
              <a:latin typeface="Book Antiqua"/>
              <a:cs typeface="Book Antiqua"/>
            </a:endParaRPr>
          </a:p>
          <a:p>
            <a:pPr marL="424180" marR="309880" indent="-411480">
              <a:lnSpc>
                <a:spcPts val="3030"/>
              </a:lnSpc>
              <a:spcBef>
                <a:spcPts val="265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most common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type brachytherapy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to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treat breast cancer is called intracavitary  brachytherapy.</a:t>
            </a:r>
            <a:endParaRPr sz="2800">
              <a:latin typeface="Book Antiqua"/>
              <a:cs typeface="Book Antiqua"/>
            </a:endParaRPr>
          </a:p>
          <a:p>
            <a:pPr marL="424180" marR="93980" indent="-411480">
              <a:lnSpc>
                <a:spcPct val="90000"/>
              </a:lnSpc>
              <a:spcBef>
                <a:spcPts val="2465"/>
              </a:spcBef>
              <a:tabLst>
                <a:tab pos="5105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device is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put into 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space left from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breast-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conserving surgery, a source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then  placed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device for a short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time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then  removed.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9625" y="0"/>
            <a:ext cx="7743825" cy="142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414017"/>
            <a:ext cx="8329930" cy="4957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05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Swelling and heaviness in the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50">
              <a:latin typeface="Times New Roman"/>
              <a:cs typeface="Times New Roman"/>
            </a:endParaRPr>
          </a:p>
          <a:p>
            <a:pPr marL="424180" marR="728980" indent="-411480">
              <a:lnSpc>
                <a:spcPts val="3020"/>
              </a:lnSpc>
              <a:tabLst>
                <a:tab pos="510540" algn="l"/>
                <a:tab pos="583120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Sunburn-like changes in</a:t>
            </a:r>
            <a:r>
              <a:rPr sz="2800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skin	and</a:t>
            </a:r>
            <a:r>
              <a:rPr sz="28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feeling  very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tired.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Weakness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50">
              <a:latin typeface="Times New Roman"/>
              <a:cs typeface="Times New Roman"/>
            </a:endParaRPr>
          </a:p>
          <a:p>
            <a:pPr marL="424180" marR="374650" indent="-411480">
              <a:lnSpc>
                <a:spcPts val="302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Damage some of the nerves to the arm. This can 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lead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numbness, pain, and weakness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shoulder, arm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hand.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  <a:tab pos="579310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Radiation to lymph</a:t>
            </a:r>
            <a:r>
              <a:rPr sz="2800" spc="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nodes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causes	(Lymphedema).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0725" y="314325"/>
            <a:ext cx="5257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266189"/>
            <a:ext cx="7980045" cy="498030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424180" marR="191770" indent="-411480">
              <a:lnSpc>
                <a:spcPts val="2810"/>
              </a:lnSpc>
              <a:spcBef>
                <a:spcPts val="45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Chemotherapy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(chemo) is the use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cancer-killing  drugs.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>
              <a:latin typeface="Times New Roman"/>
              <a:cs typeface="Times New Roman"/>
            </a:endParaRPr>
          </a:p>
          <a:p>
            <a:pPr marL="424180" marR="133350" indent="-411480">
              <a:lnSpc>
                <a:spcPts val="2810"/>
              </a:lnSpc>
              <a:tabLst>
                <a:tab pos="50482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Intravenously,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given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as a shot, or taken as a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pill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or 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liquid.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>
              <a:latin typeface="Times New Roman"/>
              <a:cs typeface="Times New Roman"/>
            </a:endParaRPr>
          </a:p>
          <a:p>
            <a:pPr marL="424180" marR="5080" indent="-411480">
              <a:lnSpc>
                <a:spcPts val="2810"/>
              </a:lnSpc>
              <a:tabLst>
                <a:tab pos="423545" algn="l"/>
              </a:tabLst>
            </a:pPr>
            <a:r>
              <a:rPr sz="1700" spc="-5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5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They enter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bloodstream and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reach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most parts</a:t>
            </a:r>
            <a:r>
              <a:rPr sz="2600" spc="-9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of 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6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body.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Combats</a:t>
            </a:r>
            <a:r>
              <a:rPr sz="26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metastasis.</a:t>
            </a:r>
            <a:endParaRPr sz="2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Damage some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normal</a:t>
            </a:r>
            <a:r>
              <a:rPr sz="26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cells.</a:t>
            </a:r>
            <a:endParaRPr sz="2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533463"/>
            <a:ext cx="6324600" cy="5868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71475"/>
            <a:ext cx="8620125" cy="895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827147"/>
            <a:ext cx="3197860" cy="876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53060" algn="ctr">
              <a:lnSpc>
                <a:spcPts val="3354"/>
              </a:lnSpc>
              <a:spcBef>
                <a:spcPts val="95"/>
              </a:spcBef>
              <a:tabLst>
                <a:tab pos="4114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CC66"/>
                </a:solidFill>
                <a:latin typeface="Book Antiqua"/>
                <a:cs typeface="Book Antiqua"/>
              </a:rPr>
              <a:t>Before</a:t>
            </a:r>
            <a:r>
              <a:rPr sz="2800" spc="-65" dirty="0">
                <a:solidFill>
                  <a:srgbClr val="FFCC66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CC66"/>
                </a:solidFill>
                <a:latin typeface="Book Antiqua"/>
                <a:cs typeface="Book Antiqua"/>
              </a:rPr>
              <a:t>surgery:</a:t>
            </a:r>
            <a:endParaRPr sz="2800">
              <a:latin typeface="Book Antiqua"/>
              <a:cs typeface="Book Antiqua"/>
            </a:endParaRPr>
          </a:p>
          <a:p>
            <a:pPr marL="411480" algn="ctr">
              <a:lnSpc>
                <a:spcPts val="3354"/>
              </a:lnSpc>
            </a:pPr>
            <a:r>
              <a:rPr sz="2800" i="1" spc="-5" dirty="0">
                <a:solidFill>
                  <a:srgbClr val="FFCC66"/>
                </a:solidFill>
                <a:latin typeface="Book Antiqua"/>
                <a:cs typeface="Book Antiqua"/>
              </a:rPr>
              <a:t>neoadjuvant</a:t>
            </a:r>
            <a:r>
              <a:rPr sz="2800" i="1" spc="-65" dirty="0">
                <a:solidFill>
                  <a:srgbClr val="FFCC66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CC66"/>
                </a:solidFill>
                <a:latin typeface="Book Antiqua"/>
                <a:cs typeface="Book Antiqua"/>
              </a:rPr>
              <a:t>chemo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0934" y="2827147"/>
            <a:ext cx="2703830" cy="876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1594" algn="r">
              <a:lnSpc>
                <a:spcPts val="3354"/>
              </a:lnSpc>
              <a:spcBef>
                <a:spcPts val="95"/>
              </a:spcBef>
              <a:tabLst>
                <a:tab pos="4114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CC66"/>
                </a:solidFill>
                <a:latin typeface="Book Antiqua"/>
                <a:cs typeface="Book Antiqua"/>
              </a:rPr>
              <a:t>After</a:t>
            </a:r>
            <a:r>
              <a:rPr sz="2800" spc="-85" dirty="0">
                <a:solidFill>
                  <a:srgbClr val="FFCC66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CC66"/>
                </a:solidFill>
                <a:latin typeface="Book Antiqua"/>
                <a:cs typeface="Book Antiqua"/>
              </a:rPr>
              <a:t>surgery:</a:t>
            </a:r>
            <a:endParaRPr sz="2800">
              <a:latin typeface="Book Antiqua"/>
              <a:cs typeface="Book Antiqua"/>
            </a:endParaRPr>
          </a:p>
          <a:p>
            <a:pPr marR="5080" algn="r">
              <a:lnSpc>
                <a:spcPts val="3354"/>
              </a:lnSpc>
            </a:pPr>
            <a:r>
              <a:rPr sz="2800" i="1" spc="-5" dirty="0">
                <a:solidFill>
                  <a:srgbClr val="FFCC66"/>
                </a:solidFill>
                <a:latin typeface="Book Antiqua"/>
                <a:cs typeface="Book Antiqua"/>
              </a:rPr>
              <a:t>adjuvant</a:t>
            </a:r>
            <a:r>
              <a:rPr sz="2800" i="1" spc="-70" dirty="0">
                <a:solidFill>
                  <a:srgbClr val="FFCC66"/>
                </a:solidFill>
                <a:latin typeface="Book Antiqua"/>
                <a:cs typeface="Book Antiqua"/>
              </a:rPr>
              <a:t> </a:t>
            </a:r>
            <a:r>
              <a:rPr sz="2800" i="1" spc="-5" dirty="0">
                <a:solidFill>
                  <a:srgbClr val="FFCC66"/>
                </a:solidFill>
                <a:latin typeface="Book Antiqua"/>
                <a:cs typeface="Book Antiqua"/>
              </a:rPr>
              <a:t>chemo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7273" y="1040638"/>
            <a:ext cx="2230755" cy="1779270"/>
          </a:xfrm>
          <a:custGeom>
            <a:avLst/>
            <a:gdLst/>
            <a:ahLst/>
            <a:cxnLst/>
            <a:rect l="l" t="t" r="r" b="b"/>
            <a:pathLst>
              <a:path w="2230754" h="1779270">
                <a:moveTo>
                  <a:pt x="135175" y="1488686"/>
                </a:moveTo>
                <a:lnTo>
                  <a:pt x="122713" y="1491488"/>
                </a:lnTo>
                <a:lnTo>
                  <a:pt x="112204" y="1498766"/>
                </a:lnTo>
                <a:lnTo>
                  <a:pt x="105028" y="1509902"/>
                </a:lnTo>
                <a:lnTo>
                  <a:pt x="0" y="1778889"/>
                </a:lnTo>
                <a:lnTo>
                  <a:pt x="104391" y="1763902"/>
                </a:lnTo>
                <a:lnTo>
                  <a:pt x="72516" y="1763902"/>
                </a:lnTo>
                <a:lnTo>
                  <a:pt x="31114" y="1711578"/>
                </a:lnTo>
                <a:lnTo>
                  <a:pt x="127796" y="1634901"/>
                </a:lnTo>
                <a:lnTo>
                  <a:pt x="167131" y="1534160"/>
                </a:lnTo>
                <a:lnTo>
                  <a:pt x="169425" y="1521126"/>
                </a:lnTo>
                <a:lnTo>
                  <a:pt x="166624" y="1508664"/>
                </a:lnTo>
                <a:lnTo>
                  <a:pt x="159345" y="1498155"/>
                </a:lnTo>
                <a:lnTo>
                  <a:pt x="148208" y="1490979"/>
                </a:lnTo>
                <a:lnTo>
                  <a:pt x="135175" y="1488686"/>
                </a:lnTo>
                <a:close/>
              </a:path>
              <a:path w="2230754" h="1779270">
                <a:moveTo>
                  <a:pt x="127796" y="1634901"/>
                </a:moveTo>
                <a:lnTo>
                  <a:pt x="31114" y="1711578"/>
                </a:lnTo>
                <a:lnTo>
                  <a:pt x="72516" y="1763902"/>
                </a:lnTo>
                <a:lnTo>
                  <a:pt x="90291" y="1749806"/>
                </a:lnTo>
                <a:lnTo>
                  <a:pt x="82931" y="1749806"/>
                </a:lnTo>
                <a:lnTo>
                  <a:pt x="47116" y="1704721"/>
                </a:lnTo>
                <a:lnTo>
                  <a:pt x="103705" y="1696601"/>
                </a:lnTo>
                <a:lnTo>
                  <a:pt x="127796" y="1634901"/>
                </a:lnTo>
                <a:close/>
              </a:path>
              <a:path w="2230754" h="1779270">
                <a:moveTo>
                  <a:pt x="276351" y="1671827"/>
                </a:moveTo>
                <a:lnTo>
                  <a:pt x="169232" y="1687198"/>
                </a:lnTo>
                <a:lnTo>
                  <a:pt x="72516" y="1763902"/>
                </a:lnTo>
                <a:lnTo>
                  <a:pt x="104391" y="1763902"/>
                </a:lnTo>
                <a:lnTo>
                  <a:pt x="285750" y="1737867"/>
                </a:lnTo>
                <a:lnTo>
                  <a:pt x="314070" y="1700149"/>
                </a:lnTo>
                <a:lnTo>
                  <a:pt x="309606" y="1687651"/>
                </a:lnTo>
                <a:lnTo>
                  <a:pt x="301021" y="1678177"/>
                </a:lnTo>
                <a:lnTo>
                  <a:pt x="289532" y="1672609"/>
                </a:lnTo>
                <a:lnTo>
                  <a:pt x="276351" y="1671827"/>
                </a:lnTo>
                <a:close/>
              </a:path>
              <a:path w="2230754" h="1779270">
                <a:moveTo>
                  <a:pt x="103705" y="1696601"/>
                </a:moveTo>
                <a:lnTo>
                  <a:pt x="47116" y="1704721"/>
                </a:lnTo>
                <a:lnTo>
                  <a:pt x="82931" y="1749806"/>
                </a:lnTo>
                <a:lnTo>
                  <a:pt x="103705" y="1696601"/>
                </a:lnTo>
                <a:close/>
              </a:path>
              <a:path w="2230754" h="1779270">
                <a:moveTo>
                  <a:pt x="169232" y="1687198"/>
                </a:moveTo>
                <a:lnTo>
                  <a:pt x="103705" y="1696601"/>
                </a:lnTo>
                <a:lnTo>
                  <a:pt x="82931" y="1749806"/>
                </a:lnTo>
                <a:lnTo>
                  <a:pt x="90291" y="1749806"/>
                </a:lnTo>
                <a:lnTo>
                  <a:pt x="169232" y="1687198"/>
                </a:lnTo>
                <a:close/>
              </a:path>
              <a:path w="2230754" h="1779270">
                <a:moveTo>
                  <a:pt x="2189226" y="0"/>
                </a:moveTo>
                <a:lnTo>
                  <a:pt x="127796" y="1634901"/>
                </a:lnTo>
                <a:lnTo>
                  <a:pt x="103705" y="1696601"/>
                </a:lnTo>
                <a:lnTo>
                  <a:pt x="169232" y="1687198"/>
                </a:lnTo>
                <a:lnTo>
                  <a:pt x="2230628" y="52324"/>
                </a:lnTo>
                <a:lnTo>
                  <a:pt x="2189226" y="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98390" y="1041019"/>
            <a:ext cx="2155190" cy="1778635"/>
          </a:xfrm>
          <a:custGeom>
            <a:avLst/>
            <a:gdLst/>
            <a:ahLst/>
            <a:cxnLst/>
            <a:rect l="l" t="t" r="r" b="b"/>
            <a:pathLst>
              <a:path w="2155190" h="1778635">
                <a:moveTo>
                  <a:pt x="1880489" y="1666747"/>
                </a:moveTo>
                <a:lnTo>
                  <a:pt x="1867265" y="1667269"/>
                </a:lnTo>
                <a:lnTo>
                  <a:pt x="1855660" y="1672637"/>
                </a:lnTo>
                <a:lnTo>
                  <a:pt x="1846913" y="1681982"/>
                </a:lnTo>
                <a:lnTo>
                  <a:pt x="1842262" y="1694433"/>
                </a:lnTo>
                <a:lnTo>
                  <a:pt x="1842781" y="1707638"/>
                </a:lnTo>
                <a:lnTo>
                  <a:pt x="1848135" y="1719198"/>
                </a:lnTo>
                <a:lnTo>
                  <a:pt x="1857442" y="1727902"/>
                </a:lnTo>
                <a:lnTo>
                  <a:pt x="1869821" y="1732533"/>
                </a:lnTo>
                <a:lnTo>
                  <a:pt x="2154936" y="1778507"/>
                </a:lnTo>
                <a:lnTo>
                  <a:pt x="2148912" y="1762252"/>
                </a:lnTo>
                <a:lnTo>
                  <a:pt x="2082673" y="1762252"/>
                </a:lnTo>
                <a:lnTo>
                  <a:pt x="1987365" y="1683966"/>
                </a:lnTo>
                <a:lnTo>
                  <a:pt x="1880489" y="1666747"/>
                </a:lnTo>
                <a:close/>
              </a:path>
              <a:path w="2155190" h="1778635">
                <a:moveTo>
                  <a:pt x="1987365" y="1683966"/>
                </a:moveTo>
                <a:lnTo>
                  <a:pt x="2082673" y="1762252"/>
                </a:lnTo>
                <a:lnTo>
                  <a:pt x="2094339" y="1748027"/>
                </a:lnTo>
                <a:lnTo>
                  <a:pt x="2072513" y="1748027"/>
                </a:lnTo>
                <a:lnTo>
                  <a:pt x="2052649" y="1694485"/>
                </a:lnTo>
                <a:lnTo>
                  <a:pt x="1987365" y="1683966"/>
                </a:lnTo>
                <a:close/>
              </a:path>
              <a:path w="2155190" h="1778635">
                <a:moveTo>
                  <a:pt x="2024762" y="1486026"/>
                </a:moveTo>
                <a:lnTo>
                  <a:pt x="2011680" y="1488058"/>
                </a:lnTo>
                <a:lnTo>
                  <a:pt x="2000424" y="1495069"/>
                </a:lnTo>
                <a:lnTo>
                  <a:pt x="1992979" y="1505473"/>
                </a:lnTo>
                <a:lnTo>
                  <a:pt x="1989963" y="1517902"/>
                </a:lnTo>
                <a:lnTo>
                  <a:pt x="1991995" y="1530984"/>
                </a:lnTo>
                <a:lnTo>
                  <a:pt x="2029600" y="1632354"/>
                </a:lnTo>
                <a:lnTo>
                  <a:pt x="2124964" y="1710689"/>
                </a:lnTo>
                <a:lnTo>
                  <a:pt x="2082673" y="1762252"/>
                </a:lnTo>
                <a:lnTo>
                  <a:pt x="2148912" y="1762252"/>
                </a:lnTo>
                <a:lnTo>
                  <a:pt x="2054606" y="1507743"/>
                </a:lnTo>
                <a:lnTo>
                  <a:pt x="2047595" y="1496488"/>
                </a:lnTo>
                <a:lnTo>
                  <a:pt x="2037191" y="1489043"/>
                </a:lnTo>
                <a:lnTo>
                  <a:pt x="2024762" y="1486026"/>
                </a:lnTo>
                <a:close/>
              </a:path>
              <a:path w="2155190" h="1778635">
                <a:moveTo>
                  <a:pt x="2052649" y="1694485"/>
                </a:moveTo>
                <a:lnTo>
                  <a:pt x="2072513" y="1748027"/>
                </a:lnTo>
                <a:lnTo>
                  <a:pt x="2109089" y="1703577"/>
                </a:lnTo>
                <a:lnTo>
                  <a:pt x="2052649" y="1694485"/>
                </a:lnTo>
                <a:close/>
              </a:path>
              <a:path w="2155190" h="1778635">
                <a:moveTo>
                  <a:pt x="2029600" y="1632354"/>
                </a:moveTo>
                <a:lnTo>
                  <a:pt x="2052649" y="1694485"/>
                </a:lnTo>
                <a:lnTo>
                  <a:pt x="2109089" y="1703577"/>
                </a:lnTo>
                <a:lnTo>
                  <a:pt x="2072513" y="1748027"/>
                </a:lnTo>
                <a:lnTo>
                  <a:pt x="2094339" y="1748027"/>
                </a:lnTo>
                <a:lnTo>
                  <a:pt x="2124964" y="1710689"/>
                </a:lnTo>
                <a:lnTo>
                  <a:pt x="2029600" y="1632354"/>
                </a:lnTo>
                <a:close/>
              </a:path>
              <a:path w="2155190" h="1778635">
                <a:moveTo>
                  <a:pt x="42418" y="0"/>
                </a:moveTo>
                <a:lnTo>
                  <a:pt x="0" y="51561"/>
                </a:lnTo>
                <a:lnTo>
                  <a:pt x="1987365" y="1683966"/>
                </a:lnTo>
                <a:lnTo>
                  <a:pt x="2052649" y="1694485"/>
                </a:lnTo>
                <a:lnTo>
                  <a:pt x="2029600" y="1632354"/>
                </a:lnTo>
                <a:lnTo>
                  <a:pt x="42418" y="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050" y="314325"/>
            <a:ext cx="69056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21610"/>
            <a:ext cx="7894955" cy="38665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Doctors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give chemo in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cycles.</a:t>
            </a:r>
            <a:endParaRPr sz="2800">
              <a:latin typeface="Book Antiqua"/>
              <a:cs typeface="Book Antiqua"/>
            </a:endParaRPr>
          </a:p>
          <a:p>
            <a:pPr marL="424180" marR="58102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time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between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cycles is most often 2 or 3  weeks.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early-stage breast cancer,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total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course of  treatment usually lasts for 3 to 6</a:t>
            </a:r>
            <a:r>
              <a:rPr sz="28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months.</a:t>
            </a:r>
            <a:endParaRPr sz="2800">
              <a:latin typeface="Book Antiqua"/>
              <a:cs typeface="Book Antiqua"/>
            </a:endParaRPr>
          </a:p>
          <a:p>
            <a:pPr marL="424180" marR="815340" indent="-412115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advanced breast cancer chemo is often  continued as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long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is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working.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0725" y="314325"/>
            <a:ext cx="5257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912366"/>
            <a:ext cx="7446645" cy="2329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  <a:tab pos="120523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cancerous.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Benign breast tumors are abnormal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growths,  but they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outside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 and they are not life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threatening.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3625" y="314325"/>
            <a:ext cx="45624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033740"/>
            <a:ext cx="5834380" cy="20745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side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effects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chemo depend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on: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5111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type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drugs</a:t>
            </a:r>
            <a:r>
              <a:rPr sz="2800" spc="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5111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amount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given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the length of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treatment.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3625" y="314325"/>
            <a:ext cx="45624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10613"/>
            <a:ext cx="7388225" cy="4290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Short </a:t>
            </a:r>
            <a:r>
              <a:rPr sz="2800" b="1" i="1" spc="-5" dirty="0">
                <a:solidFill>
                  <a:srgbClr val="FFFFFF"/>
                </a:solidFill>
                <a:latin typeface="Book Antiqua"/>
                <a:cs typeface="Book Antiqua"/>
              </a:rPr>
              <a:t>–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term side</a:t>
            </a:r>
            <a:r>
              <a:rPr sz="2800" b="1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effects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6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Hair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loss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Loss of appetite or increased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appetite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Nausea and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vomiting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A higher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infection (low WBC</a:t>
            </a:r>
            <a:r>
              <a:rPr sz="2800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count)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Stopping of menstrual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periods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Easy bruising or bleeding (low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platelets)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Being very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tired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3625" y="314325"/>
            <a:ext cx="45624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10613"/>
            <a:ext cx="7512684" cy="3692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19810" algn="l"/>
              </a:tabLst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Long	- term side</a:t>
            </a:r>
            <a:r>
              <a:rPr sz="28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effects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6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Menstrual changes: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infertility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Nerve damage: pain, burning or tingling and  sensitivity 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cold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Heart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damage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85725"/>
            <a:ext cx="88868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66417"/>
            <a:ext cx="7969250" cy="425069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24180" marR="755650" indent="-412115">
              <a:lnSpc>
                <a:spcPts val="3020"/>
              </a:lnSpc>
              <a:spcBef>
                <a:spcPts val="48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 for breast cancers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that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 sensitive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to  hormones.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7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9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These types of cancer are often referred to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ER  positive (estrogen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receptor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positive) and PR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positive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(progesterone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receptor positive)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624840" indent="-412115">
              <a:lnSpc>
                <a:spcPts val="303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Estrogen and progesterone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promotes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growth.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85725"/>
            <a:ext cx="88868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9090"/>
            <a:ext cx="4766945" cy="2242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Drugs used to block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estrogen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Tamoxifen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Toremifene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(Fareston®)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Fulvestran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85725"/>
            <a:ext cx="88868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10613"/>
            <a:ext cx="7835265" cy="1899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Drugs used to change hormone</a:t>
            </a:r>
            <a:r>
              <a:rPr sz="2800" b="1" spc="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levels: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0000"/>
                </a:solidFill>
                <a:latin typeface="Book Antiqua"/>
                <a:cs typeface="Book Antiqua"/>
              </a:rPr>
              <a:t>Aromatase inhibitors (AIs):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stop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fat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 from  making estrogen after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menopause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4083177"/>
            <a:ext cx="69310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0000"/>
                </a:solidFill>
                <a:latin typeface="Book Antiqua"/>
                <a:cs typeface="Book Antiqua"/>
              </a:rPr>
              <a:t>Luteinizing hormone-releasing </a:t>
            </a:r>
            <a:r>
              <a:rPr sz="2800" spc="-10" dirty="0">
                <a:solidFill>
                  <a:srgbClr val="FF0000"/>
                </a:solidFill>
                <a:latin typeface="Book Antiqua"/>
                <a:cs typeface="Book Antiqua"/>
              </a:rPr>
              <a:t>hormone  </a:t>
            </a:r>
            <a:r>
              <a:rPr sz="2800" spc="-5" dirty="0">
                <a:solidFill>
                  <a:srgbClr val="FF0000"/>
                </a:solidFill>
                <a:latin typeface="Book Antiqua"/>
                <a:cs typeface="Book Antiqua"/>
              </a:rPr>
              <a:t>(LHRH) analogs: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shuts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down the</a:t>
            </a:r>
            <a:r>
              <a:rPr sz="2800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ovaries.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" y="85725"/>
            <a:ext cx="6924675" cy="146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3100" y="1610613"/>
            <a:ext cx="7112634" cy="4034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Drugs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that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target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HER2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HER2: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protein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that increase cancer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growth.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Trastuzumab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(Herceptin):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IV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Pertuzumab (Perjeta®):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IV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Ado-trastuzumab emtansine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(Kadcyla™)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Lapatinib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(Tykerb):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pill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3625" y="314325"/>
            <a:ext cx="45624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21610"/>
            <a:ext cx="3983354" cy="412305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Mouth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sores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Diarrhea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</a:t>
            </a:r>
            <a:r>
              <a:rPr sz="28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Nausea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</a:t>
            </a:r>
            <a:r>
              <a:rPr sz="28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Fatigue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Feeling weak or</a:t>
            </a:r>
            <a:r>
              <a:rPr sz="28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tired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Low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blood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counts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 Shortness of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breath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·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Cough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43025"/>
            <a:ext cx="9144000" cy="3286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0725" y="314325"/>
            <a:ext cx="5257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31366"/>
            <a:ext cx="7593330" cy="3838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Most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lumps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 caused by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combination of  cysts and fibrosis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Cysts are fluid-filled</a:t>
            </a:r>
            <a:r>
              <a:rPr sz="2800" i="1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sacs.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19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Fibrosis is </a:t>
            </a:r>
            <a:r>
              <a:rPr sz="2800" i="1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formation of </a:t>
            </a:r>
            <a:r>
              <a:rPr sz="2800" i="1" spc="-10" dirty="0">
                <a:solidFill>
                  <a:srgbClr val="FFFFFF"/>
                </a:solidFill>
                <a:latin typeface="Book Antiqua"/>
                <a:cs typeface="Book Antiqua"/>
              </a:rPr>
              <a:t>scar </a:t>
            </a:r>
            <a:r>
              <a:rPr sz="2800" i="1" spc="-5" dirty="0">
                <a:solidFill>
                  <a:srgbClr val="FFFFFF"/>
                </a:solidFill>
                <a:latin typeface="Book Antiqua"/>
                <a:cs typeface="Book Antiqua"/>
              </a:rPr>
              <a:t>- like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Times New Roman"/>
              <a:cs typeface="Times New Roman"/>
            </a:endParaRPr>
          </a:p>
          <a:p>
            <a:pPr marL="424180" marR="151765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These changes can cause breast swelling and  pain.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533400"/>
            <a:ext cx="77724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1175" y="0"/>
            <a:ext cx="6276975" cy="2962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2365375"/>
            <a:ext cx="7869555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sz="205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205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3200" dirty="0"/>
              <a:t>Breast cancer </a:t>
            </a:r>
            <a:r>
              <a:rPr sz="3200" spc="-5" dirty="0"/>
              <a:t>is </a:t>
            </a:r>
            <a:r>
              <a:rPr sz="3200" dirty="0"/>
              <a:t>a malignant </a:t>
            </a:r>
            <a:r>
              <a:rPr sz="3200" spc="-5" dirty="0"/>
              <a:t>(cancerous)  tumor that </a:t>
            </a:r>
            <a:r>
              <a:rPr sz="3200" dirty="0"/>
              <a:t>starts </a:t>
            </a:r>
            <a:r>
              <a:rPr sz="3200" spc="-5" dirty="0"/>
              <a:t>in the </a:t>
            </a:r>
            <a:r>
              <a:rPr sz="3200" dirty="0"/>
              <a:t>cells of </a:t>
            </a:r>
            <a:r>
              <a:rPr sz="3200" spc="-5" dirty="0"/>
              <a:t>the breast.  </a:t>
            </a:r>
            <a:r>
              <a:rPr sz="3200" dirty="0"/>
              <a:t>It </a:t>
            </a:r>
            <a:r>
              <a:rPr sz="3200" spc="-5" dirty="0"/>
              <a:t>is found </a:t>
            </a:r>
            <a:r>
              <a:rPr sz="3200" dirty="0"/>
              <a:t>mostly </a:t>
            </a:r>
            <a:r>
              <a:rPr sz="3200" spc="-5" dirty="0"/>
              <a:t>in </a:t>
            </a:r>
            <a:r>
              <a:rPr sz="3200" dirty="0"/>
              <a:t>women, </a:t>
            </a:r>
            <a:r>
              <a:rPr sz="3200" spc="-5" dirty="0"/>
              <a:t>but </a:t>
            </a:r>
            <a:r>
              <a:rPr sz="3200" dirty="0"/>
              <a:t>men  </a:t>
            </a:r>
            <a:r>
              <a:rPr sz="3200" spc="5" dirty="0"/>
              <a:t>can </a:t>
            </a:r>
            <a:r>
              <a:rPr sz="3200" spc="-5" dirty="0"/>
              <a:t>get breast </a:t>
            </a:r>
            <a:r>
              <a:rPr sz="3200" dirty="0"/>
              <a:t>cancer,</a:t>
            </a:r>
            <a:r>
              <a:rPr sz="3200" spc="-35" dirty="0"/>
              <a:t> </a:t>
            </a:r>
            <a:r>
              <a:rPr sz="3200" spc="-5" dirty="0"/>
              <a:t>too.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8275" y="2086178"/>
            <a:ext cx="131254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Invasive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3434054"/>
            <a:ext cx="3309620" cy="184912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Cancerous</a:t>
            </a:r>
            <a:endParaRPr sz="26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Malignant</a:t>
            </a:r>
            <a:endParaRPr sz="2600">
              <a:latin typeface="Book Antiqua"/>
              <a:cs typeface="Book Antiqua"/>
            </a:endParaRPr>
          </a:p>
          <a:p>
            <a:pPr marL="424180" marR="5080" indent="-411480">
              <a:lnSpc>
                <a:spcPct val="100000"/>
              </a:lnSpc>
              <a:spcBef>
                <a:spcPts val="6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Spreads to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other 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organs</a:t>
            </a:r>
            <a:r>
              <a:rPr sz="2600" b="1" spc="-1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(metastasis)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7365" y="2086178"/>
            <a:ext cx="225044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5" dirty="0">
                <a:latin typeface="Book Antiqua"/>
                <a:cs typeface="Book Antiqua"/>
              </a:rPr>
              <a:t>Non </a:t>
            </a:r>
            <a:r>
              <a:rPr sz="2600" b="1" dirty="0">
                <a:latin typeface="Book Antiqua"/>
                <a:cs typeface="Book Antiqua"/>
              </a:rPr>
              <a:t>-</a:t>
            </a:r>
            <a:r>
              <a:rPr sz="2600" b="1" spc="-95" dirty="0">
                <a:latin typeface="Book Antiqua"/>
                <a:cs typeface="Book Antiqua"/>
              </a:rPr>
              <a:t> </a:t>
            </a:r>
            <a:r>
              <a:rPr sz="2600" b="1" dirty="0">
                <a:latin typeface="Book Antiqua"/>
                <a:cs typeface="Book Antiqua"/>
              </a:rPr>
              <a:t>Invasive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3589" y="3434054"/>
            <a:ext cx="3514725" cy="2641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Pre </a:t>
            </a:r>
            <a:r>
              <a:rPr sz="2600" b="1" i="1" dirty="0">
                <a:solidFill>
                  <a:srgbClr val="FFFFFF"/>
                </a:solidFill>
                <a:latin typeface="Book Antiqua"/>
                <a:cs typeface="Book Antiqua"/>
              </a:rPr>
              <a:t>–</a:t>
            </a:r>
            <a:r>
              <a:rPr sz="2600" b="1" i="1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Cancerous</a:t>
            </a:r>
            <a:endParaRPr sz="2600">
              <a:latin typeface="Book Antiqua"/>
              <a:cs typeface="Book Antiqua"/>
            </a:endParaRPr>
          </a:p>
          <a:p>
            <a:pPr marL="424180" marR="322580" indent="-411480">
              <a:lnSpc>
                <a:spcPct val="100000"/>
              </a:lnSpc>
              <a:spcBef>
                <a:spcPts val="6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Still in its</a:t>
            </a:r>
            <a:r>
              <a:rPr sz="2600" b="1" spc="-1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original 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position</a:t>
            </a:r>
            <a:endParaRPr sz="2600">
              <a:latin typeface="Book Antiqua"/>
              <a:cs typeface="Book Antiqua"/>
            </a:endParaRPr>
          </a:p>
          <a:p>
            <a:pPr marL="424180" marR="5080" indent="-411480">
              <a:lnSpc>
                <a:spcPct val="100000"/>
              </a:lnSpc>
              <a:spcBef>
                <a:spcPts val="62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Eventually</a:t>
            </a:r>
            <a:r>
              <a:rPr sz="2600" b="1" spc="-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develops  into invasive breast  cancer.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2600" y="1219200"/>
            <a:ext cx="2286000" cy="762000"/>
          </a:xfrm>
          <a:custGeom>
            <a:avLst/>
            <a:gdLst/>
            <a:ahLst/>
            <a:cxnLst/>
            <a:rect l="l" t="t" r="r" b="b"/>
            <a:pathLst>
              <a:path w="2286000" h="762000">
                <a:moveTo>
                  <a:pt x="2286000" y="0"/>
                </a:moveTo>
                <a:lnTo>
                  <a:pt x="0" y="762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00600" y="1219200"/>
            <a:ext cx="2133600" cy="838200"/>
          </a:xfrm>
          <a:custGeom>
            <a:avLst/>
            <a:gdLst/>
            <a:ahLst/>
            <a:cxnLst/>
            <a:rect l="l" t="t" r="r" b="b"/>
            <a:pathLst>
              <a:path w="2133600" h="838200">
                <a:moveTo>
                  <a:pt x="0" y="0"/>
                </a:moveTo>
                <a:lnTo>
                  <a:pt x="2133600" y="838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0" y="2590800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2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27432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990600"/>
            <a:ext cx="7848600" cy="495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381000"/>
            <a:ext cx="74676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0408" y="6280200"/>
            <a:ext cx="43491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2605" algn="l"/>
              </a:tabLst>
            </a:pPr>
            <a:r>
              <a:rPr sz="3200" b="1" spc="-5" dirty="0">
                <a:solidFill>
                  <a:srgbClr val="CEB866"/>
                </a:solidFill>
                <a:latin typeface="Book Antiqua"/>
                <a:cs typeface="Book Antiqua"/>
              </a:rPr>
              <a:t>Invasive	</a:t>
            </a:r>
            <a:r>
              <a:rPr sz="3200" b="1" dirty="0">
                <a:solidFill>
                  <a:srgbClr val="CEB866"/>
                </a:solidFill>
                <a:latin typeface="Book Antiqua"/>
                <a:cs typeface="Book Antiqua"/>
              </a:rPr>
              <a:t>Breast</a:t>
            </a:r>
            <a:r>
              <a:rPr sz="3200" b="1" spc="-85" dirty="0">
                <a:solidFill>
                  <a:srgbClr val="CEB866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CEB866"/>
                </a:solidFill>
                <a:latin typeface="Book Antiqua"/>
                <a:cs typeface="Book Antiqua"/>
              </a:rPr>
              <a:t>Cancer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5450" y="2867025"/>
            <a:ext cx="5724525" cy="1171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050" y="342900"/>
            <a:ext cx="8486775" cy="1819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9241" y="3134995"/>
            <a:ext cx="330454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The inner lining</a:t>
            </a:r>
            <a:r>
              <a:rPr sz="2600" b="1" spc="-1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endParaRPr sz="2600">
              <a:latin typeface="Book Antiqua"/>
              <a:cs typeface="Book Antiqua"/>
            </a:endParaRPr>
          </a:p>
          <a:p>
            <a:pPr marL="1015365">
              <a:lnSpc>
                <a:spcPct val="100000"/>
              </a:lnSpc>
            </a:pP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milk</a:t>
            </a:r>
            <a:r>
              <a:rPr sz="2600" b="1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ducts.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869" y="5431942"/>
            <a:ext cx="316103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sz="1700" spc="-5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5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Ductal</a:t>
            </a:r>
            <a:r>
              <a:rPr sz="2600" b="1" spc="-1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Carcinoma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2155" y="3134995"/>
            <a:ext cx="3307079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0855" marR="5080" indent="-478790">
              <a:lnSpc>
                <a:spcPct val="100000"/>
              </a:lnSpc>
              <a:spcBef>
                <a:spcPts val="105"/>
              </a:spcBef>
              <a:tabLst>
                <a:tab pos="423545" algn="l"/>
              </a:tabLst>
            </a:pPr>
            <a:r>
              <a:rPr sz="1700" spc="-1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1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The lobules </a:t>
            </a:r>
            <a:r>
              <a:rPr sz="2600" b="1" i="1" dirty="0">
                <a:solidFill>
                  <a:srgbClr val="FFFFFF"/>
                </a:solidFill>
                <a:latin typeface="Book Antiqua"/>
                <a:cs typeface="Book Antiqua"/>
              </a:rPr>
              <a:t>–</a:t>
            </a:r>
            <a:r>
              <a:rPr sz="2600" b="1" i="1" spc="-11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Milk  producing</a:t>
            </a:r>
            <a:r>
              <a:rPr sz="2600" b="1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glands.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2344" y="5433466"/>
            <a:ext cx="334581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3545" algn="l"/>
              </a:tabLst>
            </a:pPr>
            <a:r>
              <a:rPr sz="1700" spc="-5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700" spc="-5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Lobular</a:t>
            </a:r>
            <a:r>
              <a:rPr sz="2600" b="1" spc="-1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Carcinoma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3973" y="1654175"/>
            <a:ext cx="2111375" cy="1470660"/>
          </a:xfrm>
          <a:custGeom>
            <a:avLst/>
            <a:gdLst/>
            <a:ahLst/>
            <a:cxnLst/>
            <a:rect l="l" t="t" r="r" b="b"/>
            <a:pathLst>
              <a:path w="2111375" h="1470660">
                <a:moveTo>
                  <a:pt x="124672" y="1242941"/>
                </a:moveTo>
                <a:lnTo>
                  <a:pt x="114442" y="1244536"/>
                </a:lnTo>
                <a:lnTo>
                  <a:pt x="105570" y="1249846"/>
                </a:lnTo>
                <a:lnTo>
                  <a:pt x="99187" y="1258442"/>
                </a:lnTo>
                <a:lnTo>
                  <a:pt x="0" y="1470152"/>
                </a:lnTo>
                <a:lnTo>
                  <a:pt x="107432" y="1461897"/>
                </a:lnTo>
                <a:lnTo>
                  <a:pt x="59435" y="1461897"/>
                </a:lnTo>
                <a:lnTo>
                  <a:pt x="28701" y="1417447"/>
                </a:lnTo>
                <a:lnTo>
                  <a:pt x="110941" y="1360626"/>
                </a:lnTo>
                <a:lnTo>
                  <a:pt x="148081" y="1281302"/>
                </a:lnTo>
                <a:lnTo>
                  <a:pt x="150629" y="1270920"/>
                </a:lnTo>
                <a:lnTo>
                  <a:pt x="149034" y="1260728"/>
                </a:lnTo>
                <a:lnTo>
                  <a:pt x="143724" y="1251870"/>
                </a:lnTo>
                <a:lnTo>
                  <a:pt x="135127" y="1245489"/>
                </a:lnTo>
                <a:lnTo>
                  <a:pt x="124672" y="1242941"/>
                </a:lnTo>
                <a:close/>
              </a:path>
              <a:path w="2111375" h="1470660">
                <a:moveTo>
                  <a:pt x="110941" y="1360626"/>
                </a:moveTo>
                <a:lnTo>
                  <a:pt x="28701" y="1417447"/>
                </a:lnTo>
                <a:lnTo>
                  <a:pt x="59435" y="1461897"/>
                </a:lnTo>
                <a:lnTo>
                  <a:pt x="75060" y="1451102"/>
                </a:lnTo>
                <a:lnTo>
                  <a:pt x="68579" y="1451102"/>
                </a:lnTo>
                <a:lnTo>
                  <a:pt x="42037" y="1412748"/>
                </a:lnTo>
                <a:lnTo>
                  <a:pt x="88196" y="1409204"/>
                </a:lnTo>
                <a:lnTo>
                  <a:pt x="110941" y="1360626"/>
                </a:lnTo>
                <a:close/>
              </a:path>
              <a:path w="2111375" h="1470660">
                <a:moveTo>
                  <a:pt x="228981" y="1398397"/>
                </a:moveTo>
                <a:lnTo>
                  <a:pt x="141638" y="1405101"/>
                </a:lnTo>
                <a:lnTo>
                  <a:pt x="59435" y="1461897"/>
                </a:lnTo>
                <a:lnTo>
                  <a:pt x="107432" y="1461897"/>
                </a:lnTo>
                <a:lnTo>
                  <a:pt x="233044" y="1452245"/>
                </a:lnTo>
                <a:lnTo>
                  <a:pt x="257937" y="1423289"/>
                </a:lnTo>
                <a:lnTo>
                  <a:pt x="255019" y="1412970"/>
                </a:lnTo>
                <a:lnTo>
                  <a:pt x="248602" y="1404842"/>
                </a:lnTo>
                <a:lnTo>
                  <a:pt x="239613" y="1399714"/>
                </a:lnTo>
                <a:lnTo>
                  <a:pt x="228981" y="1398397"/>
                </a:lnTo>
                <a:close/>
              </a:path>
              <a:path w="2111375" h="1470660">
                <a:moveTo>
                  <a:pt x="88196" y="1409204"/>
                </a:moveTo>
                <a:lnTo>
                  <a:pt x="42037" y="1412748"/>
                </a:lnTo>
                <a:lnTo>
                  <a:pt x="68579" y="1451102"/>
                </a:lnTo>
                <a:lnTo>
                  <a:pt x="88196" y="1409204"/>
                </a:lnTo>
                <a:close/>
              </a:path>
              <a:path w="2111375" h="1470660">
                <a:moveTo>
                  <a:pt x="141638" y="1405101"/>
                </a:moveTo>
                <a:lnTo>
                  <a:pt x="88196" y="1409204"/>
                </a:lnTo>
                <a:lnTo>
                  <a:pt x="68579" y="1451102"/>
                </a:lnTo>
                <a:lnTo>
                  <a:pt x="75060" y="1451102"/>
                </a:lnTo>
                <a:lnTo>
                  <a:pt x="141638" y="1405101"/>
                </a:lnTo>
                <a:close/>
              </a:path>
              <a:path w="2111375" h="1470660">
                <a:moveTo>
                  <a:pt x="2080260" y="0"/>
                </a:moveTo>
                <a:lnTo>
                  <a:pt x="110941" y="1360626"/>
                </a:lnTo>
                <a:lnTo>
                  <a:pt x="88196" y="1409204"/>
                </a:lnTo>
                <a:lnTo>
                  <a:pt x="141638" y="1405101"/>
                </a:lnTo>
                <a:lnTo>
                  <a:pt x="2110993" y="44450"/>
                </a:lnTo>
                <a:lnTo>
                  <a:pt x="2080260" y="0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5119" y="1728977"/>
            <a:ext cx="2223135" cy="1248410"/>
          </a:xfrm>
          <a:custGeom>
            <a:avLst/>
            <a:gdLst/>
            <a:ahLst/>
            <a:cxnLst/>
            <a:rect l="l" t="t" r="r" b="b"/>
            <a:pathLst>
              <a:path w="2223134" h="1248410">
                <a:moveTo>
                  <a:pt x="2075632" y="1192424"/>
                </a:moveTo>
                <a:lnTo>
                  <a:pt x="1988057" y="1194562"/>
                </a:lnTo>
                <a:lnTo>
                  <a:pt x="1961641" y="1222121"/>
                </a:lnTo>
                <a:lnTo>
                  <a:pt x="1964039" y="1232550"/>
                </a:lnTo>
                <a:lnTo>
                  <a:pt x="1970055" y="1240980"/>
                </a:lnTo>
                <a:lnTo>
                  <a:pt x="1978787" y="1246552"/>
                </a:lnTo>
                <a:lnTo>
                  <a:pt x="1989327" y="1248410"/>
                </a:lnTo>
                <a:lnTo>
                  <a:pt x="2223007" y="1242822"/>
                </a:lnTo>
                <a:lnTo>
                  <a:pt x="2221717" y="1240663"/>
                </a:lnTo>
                <a:lnTo>
                  <a:pt x="2163063" y="1240663"/>
                </a:lnTo>
                <a:lnTo>
                  <a:pt x="2075632" y="1192424"/>
                </a:lnTo>
                <a:close/>
              </a:path>
              <a:path w="2223134" h="1248410">
                <a:moveTo>
                  <a:pt x="2129145" y="1191118"/>
                </a:moveTo>
                <a:lnTo>
                  <a:pt x="2075632" y="1192424"/>
                </a:lnTo>
                <a:lnTo>
                  <a:pt x="2163063" y="1240663"/>
                </a:lnTo>
                <a:lnTo>
                  <a:pt x="2168452" y="1230884"/>
                </a:lnTo>
                <a:lnTo>
                  <a:pt x="2152904" y="1230884"/>
                </a:lnTo>
                <a:lnTo>
                  <a:pt x="2129145" y="1191118"/>
                </a:lnTo>
                <a:close/>
              </a:path>
              <a:path w="2223134" h="1248410">
                <a:moveTo>
                  <a:pt x="2076223" y="1029340"/>
                </a:moveTo>
                <a:lnTo>
                  <a:pt x="2066162" y="1032891"/>
                </a:lnTo>
                <a:lnTo>
                  <a:pt x="2058211" y="1040096"/>
                </a:lnTo>
                <a:lnTo>
                  <a:pt x="2053796" y="1049480"/>
                </a:lnTo>
                <a:lnTo>
                  <a:pt x="2053214" y="1059840"/>
                </a:lnTo>
                <a:lnTo>
                  <a:pt x="2056764" y="1069975"/>
                </a:lnTo>
                <a:lnTo>
                  <a:pt x="2101711" y="1145202"/>
                </a:lnTo>
                <a:lnTo>
                  <a:pt x="2189099" y="1193419"/>
                </a:lnTo>
                <a:lnTo>
                  <a:pt x="2163063" y="1240663"/>
                </a:lnTo>
                <a:lnTo>
                  <a:pt x="2221717" y="1240663"/>
                </a:lnTo>
                <a:lnTo>
                  <a:pt x="2103120" y="1042288"/>
                </a:lnTo>
                <a:lnTo>
                  <a:pt x="2095916" y="1034337"/>
                </a:lnTo>
                <a:lnTo>
                  <a:pt x="2086546" y="1029922"/>
                </a:lnTo>
                <a:lnTo>
                  <a:pt x="2076223" y="1029340"/>
                </a:lnTo>
                <a:close/>
              </a:path>
              <a:path w="2223134" h="1248410">
                <a:moveTo>
                  <a:pt x="2175382" y="1189989"/>
                </a:moveTo>
                <a:lnTo>
                  <a:pt x="2129145" y="1191118"/>
                </a:lnTo>
                <a:lnTo>
                  <a:pt x="2152904" y="1230884"/>
                </a:lnTo>
                <a:lnTo>
                  <a:pt x="2175382" y="1189989"/>
                </a:lnTo>
                <a:close/>
              </a:path>
              <a:path w="2223134" h="1248410">
                <a:moveTo>
                  <a:pt x="2182884" y="1189989"/>
                </a:moveTo>
                <a:lnTo>
                  <a:pt x="2175382" y="1189989"/>
                </a:lnTo>
                <a:lnTo>
                  <a:pt x="2152904" y="1230884"/>
                </a:lnTo>
                <a:lnTo>
                  <a:pt x="2168452" y="1230884"/>
                </a:lnTo>
                <a:lnTo>
                  <a:pt x="2189099" y="1193419"/>
                </a:lnTo>
                <a:lnTo>
                  <a:pt x="2182884" y="1189989"/>
                </a:lnTo>
                <a:close/>
              </a:path>
              <a:path w="2223134" h="1248410">
                <a:moveTo>
                  <a:pt x="26161" y="0"/>
                </a:moveTo>
                <a:lnTo>
                  <a:pt x="0" y="47244"/>
                </a:lnTo>
                <a:lnTo>
                  <a:pt x="2075632" y="1192424"/>
                </a:lnTo>
                <a:lnTo>
                  <a:pt x="2129145" y="1191118"/>
                </a:lnTo>
                <a:lnTo>
                  <a:pt x="2101711" y="1145202"/>
                </a:lnTo>
                <a:lnTo>
                  <a:pt x="26161" y="0"/>
                </a:lnTo>
                <a:close/>
              </a:path>
              <a:path w="2223134" h="1248410">
                <a:moveTo>
                  <a:pt x="2101711" y="1145202"/>
                </a:moveTo>
                <a:lnTo>
                  <a:pt x="2129145" y="1191118"/>
                </a:lnTo>
                <a:lnTo>
                  <a:pt x="2175382" y="1189989"/>
                </a:lnTo>
                <a:lnTo>
                  <a:pt x="2182884" y="1189989"/>
                </a:lnTo>
                <a:lnTo>
                  <a:pt x="2101711" y="1145202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89214" y="4038600"/>
            <a:ext cx="242570" cy="1372235"/>
          </a:xfrm>
          <a:custGeom>
            <a:avLst/>
            <a:gdLst/>
            <a:ahLst/>
            <a:cxnLst/>
            <a:rect l="l" t="t" r="r" b="b"/>
            <a:pathLst>
              <a:path w="242570" h="1372235">
                <a:moveTo>
                  <a:pt x="23294" y="1129510"/>
                </a:moveTo>
                <a:lnTo>
                  <a:pt x="13108" y="1132967"/>
                </a:lnTo>
                <a:lnTo>
                  <a:pt x="5135" y="1140079"/>
                </a:lnTo>
                <a:lnTo>
                  <a:pt x="662" y="1149381"/>
                </a:lnTo>
                <a:lnTo>
                  <a:pt x="0" y="1159684"/>
                </a:lnTo>
                <a:lnTo>
                  <a:pt x="3456" y="1169797"/>
                </a:lnTo>
                <a:lnTo>
                  <a:pt x="121185" y="1371727"/>
                </a:lnTo>
                <a:lnTo>
                  <a:pt x="152432" y="1318133"/>
                </a:lnTo>
                <a:lnTo>
                  <a:pt x="94134" y="1318133"/>
                </a:lnTo>
                <a:lnTo>
                  <a:pt x="94134" y="1218140"/>
                </a:lnTo>
                <a:lnTo>
                  <a:pt x="50065" y="1142619"/>
                </a:lnTo>
                <a:lnTo>
                  <a:pt x="42951" y="1134645"/>
                </a:lnTo>
                <a:lnTo>
                  <a:pt x="33635" y="1130173"/>
                </a:lnTo>
                <a:lnTo>
                  <a:pt x="23294" y="1129510"/>
                </a:lnTo>
                <a:close/>
              </a:path>
              <a:path w="242570" h="1372235">
                <a:moveTo>
                  <a:pt x="94134" y="1218140"/>
                </a:moveTo>
                <a:lnTo>
                  <a:pt x="94134" y="1318133"/>
                </a:lnTo>
                <a:lnTo>
                  <a:pt x="148109" y="1318133"/>
                </a:lnTo>
                <a:lnTo>
                  <a:pt x="148109" y="1304544"/>
                </a:lnTo>
                <a:lnTo>
                  <a:pt x="97817" y="1304544"/>
                </a:lnTo>
                <a:lnTo>
                  <a:pt x="121185" y="1264498"/>
                </a:lnTo>
                <a:lnTo>
                  <a:pt x="94134" y="1218140"/>
                </a:lnTo>
                <a:close/>
              </a:path>
              <a:path w="242570" h="1372235">
                <a:moveTo>
                  <a:pt x="219076" y="1129510"/>
                </a:moveTo>
                <a:lnTo>
                  <a:pt x="148236" y="1218140"/>
                </a:lnTo>
                <a:lnTo>
                  <a:pt x="148109" y="1318133"/>
                </a:lnTo>
                <a:lnTo>
                  <a:pt x="152432" y="1318133"/>
                </a:lnTo>
                <a:lnTo>
                  <a:pt x="238914" y="1169797"/>
                </a:lnTo>
                <a:lnTo>
                  <a:pt x="242371" y="1159684"/>
                </a:lnTo>
                <a:lnTo>
                  <a:pt x="241708" y="1149381"/>
                </a:lnTo>
                <a:lnTo>
                  <a:pt x="237235" y="1140079"/>
                </a:lnTo>
                <a:lnTo>
                  <a:pt x="229262" y="1132967"/>
                </a:lnTo>
                <a:lnTo>
                  <a:pt x="219076" y="1129510"/>
                </a:lnTo>
                <a:close/>
              </a:path>
              <a:path w="242570" h="1372235">
                <a:moveTo>
                  <a:pt x="121185" y="1264498"/>
                </a:moveTo>
                <a:lnTo>
                  <a:pt x="97817" y="1304544"/>
                </a:lnTo>
                <a:lnTo>
                  <a:pt x="144553" y="1304544"/>
                </a:lnTo>
                <a:lnTo>
                  <a:pt x="121185" y="1264498"/>
                </a:lnTo>
                <a:close/>
              </a:path>
              <a:path w="242570" h="1372235">
                <a:moveTo>
                  <a:pt x="148109" y="1218358"/>
                </a:moveTo>
                <a:lnTo>
                  <a:pt x="121185" y="1264498"/>
                </a:lnTo>
                <a:lnTo>
                  <a:pt x="144553" y="1304544"/>
                </a:lnTo>
                <a:lnTo>
                  <a:pt x="148109" y="1304544"/>
                </a:lnTo>
                <a:lnTo>
                  <a:pt x="148109" y="1218358"/>
                </a:lnTo>
                <a:close/>
              </a:path>
              <a:path w="242570" h="1372235">
                <a:moveTo>
                  <a:pt x="148109" y="0"/>
                </a:moveTo>
                <a:lnTo>
                  <a:pt x="94134" y="0"/>
                </a:lnTo>
                <a:lnTo>
                  <a:pt x="94261" y="1218358"/>
                </a:lnTo>
                <a:lnTo>
                  <a:pt x="121185" y="1264498"/>
                </a:lnTo>
                <a:lnTo>
                  <a:pt x="148109" y="1218358"/>
                </a:lnTo>
                <a:lnTo>
                  <a:pt x="148109" y="0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7214" y="4038600"/>
            <a:ext cx="242570" cy="1372235"/>
          </a:xfrm>
          <a:custGeom>
            <a:avLst/>
            <a:gdLst/>
            <a:ahLst/>
            <a:cxnLst/>
            <a:rect l="l" t="t" r="r" b="b"/>
            <a:pathLst>
              <a:path w="242569" h="1372235">
                <a:moveTo>
                  <a:pt x="23294" y="1129510"/>
                </a:moveTo>
                <a:lnTo>
                  <a:pt x="13108" y="1132967"/>
                </a:lnTo>
                <a:lnTo>
                  <a:pt x="5135" y="1140079"/>
                </a:lnTo>
                <a:lnTo>
                  <a:pt x="662" y="1149381"/>
                </a:lnTo>
                <a:lnTo>
                  <a:pt x="0" y="1159684"/>
                </a:lnTo>
                <a:lnTo>
                  <a:pt x="3456" y="1169797"/>
                </a:lnTo>
                <a:lnTo>
                  <a:pt x="121185" y="1371727"/>
                </a:lnTo>
                <a:lnTo>
                  <a:pt x="152432" y="1318133"/>
                </a:lnTo>
                <a:lnTo>
                  <a:pt x="94134" y="1318133"/>
                </a:lnTo>
                <a:lnTo>
                  <a:pt x="94134" y="1218140"/>
                </a:lnTo>
                <a:lnTo>
                  <a:pt x="50065" y="1142619"/>
                </a:lnTo>
                <a:lnTo>
                  <a:pt x="42951" y="1134645"/>
                </a:lnTo>
                <a:lnTo>
                  <a:pt x="33635" y="1130173"/>
                </a:lnTo>
                <a:lnTo>
                  <a:pt x="23294" y="1129510"/>
                </a:lnTo>
                <a:close/>
              </a:path>
              <a:path w="242569" h="1372235">
                <a:moveTo>
                  <a:pt x="94134" y="1218140"/>
                </a:moveTo>
                <a:lnTo>
                  <a:pt x="94134" y="1318133"/>
                </a:lnTo>
                <a:lnTo>
                  <a:pt x="148109" y="1318133"/>
                </a:lnTo>
                <a:lnTo>
                  <a:pt x="148109" y="1304544"/>
                </a:lnTo>
                <a:lnTo>
                  <a:pt x="97817" y="1304544"/>
                </a:lnTo>
                <a:lnTo>
                  <a:pt x="121185" y="1264498"/>
                </a:lnTo>
                <a:lnTo>
                  <a:pt x="94134" y="1218140"/>
                </a:lnTo>
                <a:close/>
              </a:path>
              <a:path w="242569" h="1372235">
                <a:moveTo>
                  <a:pt x="219076" y="1129510"/>
                </a:moveTo>
                <a:lnTo>
                  <a:pt x="148236" y="1218140"/>
                </a:lnTo>
                <a:lnTo>
                  <a:pt x="148109" y="1318133"/>
                </a:lnTo>
                <a:lnTo>
                  <a:pt x="152432" y="1318133"/>
                </a:lnTo>
                <a:lnTo>
                  <a:pt x="238914" y="1169797"/>
                </a:lnTo>
                <a:lnTo>
                  <a:pt x="242371" y="1159684"/>
                </a:lnTo>
                <a:lnTo>
                  <a:pt x="241708" y="1149381"/>
                </a:lnTo>
                <a:lnTo>
                  <a:pt x="237236" y="1140079"/>
                </a:lnTo>
                <a:lnTo>
                  <a:pt x="229262" y="1132967"/>
                </a:lnTo>
                <a:lnTo>
                  <a:pt x="219076" y="1129510"/>
                </a:lnTo>
                <a:close/>
              </a:path>
              <a:path w="242569" h="1372235">
                <a:moveTo>
                  <a:pt x="121185" y="1264498"/>
                </a:moveTo>
                <a:lnTo>
                  <a:pt x="97817" y="1304544"/>
                </a:lnTo>
                <a:lnTo>
                  <a:pt x="144553" y="1304544"/>
                </a:lnTo>
                <a:lnTo>
                  <a:pt x="121185" y="1264498"/>
                </a:lnTo>
                <a:close/>
              </a:path>
              <a:path w="242569" h="1372235">
                <a:moveTo>
                  <a:pt x="148109" y="1218358"/>
                </a:moveTo>
                <a:lnTo>
                  <a:pt x="121185" y="1264498"/>
                </a:lnTo>
                <a:lnTo>
                  <a:pt x="144553" y="1304544"/>
                </a:lnTo>
                <a:lnTo>
                  <a:pt x="148109" y="1304544"/>
                </a:lnTo>
                <a:lnTo>
                  <a:pt x="148109" y="1218358"/>
                </a:lnTo>
                <a:close/>
              </a:path>
              <a:path w="242569" h="1372235">
                <a:moveTo>
                  <a:pt x="148109" y="0"/>
                </a:moveTo>
                <a:lnTo>
                  <a:pt x="94134" y="0"/>
                </a:lnTo>
                <a:lnTo>
                  <a:pt x="94261" y="1218358"/>
                </a:lnTo>
                <a:lnTo>
                  <a:pt x="121185" y="1264498"/>
                </a:lnTo>
                <a:lnTo>
                  <a:pt x="148109" y="1218358"/>
                </a:lnTo>
                <a:lnTo>
                  <a:pt x="148109" y="0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425" y="200025"/>
            <a:ext cx="8067675" cy="98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2431" y="1957538"/>
            <a:ext cx="1781175" cy="1053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9730">
              <a:lnSpc>
                <a:spcPct val="1204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Ductal 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Carcinoma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011" y="3874084"/>
            <a:ext cx="2581910" cy="8801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530860" marR="5080" indent="-518159">
              <a:lnSpc>
                <a:spcPct val="100400"/>
              </a:lnSpc>
              <a:spcBef>
                <a:spcPts val="85"/>
              </a:spcBef>
            </a:pP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Ductal 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Carcinoma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5325262"/>
            <a:ext cx="2958465" cy="8801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9395" marR="5080" indent="-227329">
              <a:lnSpc>
                <a:spcPct val="100400"/>
              </a:lnSpc>
              <a:spcBef>
                <a:spcPts val="8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Ductal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Carcinoma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in situ (DCIS)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1390" y="1829079"/>
            <a:ext cx="2277110" cy="1560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9900"/>
              </a:lnSpc>
              <a:spcBef>
                <a:spcPts val="105"/>
              </a:spcBef>
            </a:pP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Inf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amm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ry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Cancer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(IBC)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76441" y="1792503"/>
            <a:ext cx="178117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6220">
              <a:lnSpc>
                <a:spcPct val="128699"/>
              </a:lnSpc>
              <a:spcBef>
                <a:spcPts val="100"/>
              </a:spcBef>
            </a:pPr>
            <a:r>
              <a:rPr b="1" spc="-5" dirty="0">
                <a:latin typeface="Book Antiqua"/>
                <a:cs typeface="Book Antiqua"/>
              </a:rPr>
              <a:t>Lobular  </a:t>
            </a:r>
            <a:r>
              <a:rPr b="1" spc="-10" dirty="0">
                <a:latin typeface="Book Antiqua"/>
                <a:cs typeface="Book Antiqua"/>
              </a:rPr>
              <a:t>Carcinoma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76569" y="3744544"/>
            <a:ext cx="27793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2445" marR="5080" indent="-50038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Invasive Lobular  Carcinoma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9116" y="5207965"/>
            <a:ext cx="31540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965" marR="5080" indent="-4699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Lobular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Carcinoma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in situ (LCIS)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1143000"/>
            <a:ext cx="2971800" cy="914400"/>
          </a:xfrm>
          <a:custGeom>
            <a:avLst/>
            <a:gdLst/>
            <a:ahLst/>
            <a:cxnLst/>
            <a:rect l="l" t="t" r="r" b="b"/>
            <a:pathLst>
              <a:path w="2971800" h="914400">
                <a:moveTo>
                  <a:pt x="2971800" y="0"/>
                </a:moveTo>
                <a:lnTo>
                  <a:pt x="0" y="914400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8200" y="11430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0600" y="1143000"/>
            <a:ext cx="2667000" cy="762000"/>
          </a:xfrm>
          <a:custGeom>
            <a:avLst/>
            <a:gdLst/>
            <a:ahLst/>
            <a:cxnLst/>
            <a:rect l="l" t="t" r="r" b="b"/>
            <a:pathLst>
              <a:path w="2667000" h="762000">
                <a:moveTo>
                  <a:pt x="0" y="0"/>
                </a:moveTo>
                <a:lnTo>
                  <a:pt x="2667000" y="762000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00200" y="3124200"/>
            <a:ext cx="0" cy="68580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0"/>
                </a:moveTo>
                <a:lnTo>
                  <a:pt x="0" y="685800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91400" y="3048000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2000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85725"/>
            <a:ext cx="88296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227570" cy="3525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Uncommon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(1%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3%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all breast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cancers)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Brest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lump or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tumor.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Mistaken for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infection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its early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stages.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85725"/>
            <a:ext cx="88296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804784" cy="378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249554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IBC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makes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skin of the breast look red and  feel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warm.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also may make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skin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look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thick and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pitted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may have an orange peel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feel.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66675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breast may get bigger, hard, tender, or  itchy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85725"/>
            <a:ext cx="88296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00" y="1676400"/>
            <a:ext cx="8077200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85725"/>
            <a:ext cx="88296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00" y="1981200"/>
            <a:ext cx="4152900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0" y="1752600"/>
            <a:ext cx="4419600" cy="4800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" y="419100"/>
            <a:ext cx="76104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6148705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Non –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111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contained within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milk ducts</a:t>
            </a:r>
            <a:r>
              <a:rPr sz="2800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May become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(pre –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cancer).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" y="190500"/>
            <a:ext cx="76104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800" y="2159650"/>
            <a:ext cx="1116965" cy="428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45"/>
              </a:lnSpc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Picture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1828800"/>
            <a:ext cx="8153400" cy="4638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925" y="38100"/>
            <a:ext cx="75152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21610"/>
            <a:ext cx="7603490" cy="14770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Most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common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Accounts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for about 8 out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10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 cancers.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387978"/>
            <a:ext cx="33972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Lining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ducts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9765" y="3301771"/>
            <a:ext cx="270256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915">
              <a:lnSpc>
                <a:spcPct val="1201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/invades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100" y="4924425"/>
            <a:ext cx="7249159" cy="147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Spreads to lymph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nodes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Other</a:t>
            </a:r>
            <a:r>
              <a:rPr sz="28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organs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89095" y="3716401"/>
            <a:ext cx="1374140" cy="233045"/>
          </a:xfrm>
          <a:custGeom>
            <a:avLst/>
            <a:gdLst/>
            <a:ahLst/>
            <a:cxnLst/>
            <a:rect l="l" t="t" r="r" b="b"/>
            <a:pathLst>
              <a:path w="1374139" h="233045">
                <a:moveTo>
                  <a:pt x="1272876" y="176242"/>
                </a:moveTo>
                <a:lnTo>
                  <a:pt x="1221231" y="199136"/>
                </a:lnTo>
                <a:lnTo>
                  <a:pt x="1215538" y="203158"/>
                </a:lnTo>
                <a:lnTo>
                  <a:pt x="1211976" y="208835"/>
                </a:lnTo>
                <a:lnTo>
                  <a:pt x="1210819" y="215441"/>
                </a:lnTo>
                <a:lnTo>
                  <a:pt x="1212341" y="222250"/>
                </a:lnTo>
                <a:lnTo>
                  <a:pt x="1216308" y="227889"/>
                </a:lnTo>
                <a:lnTo>
                  <a:pt x="1221978" y="231457"/>
                </a:lnTo>
                <a:lnTo>
                  <a:pt x="1228576" y="232644"/>
                </a:lnTo>
                <a:lnTo>
                  <a:pt x="1235328" y="231140"/>
                </a:lnTo>
                <a:lnTo>
                  <a:pt x="1342993" y="183387"/>
                </a:lnTo>
                <a:lnTo>
                  <a:pt x="1337182" y="183387"/>
                </a:lnTo>
                <a:lnTo>
                  <a:pt x="1272876" y="176242"/>
                </a:lnTo>
                <a:close/>
              </a:path>
              <a:path w="1374139" h="233045">
                <a:moveTo>
                  <a:pt x="1304686" y="162140"/>
                </a:moveTo>
                <a:lnTo>
                  <a:pt x="1272876" y="176242"/>
                </a:lnTo>
                <a:lnTo>
                  <a:pt x="1337182" y="183387"/>
                </a:lnTo>
                <a:lnTo>
                  <a:pt x="1337570" y="179959"/>
                </a:lnTo>
                <a:lnTo>
                  <a:pt x="1328674" y="179959"/>
                </a:lnTo>
                <a:lnTo>
                  <a:pt x="1304686" y="162140"/>
                </a:lnTo>
                <a:close/>
              </a:path>
              <a:path w="1374139" h="233045">
                <a:moveTo>
                  <a:pt x="1239202" y="76422"/>
                </a:moveTo>
                <a:lnTo>
                  <a:pt x="1232860" y="78664"/>
                </a:lnTo>
                <a:lnTo>
                  <a:pt x="1227708" y="83312"/>
                </a:lnTo>
                <a:lnTo>
                  <a:pt x="1224784" y="89586"/>
                </a:lnTo>
                <a:lnTo>
                  <a:pt x="1224502" y="96266"/>
                </a:lnTo>
                <a:lnTo>
                  <a:pt x="1226744" y="102564"/>
                </a:lnTo>
                <a:lnTo>
                  <a:pt x="1231391" y="107696"/>
                </a:lnTo>
                <a:lnTo>
                  <a:pt x="1276827" y="141446"/>
                </a:lnTo>
                <a:lnTo>
                  <a:pt x="1341119" y="148590"/>
                </a:lnTo>
                <a:lnTo>
                  <a:pt x="1337182" y="183387"/>
                </a:lnTo>
                <a:lnTo>
                  <a:pt x="1342993" y="183387"/>
                </a:lnTo>
                <a:lnTo>
                  <a:pt x="1373631" y="169799"/>
                </a:lnTo>
                <a:lnTo>
                  <a:pt x="1252219" y="79629"/>
                </a:lnTo>
                <a:lnTo>
                  <a:pt x="1245925" y="76704"/>
                </a:lnTo>
                <a:lnTo>
                  <a:pt x="1239202" y="76422"/>
                </a:lnTo>
                <a:close/>
              </a:path>
              <a:path w="1374139" h="233045">
                <a:moveTo>
                  <a:pt x="1332102" y="149987"/>
                </a:moveTo>
                <a:lnTo>
                  <a:pt x="1304686" y="162140"/>
                </a:lnTo>
                <a:lnTo>
                  <a:pt x="1328674" y="179959"/>
                </a:lnTo>
                <a:lnTo>
                  <a:pt x="1332102" y="149987"/>
                </a:lnTo>
                <a:close/>
              </a:path>
              <a:path w="1374139" h="233045">
                <a:moveTo>
                  <a:pt x="1340961" y="149987"/>
                </a:moveTo>
                <a:lnTo>
                  <a:pt x="1332102" y="149987"/>
                </a:lnTo>
                <a:lnTo>
                  <a:pt x="1328674" y="179959"/>
                </a:lnTo>
                <a:lnTo>
                  <a:pt x="1337570" y="179959"/>
                </a:lnTo>
                <a:lnTo>
                  <a:pt x="1340961" y="149987"/>
                </a:lnTo>
                <a:close/>
              </a:path>
              <a:path w="1374139" h="233045">
                <a:moveTo>
                  <a:pt x="3809" y="0"/>
                </a:moveTo>
                <a:lnTo>
                  <a:pt x="0" y="34798"/>
                </a:lnTo>
                <a:lnTo>
                  <a:pt x="1272876" y="176242"/>
                </a:lnTo>
                <a:lnTo>
                  <a:pt x="1304686" y="162140"/>
                </a:lnTo>
                <a:lnTo>
                  <a:pt x="1276827" y="141446"/>
                </a:lnTo>
                <a:lnTo>
                  <a:pt x="3809" y="0"/>
                </a:lnTo>
                <a:close/>
              </a:path>
              <a:path w="1374139" h="233045">
                <a:moveTo>
                  <a:pt x="1276827" y="141446"/>
                </a:moveTo>
                <a:lnTo>
                  <a:pt x="1304686" y="162140"/>
                </a:lnTo>
                <a:lnTo>
                  <a:pt x="1332102" y="149987"/>
                </a:lnTo>
                <a:lnTo>
                  <a:pt x="1340961" y="149987"/>
                </a:lnTo>
                <a:lnTo>
                  <a:pt x="1341119" y="148590"/>
                </a:lnTo>
                <a:lnTo>
                  <a:pt x="1276827" y="1414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073" y="4402201"/>
            <a:ext cx="4573905" cy="539115"/>
          </a:xfrm>
          <a:custGeom>
            <a:avLst/>
            <a:gdLst/>
            <a:ahLst/>
            <a:cxnLst/>
            <a:rect l="l" t="t" r="r" b="b"/>
            <a:pathLst>
              <a:path w="4573905" h="539114">
                <a:moveTo>
                  <a:pt x="135477" y="382682"/>
                </a:moveTo>
                <a:lnTo>
                  <a:pt x="128774" y="382920"/>
                </a:lnTo>
                <a:lnTo>
                  <a:pt x="122427" y="385825"/>
                </a:lnTo>
                <a:lnTo>
                  <a:pt x="0" y="474599"/>
                </a:lnTo>
                <a:lnTo>
                  <a:pt x="137668" y="537463"/>
                </a:lnTo>
                <a:lnTo>
                  <a:pt x="144404" y="539007"/>
                </a:lnTo>
                <a:lnTo>
                  <a:pt x="150987" y="537908"/>
                </a:lnTo>
                <a:lnTo>
                  <a:pt x="156688" y="534427"/>
                </a:lnTo>
                <a:lnTo>
                  <a:pt x="160781" y="528828"/>
                </a:lnTo>
                <a:lnTo>
                  <a:pt x="162325" y="522073"/>
                </a:lnTo>
                <a:lnTo>
                  <a:pt x="161226" y="515461"/>
                </a:lnTo>
                <a:lnTo>
                  <a:pt x="157745" y="509754"/>
                </a:lnTo>
                <a:lnTo>
                  <a:pt x="152145" y="505713"/>
                </a:lnTo>
                <a:lnTo>
                  <a:pt x="114617" y="488569"/>
                </a:lnTo>
                <a:lnTo>
                  <a:pt x="36321" y="488569"/>
                </a:lnTo>
                <a:lnTo>
                  <a:pt x="32765" y="453771"/>
                </a:lnTo>
                <a:lnTo>
                  <a:pt x="97093" y="447338"/>
                </a:lnTo>
                <a:lnTo>
                  <a:pt x="143001" y="414019"/>
                </a:lnTo>
                <a:lnTo>
                  <a:pt x="147669" y="408959"/>
                </a:lnTo>
                <a:lnTo>
                  <a:pt x="149955" y="402685"/>
                </a:lnTo>
                <a:lnTo>
                  <a:pt x="149717" y="395982"/>
                </a:lnTo>
                <a:lnTo>
                  <a:pt x="146812" y="389636"/>
                </a:lnTo>
                <a:lnTo>
                  <a:pt x="141751" y="384968"/>
                </a:lnTo>
                <a:lnTo>
                  <a:pt x="135477" y="382682"/>
                </a:lnTo>
                <a:close/>
              </a:path>
              <a:path w="4573905" h="539114">
                <a:moveTo>
                  <a:pt x="97093" y="447338"/>
                </a:moveTo>
                <a:lnTo>
                  <a:pt x="32765" y="453771"/>
                </a:lnTo>
                <a:lnTo>
                  <a:pt x="36321" y="488569"/>
                </a:lnTo>
                <a:lnTo>
                  <a:pt x="69341" y="485267"/>
                </a:lnTo>
                <a:lnTo>
                  <a:pt x="44831" y="485267"/>
                </a:lnTo>
                <a:lnTo>
                  <a:pt x="41782" y="455294"/>
                </a:lnTo>
                <a:lnTo>
                  <a:pt x="86129" y="455294"/>
                </a:lnTo>
                <a:lnTo>
                  <a:pt x="97093" y="447338"/>
                </a:lnTo>
                <a:close/>
              </a:path>
              <a:path w="4573905" h="539114">
                <a:moveTo>
                  <a:pt x="100556" y="482145"/>
                </a:moveTo>
                <a:lnTo>
                  <a:pt x="36321" y="488569"/>
                </a:lnTo>
                <a:lnTo>
                  <a:pt x="114617" y="488569"/>
                </a:lnTo>
                <a:lnTo>
                  <a:pt x="100556" y="482145"/>
                </a:lnTo>
                <a:close/>
              </a:path>
              <a:path w="4573905" h="539114">
                <a:moveTo>
                  <a:pt x="41782" y="455294"/>
                </a:moveTo>
                <a:lnTo>
                  <a:pt x="44831" y="485267"/>
                </a:lnTo>
                <a:lnTo>
                  <a:pt x="68997" y="467728"/>
                </a:lnTo>
                <a:lnTo>
                  <a:pt x="41782" y="455294"/>
                </a:lnTo>
                <a:close/>
              </a:path>
              <a:path w="4573905" h="539114">
                <a:moveTo>
                  <a:pt x="68997" y="467728"/>
                </a:moveTo>
                <a:lnTo>
                  <a:pt x="44831" y="485267"/>
                </a:lnTo>
                <a:lnTo>
                  <a:pt x="69341" y="485267"/>
                </a:lnTo>
                <a:lnTo>
                  <a:pt x="100556" y="482145"/>
                </a:lnTo>
                <a:lnTo>
                  <a:pt x="68997" y="467728"/>
                </a:lnTo>
                <a:close/>
              </a:path>
              <a:path w="4573905" h="539114">
                <a:moveTo>
                  <a:pt x="4570349" y="0"/>
                </a:moveTo>
                <a:lnTo>
                  <a:pt x="97093" y="447338"/>
                </a:lnTo>
                <a:lnTo>
                  <a:pt x="68997" y="467728"/>
                </a:lnTo>
                <a:lnTo>
                  <a:pt x="100556" y="482145"/>
                </a:lnTo>
                <a:lnTo>
                  <a:pt x="4573905" y="34798"/>
                </a:lnTo>
                <a:lnTo>
                  <a:pt x="4570349" y="0"/>
                </a:lnTo>
                <a:close/>
              </a:path>
              <a:path w="4573905" h="539114">
                <a:moveTo>
                  <a:pt x="86129" y="455294"/>
                </a:moveTo>
                <a:lnTo>
                  <a:pt x="41782" y="455294"/>
                </a:lnTo>
                <a:lnTo>
                  <a:pt x="68997" y="467728"/>
                </a:lnTo>
                <a:lnTo>
                  <a:pt x="86129" y="455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66665" y="5317363"/>
            <a:ext cx="1910714" cy="659765"/>
          </a:xfrm>
          <a:custGeom>
            <a:avLst/>
            <a:gdLst/>
            <a:ahLst/>
            <a:cxnLst/>
            <a:rect l="l" t="t" r="r" b="b"/>
            <a:pathLst>
              <a:path w="1910714" h="659764">
                <a:moveTo>
                  <a:pt x="1810561" y="612638"/>
                </a:moveTo>
                <a:lnTo>
                  <a:pt x="1755139" y="624928"/>
                </a:lnTo>
                <a:lnTo>
                  <a:pt x="1748825" y="627738"/>
                </a:lnTo>
                <a:lnTo>
                  <a:pt x="1744249" y="632594"/>
                </a:lnTo>
                <a:lnTo>
                  <a:pt x="1741816" y="638825"/>
                </a:lnTo>
                <a:lnTo>
                  <a:pt x="1741932" y="645756"/>
                </a:lnTo>
                <a:lnTo>
                  <a:pt x="1744722" y="652093"/>
                </a:lnTo>
                <a:lnTo>
                  <a:pt x="1749583" y="656701"/>
                </a:lnTo>
                <a:lnTo>
                  <a:pt x="1755826" y="659151"/>
                </a:lnTo>
                <a:lnTo>
                  <a:pt x="1762760" y="659015"/>
                </a:lnTo>
                <a:lnTo>
                  <a:pt x="1883085" y="632333"/>
                </a:lnTo>
                <a:lnTo>
                  <a:pt x="1872107" y="632333"/>
                </a:lnTo>
                <a:lnTo>
                  <a:pt x="1810561" y="612638"/>
                </a:lnTo>
                <a:close/>
              </a:path>
              <a:path w="1910714" h="659764">
                <a:moveTo>
                  <a:pt x="1844344" y="605147"/>
                </a:moveTo>
                <a:lnTo>
                  <a:pt x="1810561" y="612638"/>
                </a:lnTo>
                <a:lnTo>
                  <a:pt x="1872107" y="632333"/>
                </a:lnTo>
                <a:lnTo>
                  <a:pt x="1873695" y="627380"/>
                </a:lnTo>
                <a:lnTo>
                  <a:pt x="1864360" y="627380"/>
                </a:lnTo>
                <a:lnTo>
                  <a:pt x="1844344" y="605147"/>
                </a:lnTo>
                <a:close/>
              </a:path>
              <a:path w="1910714" h="659764">
                <a:moveTo>
                  <a:pt x="1797161" y="508114"/>
                </a:moveTo>
                <a:lnTo>
                  <a:pt x="1790543" y="509045"/>
                </a:lnTo>
                <a:lnTo>
                  <a:pt x="1784604" y="512572"/>
                </a:lnTo>
                <a:lnTo>
                  <a:pt x="1780438" y="518140"/>
                </a:lnTo>
                <a:lnTo>
                  <a:pt x="1778809" y="524637"/>
                </a:lnTo>
                <a:lnTo>
                  <a:pt x="1779728" y="531267"/>
                </a:lnTo>
                <a:lnTo>
                  <a:pt x="1783207" y="537235"/>
                </a:lnTo>
                <a:lnTo>
                  <a:pt x="1821111" y="579339"/>
                </a:lnTo>
                <a:lnTo>
                  <a:pt x="1882775" y="599071"/>
                </a:lnTo>
                <a:lnTo>
                  <a:pt x="1872107" y="632333"/>
                </a:lnTo>
                <a:lnTo>
                  <a:pt x="1883085" y="632333"/>
                </a:lnTo>
                <a:lnTo>
                  <a:pt x="1910461" y="626262"/>
                </a:lnTo>
                <a:lnTo>
                  <a:pt x="1809242" y="513867"/>
                </a:lnTo>
                <a:lnTo>
                  <a:pt x="1803659" y="509735"/>
                </a:lnTo>
                <a:lnTo>
                  <a:pt x="1797161" y="508114"/>
                </a:lnTo>
                <a:close/>
              </a:path>
              <a:path w="1910714" h="659764">
                <a:moveTo>
                  <a:pt x="1873631" y="598652"/>
                </a:moveTo>
                <a:lnTo>
                  <a:pt x="1844344" y="605147"/>
                </a:lnTo>
                <a:lnTo>
                  <a:pt x="1864360" y="627380"/>
                </a:lnTo>
                <a:lnTo>
                  <a:pt x="1873631" y="598652"/>
                </a:lnTo>
                <a:close/>
              </a:path>
              <a:path w="1910714" h="659764">
                <a:moveTo>
                  <a:pt x="1881465" y="598652"/>
                </a:moveTo>
                <a:lnTo>
                  <a:pt x="1873631" y="598652"/>
                </a:lnTo>
                <a:lnTo>
                  <a:pt x="1864360" y="627380"/>
                </a:lnTo>
                <a:lnTo>
                  <a:pt x="1873695" y="627380"/>
                </a:lnTo>
                <a:lnTo>
                  <a:pt x="1882775" y="599071"/>
                </a:lnTo>
                <a:lnTo>
                  <a:pt x="1881465" y="598652"/>
                </a:lnTo>
                <a:close/>
              </a:path>
              <a:path w="1910714" h="659764">
                <a:moveTo>
                  <a:pt x="10668" y="0"/>
                </a:moveTo>
                <a:lnTo>
                  <a:pt x="0" y="33274"/>
                </a:lnTo>
                <a:lnTo>
                  <a:pt x="1810561" y="612638"/>
                </a:lnTo>
                <a:lnTo>
                  <a:pt x="1844344" y="605147"/>
                </a:lnTo>
                <a:lnTo>
                  <a:pt x="1821111" y="579339"/>
                </a:lnTo>
                <a:lnTo>
                  <a:pt x="10668" y="0"/>
                </a:lnTo>
                <a:close/>
              </a:path>
              <a:path w="1910714" h="659764">
                <a:moveTo>
                  <a:pt x="1821111" y="579339"/>
                </a:moveTo>
                <a:lnTo>
                  <a:pt x="1844344" y="605147"/>
                </a:lnTo>
                <a:lnTo>
                  <a:pt x="1873631" y="598652"/>
                </a:lnTo>
                <a:lnTo>
                  <a:pt x="1881465" y="598652"/>
                </a:lnTo>
                <a:lnTo>
                  <a:pt x="1821111" y="579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925" y="85725"/>
            <a:ext cx="75152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905000"/>
            <a:ext cx="586740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9150" y="485775"/>
            <a:ext cx="7496175" cy="2619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745" y="2979547"/>
            <a:ext cx="8138159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 is the abnormal, uncontrollable , continuous  replication of cells which will inevitably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lead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formation of a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tumor.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750" y="95250"/>
            <a:ext cx="8029575" cy="145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553325" cy="292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Non –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Contained in the lobules and does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  to the tissues of the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May become malignant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750" y="95250"/>
            <a:ext cx="8029575" cy="145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800" y="2159650"/>
            <a:ext cx="1527810" cy="428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45"/>
              </a:lnSpc>
              <a:tabLst>
                <a:tab pos="4114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picture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1752600"/>
            <a:ext cx="8382000" cy="4772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025" y="85725"/>
            <a:ext cx="72961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759966"/>
            <a:ext cx="7590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About 1 in 10 Invasive breast cancers are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ILC.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296539"/>
            <a:ext cx="6494145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Formed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lobules.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wall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 lobules.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0200" y="388620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0" y="457200"/>
                </a:moveTo>
                <a:lnTo>
                  <a:pt x="152400" y="457200"/>
                </a:lnTo>
                <a:lnTo>
                  <a:pt x="152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0200" y="388620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0" y="457200"/>
                </a:moveTo>
                <a:lnTo>
                  <a:pt x="152400" y="457200"/>
                </a:lnTo>
                <a:lnTo>
                  <a:pt x="152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25400">
            <a:solidFill>
              <a:srgbClr val="968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0200" y="487680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0" y="457200"/>
                </a:moveTo>
                <a:lnTo>
                  <a:pt x="152400" y="457200"/>
                </a:lnTo>
                <a:lnTo>
                  <a:pt x="152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00200" y="487680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0" y="457200"/>
                </a:moveTo>
                <a:lnTo>
                  <a:pt x="152400" y="457200"/>
                </a:lnTo>
                <a:lnTo>
                  <a:pt x="152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25400">
            <a:solidFill>
              <a:srgbClr val="968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025" y="85725"/>
            <a:ext cx="72961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0" y="2209800"/>
            <a:ext cx="5943600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00100"/>
            <a:ext cx="9144000" cy="4772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6950" y="314325"/>
            <a:ext cx="46958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2119706"/>
            <a:ext cx="75171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Risk factors increases your chances of having  breast cancer </a:t>
            </a:r>
            <a:r>
              <a:rPr spc="-10" dirty="0"/>
              <a:t>but </a:t>
            </a:r>
            <a:r>
              <a:rPr spc="-5" dirty="0"/>
              <a:t>does </a:t>
            </a:r>
            <a:r>
              <a:rPr spc="-10" dirty="0"/>
              <a:t>not </a:t>
            </a:r>
            <a:r>
              <a:rPr spc="-5" dirty="0"/>
              <a:t>causes</a:t>
            </a:r>
            <a:r>
              <a:rPr spc="-15" dirty="0"/>
              <a:t> </a:t>
            </a:r>
            <a:r>
              <a:rPr spc="-10" dirty="0"/>
              <a:t>it.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571113"/>
            <a:ext cx="77768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 results from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abnormal,  uncontrollable replication of cells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6950" y="314325"/>
            <a:ext cx="46958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71442" y="2119706"/>
            <a:ext cx="19361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Risk</a:t>
            </a:r>
            <a:r>
              <a:rPr spc="-80" dirty="0"/>
              <a:t> </a:t>
            </a:r>
            <a:r>
              <a:rPr spc="-5" dirty="0"/>
              <a:t>Factors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6667" y="3570185"/>
            <a:ext cx="174625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7335">
              <a:lnSpc>
                <a:spcPct val="12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difiab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  factors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59116" y="3570185"/>
            <a:ext cx="2309495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8645" marR="5080" indent="-576580">
              <a:lnSpc>
                <a:spcPct val="12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uncontrollable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factors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1200" y="2661030"/>
            <a:ext cx="2364740" cy="863600"/>
          </a:xfrm>
          <a:custGeom>
            <a:avLst/>
            <a:gdLst/>
            <a:ahLst/>
            <a:cxnLst/>
            <a:rect l="l" t="t" r="r" b="b"/>
            <a:pathLst>
              <a:path w="2364740" h="863600">
                <a:moveTo>
                  <a:pt x="70231" y="765429"/>
                </a:moveTo>
                <a:lnTo>
                  <a:pt x="66167" y="765810"/>
                </a:lnTo>
                <a:lnTo>
                  <a:pt x="64007" y="768477"/>
                </a:lnTo>
                <a:lnTo>
                  <a:pt x="0" y="844169"/>
                </a:lnTo>
                <a:lnTo>
                  <a:pt x="97281" y="862584"/>
                </a:lnTo>
                <a:lnTo>
                  <a:pt x="100837" y="863219"/>
                </a:lnTo>
                <a:lnTo>
                  <a:pt x="104139" y="861060"/>
                </a:lnTo>
                <a:lnTo>
                  <a:pt x="105410" y="854075"/>
                </a:lnTo>
                <a:lnTo>
                  <a:pt x="103124" y="850773"/>
                </a:lnTo>
                <a:lnTo>
                  <a:pt x="77537" y="845947"/>
                </a:lnTo>
                <a:lnTo>
                  <a:pt x="13969" y="845947"/>
                </a:lnTo>
                <a:lnTo>
                  <a:pt x="9779" y="834009"/>
                </a:lnTo>
                <a:lnTo>
                  <a:pt x="31738" y="826216"/>
                </a:lnTo>
                <a:lnTo>
                  <a:pt x="73660" y="776732"/>
                </a:lnTo>
                <a:lnTo>
                  <a:pt x="75945" y="774065"/>
                </a:lnTo>
                <a:lnTo>
                  <a:pt x="75564" y="770001"/>
                </a:lnTo>
                <a:lnTo>
                  <a:pt x="70231" y="765429"/>
                </a:lnTo>
                <a:close/>
              </a:path>
              <a:path w="2364740" h="863600">
                <a:moveTo>
                  <a:pt x="31738" y="826216"/>
                </a:moveTo>
                <a:lnTo>
                  <a:pt x="9779" y="834009"/>
                </a:lnTo>
                <a:lnTo>
                  <a:pt x="13969" y="845947"/>
                </a:lnTo>
                <a:lnTo>
                  <a:pt x="19338" y="844042"/>
                </a:lnTo>
                <a:lnTo>
                  <a:pt x="16637" y="844042"/>
                </a:lnTo>
                <a:lnTo>
                  <a:pt x="13081" y="833755"/>
                </a:lnTo>
                <a:lnTo>
                  <a:pt x="25351" y="833755"/>
                </a:lnTo>
                <a:lnTo>
                  <a:pt x="31738" y="826216"/>
                </a:lnTo>
                <a:close/>
              </a:path>
              <a:path w="2364740" h="863600">
                <a:moveTo>
                  <a:pt x="36073" y="838103"/>
                </a:moveTo>
                <a:lnTo>
                  <a:pt x="13969" y="845947"/>
                </a:lnTo>
                <a:lnTo>
                  <a:pt x="77537" y="845947"/>
                </a:lnTo>
                <a:lnTo>
                  <a:pt x="36073" y="838103"/>
                </a:lnTo>
                <a:close/>
              </a:path>
              <a:path w="2364740" h="863600">
                <a:moveTo>
                  <a:pt x="13081" y="833755"/>
                </a:moveTo>
                <a:lnTo>
                  <a:pt x="16637" y="844042"/>
                </a:lnTo>
                <a:lnTo>
                  <a:pt x="23657" y="835755"/>
                </a:lnTo>
                <a:lnTo>
                  <a:pt x="13081" y="833755"/>
                </a:lnTo>
                <a:close/>
              </a:path>
              <a:path w="2364740" h="863600">
                <a:moveTo>
                  <a:pt x="23657" y="835755"/>
                </a:moveTo>
                <a:lnTo>
                  <a:pt x="16637" y="844042"/>
                </a:lnTo>
                <a:lnTo>
                  <a:pt x="19338" y="844042"/>
                </a:lnTo>
                <a:lnTo>
                  <a:pt x="36073" y="838103"/>
                </a:lnTo>
                <a:lnTo>
                  <a:pt x="23657" y="835755"/>
                </a:lnTo>
                <a:close/>
              </a:path>
              <a:path w="2364740" h="863600">
                <a:moveTo>
                  <a:pt x="2360041" y="0"/>
                </a:moveTo>
                <a:lnTo>
                  <a:pt x="31738" y="826216"/>
                </a:lnTo>
                <a:lnTo>
                  <a:pt x="23657" y="835755"/>
                </a:lnTo>
                <a:lnTo>
                  <a:pt x="36073" y="838103"/>
                </a:lnTo>
                <a:lnTo>
                  <a:pt x="2364359" y="11938"/>
                </a:lnTo>
                <a:lnTo>
                  <a:pt x="2360041" y="0"/>
                </a:lnTo>
                <a:close/>
              </a:path>
              <a:path w="2364740" h="863600">
                <a:moveTo>
                  <a:pt x="25351" y="833755"/>
                </a:moveTo>
                <a:lnTo>
                  <a:pt x="13081" y="833755"/>
                </a:lnTo>
                <a:lnTo>
                  <a:pt x="23657" y="835755"/>
                </a:lnTo>
                <a:lnTo>
                  <a:pt x="25351" y="833755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1859" y="2661157"/>
            <a:ext cx="2212340" cy="1007744"/>
          </a:xfrm>
          <a:custGeom>
            <a:avLst/>
            <a:gdLst/>
            <a:ahLst/>
            <a:cxnLst/>
            <a:rect l="l" t="t" r="r" b="b"/>
            <a:pathLst>
              <a:path w="2212340" h="1007745">
                <a:moveTo>
                  <a:pt x="2176891" y="987506"/>
                </a:moveTo>
                <a:lnTo>
                  <a:pt x="2108962" y="994790"/>
                </a:lnTo>
                <a:lnTo>
                  <a:pt x="2106421" y="997838"/>
                </a:lnTo>
                <a:lnTo>
                  <a:pt x="2107184" y="1004823"/>
                </a:lnTo>
                <a:lnTo>
                  <a:pt x="2110359" y="1007363"/>
                </a:lnTo>
                <a:lnTo>
                  <a:pt x="2206403" y="997076"/>
                </a:lnTo>
                <a:lnTo>
                  <a:pt x="2198242" y="997076"/>
                </a:lnTo>
                <a:lnTo>
                  <a:pt x="2176891" y="987506"/>
                </a:lnTo>
                <a:close/>
              </a:path>
              <a:path w="2212340" h="1007745">
                <a:moveTo>
                  <a:pt x="2189356" y="986169"/>
                </a:moveTo>
                <a:lnTo>
                  <a:pt x="2176891" y="987506"/>
                </a:lnTo>
                <a:lnTo>
                  <a:pt x="2198242" y="997076"/>
                </a:lnTo>
                <a:lnTo>
                  <a:pt x="2199158" y="995044"/>
                </a:lnTo>
                <a:lnTo>
                  <a:pt x="2195703" y="995044"/>
                </a:lnTo>
                <a:lnTo>
                  <a:pt x="2189356" y="986169"/>
                </a:lnTo>
                <a:close/>
              </a:path>
              <a:path w="2212340" h="1007745">
                <a:moveTo>
                  <a:pt x="2148713" y="912367"/>
                </a:moveTo>
                <a:lnTo>
                  <a:pt x="2145791" y="914400"/>
                </a:lnTo>
                <a:lnTo>
                  <a:pt x="2142997" y="916431"/>
                </a:lnTo>
                <a:lnTo>
                  <a:pt x="2142363" y="920368"/>
                </a:lnTo>
                <a:lnTo>
                  <a:pt x="2144394" y="923289"/>
                </a:lnTo>
                <a:lnTo>
                  <a:pt x="2182024" y="975914"/>
                </a:lnTo>
                <a:lnTo>
                  <a:pt x="2203449" y="985519"/>
                </a:lnTo>
                <a:lnTo>
                  <a:pt x="2198242" y="997076"/>
                </a:lnTo>
                <a:lnTo>
                  <a:pt x="2206403" y="997076"/>
                </a:lnTo>
                <a:lnTo>
                  <a:pt x="2212340" y="996441"/>
                </a:lnTo>
                <a:lnTo>
                  <a:pt x="2154682" y="915924"/>
                </a:lnTo>
                <a:lnTo>
                  <a:pt x="2152649" y="913002"/>
                </a:lnTo>
                <a:lnTo>
                  <a:pt x="2148713" y="912367"/>
                </a:lnTo>
                <a:close/>
              </a:path>
              <a:path w="2212340" h="1007745">
                <a:moveTo>
                  <a:pt x="2200147" y="985011"/>
                </a:moveTo>
                <a:lnTo>
                  <a:pt x="2189356" y="986169"/>
                </a:lnTo>
                <a:lnTo>
                  <a:pt x="2195703" y="995044"/>
                </a:lnTo>
                <a:lnTo>
                  <a:pt x="2200147" y="985011"/>
                </a:lnTo>
                <a:close/>
              </a:path>
              <a:path w="2212340" h="1007745">
                <a:moveTo>
                  <a:pt x="2202316" y="985011"/>
                </a:moveTo>
                <a:lnTo>
                  <a:pt x="2200147" y="985011"/>
                </a:lnTo>
                <a:lnTo>
                  <a:pt x="2195703" y="995044"/>
                </a:lnTo>
                <a:lnTo>
                  <a:pt x="2199158" y="995044"/>
                </a:lnTo>
                <a:lnTo>
                  <a:pt x="2203449" y="985519"/>
                </a:lnTo>
                <a:lnTo>
                  <a:pt x="2202316" y="985011"/>
                </a:lnTo>
                <a:close/>
              </a:path>
              <a:path w="2212340" h="1007745">
                <a:moveTo>
                  <a:pt x="5079" y="0"/>
                </a:moveTo>
                <a:lnTo>
                  <a:pt x="0" y="11683"/>
                </a:lnTo>
                <a:lnTo>
                  <a:pt x="2176891" y="987506"/>
                </a:lnTo>
                <a:lnTo>
                  <a:pt x="2189356" y="986169"/>
                </a:lnTo>
                <a:lnTo>
                  <a:pt x="2182024" y="975914"/>
                </a:lnTo>
                <a:lnTo>
                  <a:pt x="5079" y="0"/>
                </a:lnTo>
                <a:close/>
              </a:path>
              <a:path w="2212340" h="1007745">
                <a:moveTo>
                  <a:pt x="2182024" y="975914"/>
                </a:moveTo>
                <a:lnTo>
                  <a:pt x="2189356" y="986169"/>
                </a:lnTo>
                <a:lnTo>
                  <a:pt x="2200147" y="985011"/>
                </a:lnTo>
                <a:lnTo>
                  <a:pt x="2202316" y="985011"/>
                </a:lnTo>
                <a:lnTo>
                  <a:pt x="2182024" y="975914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85725"/>
            <a:ext cx="87725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62429"/>
            <a:ext cx="5527040" cy="454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Gender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Age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Genetic risk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factors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Family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history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Personal history of breast</a:t>
            </a:r>
            <a:r>
              <a:rPr sz="28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85725"/>
            <a:ext cx="87725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62429"/>
            <a:ext cx="7321550" cy="454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Race/ethnic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background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Dense breasts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Certain benign (not cancer) breast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problems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Menstrual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periods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early in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life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85725"/>
            <a:ext cx="87725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969135"/>
            <a:ext cx="8075295" cy="3865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0000"/>
                </a:solidFill>
                <a:latin typeface="Book Antiqua"/>
                <a:cs typeface="Book Antiqua"/>
              </a:rPr>
              <a:t>Gender</a:t>
            </a:r>
            <a:r>
              <a:rPr sz="2800" spc="-5" dirty="0">
                <a:solidFill>
                  <a:srgbClr val="FF0000"/>
                </a:solidFill>
                <a:latin typeface="Book Antiqua"/>
                <a:cs typeface="Book Antiqua"/>
              </a:rPr>
              <a:t>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more prevalent in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7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One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(1) in every 150 cases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(MALE).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>
              <a:latin typeface="Times New Roman"/>
              <a:cs typeface="Times New Roman"/>
            </a:endParaRPr>
          </a:p>
          <a:p>
            <a:pPr marL="424180" marR="5080" indent="-41148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0000"/>
                </a:solidFill>
                <a:latin typeface="Book Antiqua"/>
                <a:cs typeface="Book Antiqua"/>
              </a:rPr>
              <a:t>Age: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chance of getting breast cancer goes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up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as a woman gets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older.</a:t>
            </a:r>
            <a:endParaRPr sz="2800">
              <a:latin typeface="Book Antiqua"/>
              <a:cs typeface="Book Antiqua"/>
            </a:endParaRPr>
          </a:p>
          <a:p>
            <a:pPr marL="424180" marR="857250" indent="-411480">
              <a:lnSpc>
                <a:spcPct val="100400"/>
              </a:lnSpc>
              <a:spcBef>
                <a:spcPts val="266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Over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80% of all female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breast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occur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among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women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aged 50+</a:t>
            </a:r>
            <a:r>
              <a:rPr sz="2800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years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5375" y="714375"/>
            <a:ext cx="7753350" cy="4486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9050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137" y="609600"/>
            <a:ext cx="8467725" cy="556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474308"/>
            <a:ext cx="8153400" cy="189928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Genetic risk</a:t>
            </a:r>
            <a:r>
              <a:rPr sz="28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factor:</a:t>
            </a:r>
            <a:endParaRPr sz="2800">
              <a:latin typeface="Book Antiqua"/>
              <a:cs typeface="Book Antiqua"/>
            </a:endParaRPr>
          </a:p>
          <a:p>
            <a:pPr marL="424180" marR="5080" indent="31750">
              <a:lnSpc>
                <a:spcPct val="99800"/>
              </a:lnSpc>
              <a:spcBef>
                <a:spcPts val="670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who carry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BRCA1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BRCA2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genes  have a considerably higher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developing 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2895600"/>
            <a:ext cx="7162800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988212"/>
            <a:ext cx="8166734" cy="445833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45"/>
              </a:spcBef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Family</a:t>
            </a:r>
            <a:r>
              <a:rPr sz="2800" b="1" spc="-2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history:</a:t>
            </a:r>
            <a:endParaRPr sz="2800">
              <a:latin typeface="Book Antiqua"/>
              <a:cs typeface="Book Antiqua"/>
            </a:endParaRPr>
          </a:p>
          <a:p>
            <a:pPr marL="455930" marR="581660">
              <a:lnSpc>
                <a:spcPts val="4040"/>
              </a:lnSpc>
              <a:spcBef>
                <a:spcPts val="219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higher among women  whose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close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blood relatives have this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disease.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Personal history of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b="1" spc="-2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cancer:</a:t>
            </a:r>
            <a:endParaRPr sz="2800">
              <a:latin typeface="Book Antiqua"/>
              <a:cs typeface="Book Antiqua"/>
            </a:endParaRPr>
          </a:p>
          <a:p>
            <a:pPr marL="424180" marR="5080" indent="31750" algn="just">
              <a:lnSpc>
                <a:spcPct val="99800"/>
              </a:lnSpc>
              <a:spcBef>
                <a:spcPts val="66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woman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with cancer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one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has a greater  chance of getting a new cancer in the other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breast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 in another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part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same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741934"/>
            <a:ext cx="7800975" cy="5187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Race/Ethnic</a:t>
            </a:r>
            <a:r>
              <a:rPr sz="28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background: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750">
              <a:latin typeface="Times New Roman"/>
              <a:cs typeface="Times New Roman"/>
            </a:endParaRPr>
          </a:p>
          <a:p>
            <a:pPr marL="424180" marR="139700" indent="-412115">
              <a:lnSpc>
                <a:spcPct val="9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Overall, white women are slightly more likely  to get breast cancer than African-American  women.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373380" indent="-412115">
              <a:lnSpc>
                <a:spcPts val="303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African-American women, though, are more  likely to die of breast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9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Asian,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Hispanic,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Native-American women  have a lower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getting and dying from 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533400"/>
            <a:ext cx="74676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533400"/>
            <a:ext cx="76200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1337817"/>
            <a:ext cx="7865745" cy="8769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24180" marR="5080" indent="-412115">
              <a:lnSpc>
                <a:spcPts val="3350"/>
              </a:lnSpc>
              <a:spcBef>
                <a:spcPts val="21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b="1" spc="-5" dirty="0">
                <a:latin typeface="Book Antiqua"/>
                <a:cs typeface="Book Antiqua"/>
              </a:rPr>
              <a:t>Dense breast tissue</a:t>
            </a:r>
            <a:r>
              <a:rPr spc="-5" dirty="0"/>
              <a:t>: Dense </a:t>
            </a:r>
            <a:r>
              <a:rPr spc="-10" dirty="0"/>
              <a:t>breast tissue </a:t>
            </a:r>
            <a:r>
              <a:rPr spc="-5" dirty="0"/>
              <a:t>means  there is more </a:t>
            </a:r>
            <a:r>
              <a:rPr dirty="0"/>
              <a:t>gland </a:t>
            </a:r>
            <a:r>
              <a:rPr spc="-10" dirty="0"/>
              <a:t>tissue </a:t>
            </a:r>
            <a:r>
              <a:rPr spc="-5" dirty="0"/>
              <a:t>and </a:t>
            </a:r>
            <a:r>
              <a:rPr spc="-10" dirty="0"/>
              <a:t>less </a:t>
            </a:r>
            <a:r>
              <a:rPr spc="-5" dirty="0"/>
              <a:t>fatty</a:t>
            </a:r>
            <a:r>
              <a:rPr spc="-15" dirty="0"/>
              <a:t> </a:t>
            </a:r>
            <a:r>
              <a:rPr spc="-5" dirty="0"/>
              <a:t>tissue.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3218328"/>
            <a:ext cx="7647305" cy="189865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Certain benign (not cancer) breast</a:t>
            </a:r>
            <a:r>
              <a:rPr sz="2800" b="1" spc="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problems:</a:t>
            </a:r>
            <a:endParaRPr sz="2800">
              <a:latin typeface="Book Antiqua"/>
              <a:cs typeface="Book Antiqua"/>
            </a:endParaRPr>
          </a:p>
          <a:p>
            <a:pPr marL="424180" marR="149225" indent="31750">
              <a:lnSpc>
                <a:spcPct val="99800"/>
              </a:lnSpc>
              <a:spcBef>
                <a:spcPts val="66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who have certain benign breast  changes may have an increased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breast  cancer.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749249"/>
            <a:ext cx="7697470" cy="446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marR="5080" indent="-412115">
              <a:lnSpc>
                <a:spcPct val="99900"/>
              </a:lnSpc>
              <a:spcBef>
                <a:spcPts val="10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Menstrual period: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who began having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periods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early (before age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12)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 who went  through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change of life (menopause) after  the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age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55 have a slightly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increased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risk of 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4100">
              <a:latin typeface="Times New Roman"/>
              <a:cs typeface="Times New Roman"/>
            </a:endParaRPr>
          </a:p>
          <a:p>
            <a:pPr marL="424180" marR="5969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radiation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early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in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life: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who  have had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radiation treatment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chest area  as a child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young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adult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have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greatly  increased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85725"/>
            <a:ext cx="87725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77618"/>
            <a:ext cx="7526655" cy="343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having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children or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having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them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later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in  life.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Certain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kinds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of birth</a:t>
            </a:r>
            <a:r>
              <a:rPr sz="2800" b="1" spc="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control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Using hormone therapy after</a:t>
            </a:r>
            <a:r>
              <a:rPr sz="2800" b="1" spc="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menopause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Not breastfeeding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Alcohol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Being overweight or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obese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85725"/>
            <a:ext cx="87725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76094"/>
            <a:ext cx="7925434" cy="275526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24180" marR="11430" indent="-412115" algn="just">
              <a:lnSpc>
                <a:spcPts val="3350"/>
              </a:lnSpc>
              <a:spcBef>
                <a:spcPts val="215"/>
              </a:spcBef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Tobacco smoke: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Smoking may increase the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breast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00">
              <a:latin typeface="Times New Roman"/>
              <a:cs typeface="Times New Roman"/>
            </a:endParaRPr>
          </a:p>
          <a:p>
            <a:pPr marL="424180" marR="5080" indent="-412115" algn="just">
              <a:lnSpc>
                <a:spcPct val="99800"/>
              </a:lnSpc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Night work: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few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studies have suggested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that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who work at night have a higher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risk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762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9418" y="3024782"/>
            <a:ext cx="207518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74295" algn="ctr">
              <a:lnSpc>
                <a:spcPct val="12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Forms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the  tissues of</a:t>
            </a:r>
            <a:r>
              <a:rPr sz="28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72303" y="3024782"/>
            <a:ext cx="2916555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2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Spreads mainly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through 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Lymphatic</a:t>
            </a:r>
            <a:r>
              <a:rPr sz="28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system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38273" y="1267333"/>
            <a:ext cx="1854835" cy="1704975"/>
          </a:xfrm>
          <a:custGeom>
            <a:avLst/>
            <a:gdLst/>
            <a:ahLst/>
            <a:cxnLst/>
            <a:rect l="l" t="t" r="r" b="b"/>
            <a:pathLst>
              <a:path w="1854835" h="1704975">
                <a:moveTo>
                  <a:pt x="130383" y="1362823"/>
                </a:moveTo>
                <a:lnTo>
                  <a:pt x="116411" y="1367012"/>
                </a:lnTo>
                <a:lnTo>
                  <a:pt x="105034" y="1376130"/>
                </a:lnTo>
                <a:lnTo>
                  <a:pt x="97789" y="1389379"/>
                </a:lnTo>
                <a:lnTo>
                  <a:pt x="0" y="1704593"/>
                </a:lnTo>
                <a:lnTo>
                  <a:pt x="105731" y="1681606"/>
                </a:lnTo>
                <a:lnTo>
                  <a:pt x="81533" y="1681606"/>
                </a:lnTo>
                <a:lnTo>
                  <a:pt x="29971" y="1625345"/>
                </a:lnTo>
                <a:lnTo>
                  <a:pt x="133880" y="1530100"/>
                </a:lnTo>
                <a:lnTo>
                  <a:pt x="170560" y="1411986"/>
                </a:lnTo>
                <a:lnTo>
                  <a:pt x="172079" y="1396954"/>
                </a:lnTo>
                <a:lnTo>
                  <a:pt x="167846" y="1382982"/>
                </a:lnTo>
                <a:lnTo>
                  <a:pt x="158684" y="1371605"/>
                </a:lnTo>
                <a:lnTo>
                  <a:pt x="145414" y="1364361"/>
                </a:lnTo>
                <a:lnTo>
                  <a:pt x="130383" y="1362823"/>
                </a:lnTo>
                <a:close/>
              </a:path>
              <a:path w="1854835" h="1704975">
                <a:moveTo>
                  <a:pt x="133880" y="1530100"/>
                </a:moveTo>
                <a:lnTo>
                  <a:pt x="29971" y="1625345"/>
                </a:lnTo>
                <a:lnTo>
                  <a:pt x="81533" y="1681606"/>
                </a:lnTo>
                <a:lnTo>
                  <a:pt x="99959" y="1664715"/>
                </a:lnTo>
                <a:lnTo>
                  <a:pt x="92075" y="1664715"/>
                </a:lnTo>
                <a:lnTo>
                  <a:pt x="47625" y="1616202"/>
                </a:lnTo>
                <a:lnTo>
                  <a:pt x="111441" y="1602354"/>
                </a:lnTo>
                <a:lnTo>
                  <a:pt x="133880" y="1530100"/>
                </a:lnTo>
                <a:close/>
              </a:path>
              <a:path w="1854835" h="1704975">
                <a:moveTo>
                  <a:pt x="321389" y="1559863"/>
                </a:moveTo>
                <a:lnTo>
                  <a:pt x="306324" y="1560067"/>
                </a:lnTo>
                <a:lnTo>
                  <a:pt x="185522" y="1586280"/>
                </a:lnTo>
                <a:lnTo>
                  <a:pt x="81533" y="1681606"/>
                </a:lnTo>
                <a:lnTo>
                  <a:pt x="105731" y="1681606"/>
                </a:lnTo>
                <a:lnTo>
                  <a:pt x="322452" y="1634489"/>
                </a:lnTo>
                <a:lnTo>
                  <a:pt x="336319" y="1628443"/>
                </a:lnTo>
                <a:lnTo>
                  <a:pt x="346424" y="1617932"/>
                </a:lnTo>
                <a:lnTo>
                  <a:pt x="351813" y="1604396"/>
                </a:lnTo>
                <a:lnTo>
                  <a:pt x="351535" y="1589277"/>
                </a:lnTo>
                <a:lnTo>
                  <a:pt x="345471" y="1575409"/>
                </a:lnTo>
                <a:lnTo>
                  <a:pt x="334930" y="1565290"/>
                </a:lnTo>
                <a:lnTo>
                  <a:pt x="321389" y="1559863"/>
                </a:lnTo>
                <a:close/>
              </a:path>
              <a:path w="1854835" h="1704975">
                <a:moveTo>
                  <a:pt x="111441" y="1602354"/>
                </a:moveTo>
                <a:lnTo>
                  <a:pt x="47625" y="1616202"/>
                </a:lnTo>
                <a:lnTo>
                  <a:pt x="92075" y="1664715"/>
                </a:lnTo>
                <a:lnTo>
                  <a:pt x="111441" y="1602354"/>
                </a:lnTo>
                <a:close/>
              </a:path>
              <a:path w="1854835" h="1704975">
                <a:moveTo>
                  <a:pt x="185522" y="1586280"/>
                </a:moveTo>
                <a:lnTo>
                  <a:pt x="111441" y="1602354"/>
                </a:lnTo>
                <a:lnTo>
                  <a:pt x="92075" y="1664715"/>
                </a:lnTo>
                <a:lnTo>
                  <a:pt x="99959" y="1664715"/>
                </a:lnTo>
                <a:lnTo>
                  <a:pt x="185522" y="1586280"/>
                </a:lnTo>
                <a:close/>
              </a:path>
              <a:path w="1854835" h="1704975">
                <a:moveTo>
                  <a:pt x="1803146" y="0"/>
                </a:moveTo>
                <a:lnTo>
                  <a:pt x="133880" y="1530100"/>
                </a:lnTo>
                <a:lnTo>
                  <a:pt x="111441" y="1602354"/>
                </a:lnTo>
                <a:lnTo>
                  <a:pt x="185522" y="1586280"/>
                </a:lnTo>
                <a:lnTo>
                  <a:pt x="1854707" y="56133"/>
                </a:lnTo>
                <a:lnTo>
                  <a:pt x="1803146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26584" y="1267841"/>
            <a:ext cx="1855470" cy="1780539"/>
          </a:xfrm>
          <a:custGeom>
            <a:avLst/>
            <a:gdLst/>
            <a:ahLst/>
            <a:cxnLst/>
            <a:rect l="l" t="t" r="r" b="b"/>
            <a:pathLst>
              <a:path w="1855470" h="1780539">
                <a:moveTo>
                  <a:pt x="1537207" y="1628449"/>
                </a:moveTo>
                <a:lnTo>
                  <a:pt x="1523523" y="1633537"/>
                </a:lnTo>
                <a:lnTo>
                  <a:pt x="1512744" y="1643387"/>
                </a:lnTo>
                <a:lnTo>
                  <a:pt x="1506346" y="1657096"/>
                </a:lnTo>
                <a:lnTo>
                  <a:pt x="1505840" y="1672280"/>
                </a:lnTo>
                <a:lnTo>
                  <a:pt x="1510966" y="1685988"/>
                </a:lnTo>
                <a:lnTo>
                  <a:pt x="1520830" y="1696743"/>
                </a:lnTo>
                <a:lnTo>
                  <a:pt x="1534540" y="1703070"/>
                </a:lnTo>
                <a:lnTo>
                  <a:pt x="1855342" y="1780286"/>
                </a:lnTo>
                <a:lnTo>
                  <a:pt x="1848254" y="1755521"/>
                </a:lnTo>
                <a:lnTo>
                  <a:pt x="1774443" y="1755521"/>
                </a:lnTo>
                <a:lnTo>
                  <a:pt x="1672620" y="1657945"/>
                </a:lnTo>
                <a:lnTo>
                  <a:pt x="1552320" y="1629029"/>
                </a:lnTo>
                <a:lnTo>
                  <a:pt x="1537207" y="1628449"/>
                </a:lnTo>
                <a:close/>
              </a:path>
              <a:path w="1855470" h="1780539">
                <a:moveTo>
                  <a:pt x="1672620" y="1657945"/>
                </a:moveTo>
                <a:lnTo>
                  <a:pt x="1774443" y="1755521"/>
                </a:lnTo>
                <a:lnTo>
                  <a:pt x="1790716" y="1738503"/>
                </a:lnTo>
                <a:lnTo>
                  <a:pt x="1764157" y="1738503"/>
                </a:lnTo>
                <a:lnTo>
                  <a:pt x="1746179" y="1675627"/>
                </a:lnTo>
                <a:lnTo>
                  <a:pt x="1672620" y="1657945"/>
                </a:lnTo>
                <a:close/>
              </a:path>
              <a:path w="1855470" h="1780539">
                <a:moveTo>
                  <a:pt x="1732605" y="1435661"/>
                </a:moveTo>
                <a:lnTo>
                  <a:pt x="1717547" y="1436878"/>
                </a:lnTo>
                <a:lnTo>
                  <a:pt x="1704066" y="1443864"/>
                </a:lnTo>
                <a:lnTo>
                  <a:pt x="1694656" y="1455054"/>
                </a:lnTo>
                <a:lnTo>
                  <a:pt x="1690151" y="1468935"/>
                </a:lnTo>
                <a:lnTo>
                  <a:pt x="1691386" y="1483995"/>
                </a:lnTo>
                <a:lnTo>
                  <a:pt x="1725375" y="1602869"/>
                </a:lnTo>
                <a:lnTo>
                  <a:pt x="1827148" y="1700403"/>
                </a:lnTo>
                <a:lnTo>
                  <a:pt x="1774443" y="1755521"/>
                </a:lnTo>
                <a:lnTo>
                  <a:pt x="1848254" y="1755521"/>
                </a:lnTo>
                <a:lnTo>
                  <a:pt x="1764538" y="1463039"/>
                </a:lnTo>
                <a:lnTo>
                  <a:pt x="1757624" y="1449611"/>
                </a:lnTo>
                <a:lnTo>
                  <a:pt x="1746472" y="1440195"/>
                </a:lnTo>
                <a:lnTo>
                  <a:pt x="1732605" y="1435661"/>
                </a:lnTo>
                <a:close/>
              </a:path>
              <a:path w="1855470" h="1780539">
                <a:moveTo>
                  <a:pt x="1746179" y="1675627"/>
                </a:moveTo>
                <a:lnTo>
                  <a:pt x="1764157" y="1738503"/>
                </a:lnTo>
                <a:lnTo>
                  <a:pt x="1809622" y="1690878"/>
                </a:lnTo>
                <a:lnTo>
                  <a:pt x="1746179" y="1675627"/>
                </a:lnTo>
                <a:close/>
              </a:path>
              <a:path w="1855470" h="1780539">
                <a:moveTo>
                  <a:pt x="1725375" y="1602869"/>
                </a:moveTo>
                <a:lnTo>
                  <a:pt x="1746179" y="1675627"/>
                </a:lnTo>
                <a:lnTo>
                  <a:pt x="1809622" y="1690878"/>
                </a:lnTo>
                <a:lnTo>
                  <a:pt x="1764157" y="1738503"/>
                </a:lnTo>
                <a:lnTo>
                  <a:pt x="1790716" y="1738503"/>
                </a:lnTo>
                <a:lnTo>
                  <a:pt x="1827148" y="1700403"/>
                </a:lnTo>
                <a:lnTo>
                  <a:pt x="1725375" y="1602869"/>
                </a:lnTo>
                <a:close/>
              </a:path>
              <a:path w="1855470" h="1780539">
                <a:moveTo>
                  <a:pt x="52831" y="0"/>
                </a:moveTo>
                <a:lnTo>
                  <a:pt x="0" y="55118"/>
                </a:lnTo>
                <a:lnTo>
                  <a:pt x="1672620" y="1657945"/>
                </a:lnTo>
                <a:lnTo>
                  <a:pt x="1746179" y="1675627"/>
                </a:lnTo>
                <a:lnTo>
                  <a:pt x="1725375" y="1602869"/>
                </a:lnTo>
                <a:lnTo>
                  <a:pt x="52831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8725" y="85725"/>
            <a:ext cx="689610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3253104" cy="3525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Antiperspirant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Bras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Induced</a:t>
            </a:r>
            <a:r>
              <a:rPr sz="28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Abortion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implants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267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6950" y="314325"/>
            <a:ext cx="46958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1534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5075" y="314325"/>
            <a:ext cx="42195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700" y="1302766"/>
            <a:ext cx="5857240" cy="5061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Alcohol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consumption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Physical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exercise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Diet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Postmenopausal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therapy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8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Bodyweight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screening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Breastfeeding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9875" y="3171825"/>
            <a:ext cx="6334125" cy="340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85725"/>
            <a:ext cx="70675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035886"/>
            <a:ext cx="7712709" cy="4421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lump in a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424180" marR="278130" indent="-412115" algn="just">
              <a:lnSpc>
                <a:spcPct val="90000"/>
              </a:lnSpc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pain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the armpits or breast that does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seem to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be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related 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woman's menstrual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period.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5080" indent="-412115">
              <a:lnSpc>
                <a:spcPts val="302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Pitting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redness of 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skin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breast; like  the skin of an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orange.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rash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around (or on) one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nipples.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85725"/>
            <a:ext cx="70675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992745" cy="292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swelling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(lump)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one of 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armpits.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 area of thickened tissue in a</a:t>
            </a:r>
            <a:r>
              <a:rPr sz="28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One of 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nipples has a discharge; sometimes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it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may contain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blood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85725"/>
            <a:ext cx="70675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198995" cy="335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25019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nipple changes in appearance; it may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become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sunken or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inverted.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size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shape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changes.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43307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nipple-skin or breast-skin may have  started 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peel,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scale or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flake.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314325"/>
            <a:ext cx="79724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000" y="1524000"/>
            <a:ext cx="7162800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81000"/>
            <a:ext cx="82296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143000"/>
            <a:ext cx="5715000" cy="541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75628" y="1517650"/>
            <a:ext cx="2440305" cy="496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Chest wall.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10209" indent="-398145">
              <a:lnSpc>
                <a:spcPct val="100000"/>
              </a:lnSpc>
              <a:buAutoNum type="arabicPeriod"/>
              <a:tabLst>
                <a:tab pos="410209" algn="l"/>
                <a:tab pos="410845" algn="l"/>
              </a:tabLst>
            </a:pP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Pectoral muscles.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355600" marR="20701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i="1" spc="-10" dirty="0">
                <a:solidFill>
                  <a:srgbClr val="FFFFFF"/>
                </a:solidFill>
                <a:latin typeface="Book Antiqua"/>
                <a:cs typeface="Book Antiqua"/>
              </a:rPr>
              <a:t>Lobules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(glands</a:t>
            </a:r>
            <a:r>
              <a:rPr sz="1800" i="1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that  make</a:t>
            </a:r>
            <a:r>
              <a:rPr sz="1800" i="1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milk).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10209" indent="-398145">
              <a:lnSpc>
                <a:spcPct val="100000"/>
              </a:lnSpc>
              <a:buAutoNum type="arabicPeriod"/>
              <a:tabLst>
                <a:tab pos="410209" algn="l"/>
                <a:tab pos="410845" algn="l"/>
              </a:tabLst>
            </a:pP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Nipple</a:t>
            </a:r>
            <a:r>
              <a:rPr sz="1800" i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Book Antiqua"/>
                <a:cs typeface="Book Antiqua"/>
              </a:rPr>
              <a:t>surface.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67359" indent="-455295">
              <a:lnSpc>
                <a:spcPct val="100000"/>
              </a:lnSpc>
              <a:buAutoNum type="arabicPeriod"/>
              <a:tabLst>
                <a:tab pos="467359" algn="l"/>
                <a:tab pos="467995" algn="l"/>
              </a:tabLst>
            </a:pP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Areola.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FFFFFF"/>
              </a:buClr>
              <a:buFont typeface="Book Antiqua"/>
              <a:buAutoNum type="arabicPeriod"/>
              <a:tabLst>
                <a:tab pos="410845" algn="l"/>
                <a:tab pos="411480" algn="l"/>
              </a:tabLst>
            </a:pPr>
            <a:r>
              <a:rPr dirty="0"/>
              <a:t>	</a:t>
            </a: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Lactiferous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duct </a:t>
            </a: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tube 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that </a:t>
            </a: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carries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milk to</a:t>
            </a:r>
            <a:r>
              <a:rPr sz="1800" i="1" spc="-1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nipple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67359" indent="-400685">
              <a:lnSpc>
                <a:spcPct val="100000"/>
              </a:lnSpc>
              <a:buAutoNum type="arabicPeriod"/>
              <a:tabLst>
                <a:tab pos="467359" algn="l"/>
                <a:tab pos="467995" algn="l"/>
              </a:tabLst>
            </a:pP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Fatty</a:t>
            </a:r>
            <a:r>
              <a:rPr sz="1800" i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tissue.</a:t>
            </a:r>
            <a:endParaRPr sz="1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Book Antiqua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523875" indent="-457200">
              <a:lnSpc>
                <a:spcPct val="100000"/>
              </a:lnSpc>
              <a:buAutoNum type="arabicPeriod"/>
              <a:tabLst>
                <a:tab pos="523875" algn="l"/>
                <a:tab pos="524510" algn="l"/>
              </a:tabLst>
            </a:pPr>
            <a:r>
              <a:rPr sz="1800" i="1" spc="-5" dirty="0">
                <a:solidFill>
                  <a:srgbClr val="FFFFFF"/>
                </a:solidFill>
                <a:latin typeface="Book Antiqua"/>
                <a:cs typeface="Book Antiqua"/>
              </a:rPr>
              <a:t>Skin.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2723" y="202692"/>
            <a:ext cx="5109972" cy="746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40660" y="325577"/>
            <a:ext cx="45116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CC66"/>
                </a:solidFill>
                <a:latin typeface="Arial"/>
                <a:cs typeface="Arial"/>
              </a:rPr>
              <a:t>THE NORMAL</a:t>
            </a:r>
            <a:r>
              <a:rPr sz="3200" b="1" spc="-160" dirty="0">
                <a:solidFill>
                  <a:srgbClr val="FFCC66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CC66"/>
                </a:solidFill>
                <a:latin typeface="Arial"/>
                <a:cs typeface="Arial"/>
              </a:rPr>
              <a:t>BREAST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9675" y="47625"/>
            <a:ext cx="6819900" cy="98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066800"/>
            <a:ext cx="8686800" cy="548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0" y="0"/>
            <a:ext cx="9169400" cy="688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667375" cy="256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3450" y="314325"/>
            <a:ext cx="73628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1489" y="1524657"/>
            <a:ext cx="5753735" cy="1050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70940" marR="5080" indent="-1158240">
              <a:lnSpc>
                <a:spcPct val="1201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Diagnostic tests and procedures for  breast cancer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include: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5" y="4168521"/>
            <a:ext cx="2133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Imaging</a:t>
            </a:r>
            <a:r>
              <a:rPr sz="28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tests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" y="3058309"/>
            <a:ext cx="3231515" cy="25863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exam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Mammograms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ultrasound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MRI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scan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05200" y="3962400"/>
            <a:ext cx="2362200" cy="533400"/>
          </a:xfrm>
          <a:custGeom>
            <a:avLst/>
            <a:gdLst/>
            <a:ahLst/>
            <a:cxnLst/>
            <a:rect l="l" t="t" r="r" b="b"/>
            <a:pathLst>
              <a:path w="2362200" h="533400">
                <a:moveTo>
                  <a:pt x="2362200" y="533400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62400" y="4419600"/>
            <a:ext cx="1828800" cy="76200"/>
          </a:xfrm>
          <a:custGeom>
            <a:avLst/>
            <a:gdLst/>
            <a:ahLst/>
            <a:cxnLst/>
            <a:rect l="l" t="t" r="r" b="b"/>
            <a:pathLst>
              <a:path w="1828800" h="76200">
                <a:moveTo>
                  <a:pt x="1828800" y="76200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3800" y="4495800"/>
            <a:ext cx="2133600" cy="457200"/>
          </a:xfrm>
          <a:custGeom>
            <a:avLst/>
            <a:gdLst/>
            <a:ahLst/>
            <a:cxnLst/>
            <a:rect l="l" t="t" r="r" b="b"/>
            <a:pathLst>
              <a:path w="2133600" h="457200">
                <a:moveTo>
                  <a:pt x="2133600" y="0"/>
                </a:moveTo>
                <a:lnTo>
                  <a:pt x="0" y="45720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9800" y="1038225"/>
            <a:ext cx="4972050" cy="98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888" y="3312439"/>
            <a:ext cx="2494915" cy="104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5080" indent="-266700">
              <a:lnSpc>
                <a:spcPct val="119700"/>
              </a:lnSpc>
              <a:spcBef>
                <a:spcPts val="100"/>
              </a:spcBef>
              <a:tabLst>
                <a:tab pos="1474470" algn="l"/>
              </a:tabLst>
            </a:pP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Clinica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  Exam(CBE)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2814" y="3312439"/>
            <a:ext cx="1988820" cy="104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>
              <a:lnSpc>
                <a:spcPct val="1197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- Self  Exam</a:t>
            </a:r>
            <a:r>
              <a:rPr sz="2800" b="1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(BSE)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3600" y="1905000"/>
            <a:ext cx="2133600" cy="1447800"/>
          </a:xfrm>
          <a:custGeom>
            <a:avLst/>
            <a:gdLst/>
            <a:ahLst/>
            <a:cxnLst/>
            <a:rect l="l" t="t" r="r" b="b"/>
            <a:pathLst>
              <a:path w="2133600" h="1447800">
                <a:moveTo>
                  <a:pt x="2133600" y="0"/>
                </a:moveTo>
                <a:lnTo>
                  <a:pt x="0" y="14478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200" y="1905000"/>
            <a:ext cx="2209800" cy="1371600"/>
          </a:xfrm>
          <a:custGeom>
            <a:avLst/>
            <a:gdLst/>
            <a:ahLst/>
            <a:cxnLst/>
            <a:rect l="l" t="t" r="r" b="b"/>
            <a:pathLst>
              <a:path w="2209800" h="1371600">
                <a:moveTo>
                  <a:pt x="0" y="0"/>
                </a:moveTo>
                <a:lnTo>
                  <a:pt x="2209800" y="13716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725" y="314325"/>
            <a:ext cx="75342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2174570"/>
            <a:ext cx="70637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Women in their </a:t>
            </a:r>
            <a:r>
              <a:rPr dirty="0"/>
              <a:t>20s </a:t>
            </a:r>
            <a:r>
              <a:rPr spc="-5" dirty="0"/>
              <a:t>and 30s should have a  clinical breast exam every 3</a:t>
            </a:r>
            <a:r>
              <a:rPr spc="-30" dirty="0"/>
              <a:t> </a:t>
            </a:r>
            <a:r>
              <a:rPr spc="-5" dirty="0"/>
              <a:t>years.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625672"/>
            <a:ext cx="70224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After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age 40,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women should have a breast  exam every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year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533400"/>
            <a:ext cx="80772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9700" y="314325"/>
            <a:ext cx="64103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814829"/>
            <a:ext cx="7639684" cy="335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32321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BSE is an option for women starting 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their 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20s.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Any changes detected should be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reported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a  medical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expert.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  <a:tab pos="13106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BSE: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Conducted standing or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reclining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533400"/>
            <a:ext cx="78486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381000"/>
            <a:ext cx="7848600" cy="586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7900" y="1638300"/>
            <a:ext cx="48863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457200"/>
            <a:ext cx="84582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0750" y="314325"/>
            <a:ext cx="48482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521610"/>
            <a:ext cx="6774180" cy="20745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 x-ray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 breast.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uses a very small amount of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radiation.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2830830">
              <a:lnSpc>
                <a:spcPct val="100000"/>
              </a:lnSpc>
              <a:spcBef>
                <a:spcPts val="5"/>
              </a:spcBef>
              <a:tabLst>
                <a:tab pos="324231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Mammograms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088663"/>
            <a:ext cx="3908425" cy="1043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078230">
              <a:lnSpc>
                <a:spcPct val="100000"/>
              </a:lnSpc>
              <a:spcBef>
                <a:spcPts val="745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screening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screening</a:t>
            </a:r>
            <a:r>
              <a:rPr sz="28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mammograms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0593" y="4088663"/>
            <a:ext cx="3881754" cy="1043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975994">
              <a:lnSpc>
                <a:spcPct val="100000"/>
              </a:lnSpc>
              <a:spcBef>
                <a:spcPts val="745"/>
              </a:spcBef>
            </a:pP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diagnosis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diagnostic</a:t>
            </a:r>
            <a:r>
              <a:rPr sz="28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mammogram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2200" y="3575303"/>
            <a:ext cx="2059305" cy="567690"/>
          </a:xfrm>
          <a:custGeom>
            <a:avLst/>
            <a:gdLst/>
            <a:ahLst/>
            <a:cxnLst/>
            <a:rect l="l" t="t" r="r" b="b"/>
            <a:pathLst>
              <a:path w="2059304" h="567689">
                <a:moveTo>
                  <a:pt x="76835" y="467233"/>
                </a:moveTo>
                <a:lnTo>
                  <a:pt x="72770" y="467233"/>
                </a:lnTo>
                <a:lnTo>
                  <a:pt x="0" y="539496"/>
                </a:lnTo>
                <a:lnTo>
                  <a:pt x="95376" y="566293"/>
                </a:lnTo>
                <a:lnTo>
                  <a:pt x="98679" y="567309"/>
                </a:lnTo>
                <a:lnTo>
                  <a:pt x="102235" y="565277"/>
                </a:lnTo>
                <a:lnTo>
                  <a:pt x="103250" y="561975"/>
                </a:lnTo>
                <a:lnTo>
                  <a:pt x="104139" y="558546"/>
                </a:lnTo>
                <a:lnTo>
                  <a:pt x="102235" y="555117"/>
                </a:lnTo>
                <a:lnTo>
                  <a:pt x="98806" y="554101"/>
                </a:lnTo>
                <a:lnTo>
                  <a:pt x="57680" y="542544"/>
                </a:lnTo>
                <a:lnTo>
                  <a:pt x="13716" y="542544"/>
                </a:lnTo>
                <a:lnTo>
                  <a:pt x="10541" y="530225"/>
                </a:lnTo>
                <a:lnTo>
                  <a:pt x="33309" y="524322"/>
                </a:lnTo>
                <a:lnTo>
                  <a:pt x="79248" y="478663"/>
                </a:lnTo>
                <a:lnTo>
                  <a:pt x="81787" y="476250"/>
                </a:lnTo>
                <a:lnTo>
                  <a:pt x="81787" y="472186"/>
                </a:lnTo>
                <a:lnTo>
                  <a:pt x="79248" y="469773"/>
                </a:lnTo>
                <a:lnTo>
                  <a:pt x="76835" y="467233"/>
                </a:lnTo>
                <a:close/>
              </a:path>
              <a:path w="2059304" h="567689">
                <a:moveTo>
                  <a:pt x="33309" y="524322"/>
                </a:moveTo>
                <a:lnTo>
                  <a:pt x="10541" y="530225"/>
                </a:lnTo>
                <a:lnTo>
                  <a:pt x="13716" y="542544"/>
                </a:lnTo>
                <a:lnTo>
                  <a:pt x="20083" y="540893"/>
                </a:lnTo>
                <a:lnTo>
                  <a:pt x="16637" y="540893"/>
                </a:lnTo>
                <a:lnTo>
                  <a:pt x="13843" y="530225"/>
                </a:lnTo>
                <a:lnTo>
                  <a:pt x="27370" y="530225"/>
                </a:lnTo>
                <a:lnTo>
                  <a:pt x="33309" y="524322"/>
                </a:lnTo>
                <a:close/>
              </a:path>
              <a:path w="2059304" h="567689">
                <a:moveTo>
                  <a:pt x="36581" y="536614"/>
                </a:moveTo>
                <a:lnTo>
                  <a:pt x="13716" y="542544"/>
                </a:lnTo>
                <a:lnTo>
                  <a:pt x="57680" y="542544"/>
                </a:lnTo>
                <a:lnTo>
                  <a:pt x="36581" y="536614"/>
                </a:lnTo>
                <a:close/>
              </a:path>
              <a:path w="2059304" h="567689">
                <a:moveTo>
                  <a:pt x="13843" y="530225"/>
                </a:moveTo>
                <a:lnTo>
                  <a:pt x="16637" y="540893"/>
                </a:lnTo>
                <a:lnTo>
                  <a:pt x="24388" y="533188"/>
                </a:lnTo>
                <a:lnTo>
                  <a:pt x="13843" y="530225"/>
                </a:lnTo>
                <a:close/>
              </a:path>
              <a:path w="2059304" h="567689">
                <a:moveTo>
                  <a:pt x="24388" y="533188"/>
                </a:moveTo>
                <a:lnTo>
                  <a:pt x="16637" y="540893"/>
                </a:lnTo>
                <a:lnTo>
                  <a:pt x="20083" y="540893"/>
                </a:lnTo>
                <a:lnTo>
                  <a:pt x="36581" y="536614"/>
                </a:lnTo>
                <a:lnTo>
                  <a:pt x="24388" y="533188"/>
                </a:lnTo>
                <a:close/>
              </a:path>
              <a:path w="2059304" h="567689">
                <a:moveTo>
                  <a:pt x="2055749" y="0"/>
                </a:moveTo>
                <a:lnTo>
                  <a:pt x="33309" y="524322"/>
                </a:lnTo>
                <a:lnTo>
                  <a:pt x="24388" y="533188"/>
                </a:lnTo>
                <a:lnTo>
                  <a:pt x="36581" y="536614"/>
                </a:lnTo>
                <a:lnTo>
                  <a:pt x="2059051" y="12192"/>
                </a:lnTo>
                <a:lnTo>
                  <a:pt x="2055749" y="0"/>
                </a:lnTo>
                <a:close/>
              </a:path>
              <a:path w="2059304" h="567689">
                <a:moveTo>
                  <a:pt x="27370" y="530225"/>
                </a:moveTo>
                <a:lnTo>
                  <a:pt x="13843" y="530225"/>
                </a:lnTo>
                <a:lnTo>
                  <a:pt x="24388" y="533188"/>
                </a:lnTo>
                <a:lnTo>
                  <a:pt x="27370" y="530225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6295" y="3575303"/>
            <a:ext cx="1906905" cy="638175"/>
          </a:xfrm>
          <a:custGeom>
            <a:avLst/>
            <a:gdLst/>
            <a:ahLst/>
            <a:cxnLst/>
            <a:rect l="l" t="t" r="r" b="b"/>
            <a:pathLst>
              <a:path w="1906904" h="638175">
                <a:moveTo>
                  <a:pt x="1870742" y="610714"/>
                </a:moveTo>
                <a:lnTo>
                  <a:pt x="1804034" y="625475"/>
                </a:lnTo>
                <a:lnTo>
                  <a:pt x="1801876" y="628904"/>
                </a:lnTo>
                <a:lnTo>
                  <a:pt x="1803400" y="635762"/>
                </a:lnTo>
                <a:lnTo>
                  <a:pt x="1806702" y="637921"/>
                </a:lnTo>
                <a:lnTo>
                  <a:pt x="1897170" y="617855"/>
                </a:lnTo>
                <a:lnTo>
                  <a:pt x="1893061" y="617855"/>
                </a:lnTo>
                <a:lnTo>
                  <a:pt x="1870742" y="610714"/>
                </a:lnTo>
                <a:close/>
              </a:path>
              <a:path w="1906904" h="638175">
                <a:moveTo>
                  <a:pt x="1882992" y="608003"/>
                </a:moveTo>
                <a:lnTo>
                  <a:pt x="1870742" y="610714"/>
                </a:lnTo>
                <a:lnTo>
                  <a:pt x="1893061" y="617855"/>
                </a:lnTo>
                <a:lnTo>
                  <a:pt x="1893623" y="616077"/>
                </a:lnTo>
                <a:lnTo>
                  <a:pt x="1890268" y="616077"/>
                </a:lnTo>
                <a:lnTo>
                  <a:pt x="1882992" y="608003"/>
                </a:lnTo>
                <a:close/>
              </a:path>
              <a:path w="1906904" h="638175">
                <a:moveTo>
                  <a:pt x="1834260" y="539242"/>
                </a:moveTo>
                <a:lnTo>
                  <a:pt x="1831593" y="541528"/>
                </a:lnTo>
                <a:lnTo>
                  <a:pt x="1829053" y="543941"/>
                </a:lnTo>
                <a:lnTo>
                  <a:pt x="1828800" y="548005"/>
                </a:lnTo>
                <a:lnTo>
                  <a:pt x="1831213" y="550545"/>
                </a:lnTo>
                <a:lnTo>
                  <a:pt x="1874564" y="598651"/>
                </a:lnTo>
                <a:lnTo>
                  <a:pt x="1896872" y="605790"/>
                </a:lnTo>
                <a:lnTo>
                  <a:pt x="1893061" y="617855"/>
                </a:lnTo>
                <a:lnTo>
                  <a:pt x="1897170" y="617855"/>
                </a:lnTo>
                <a:lnTo>
                  <a:pt x="1906904" y="615696"/>
                </a:lnTo>
                <a:lnTo>
                  <a:pt x="1838325" y="539496"/>
                </a:lnTo>
                <a:lnTo>
                  <a:pt x="1834260" y="539242"/>
                </a:lnTo>
                <a:close/>
              </a:path>
              <a:path w="1906904" h="638175">
                <a:moveTo>
                  <a:pt x="1893570" y="605663"/>
                </a:moveTo>
                <a:lnTo>
                  <a:pt x="1882992" y="608003"/>
                </a:lnTo>
                <a:lnTo>
                  <a:pt x="1890268" y="616077"/>
                </a:lnTo>
                <a:lnTo>
                  <a:pt x="1893570" y="605663"/>
                </a:lnTo>
                <a:close/>
              </a:path>
              <a:path w="1906904" h="638175">
                <a:moveTo>
                  <a:pt x="1896475" y="605663"/>
                </a:moveTo>
                <a:lnTo>
                  <a:pt x="1893570" y="605663"/>
                </a:lnTo>
                <a:lnTo>
                  <a:pt x="1890268" y="616077"/>
                </a:lnTo>
                <a:lnTo>
                  <a:pt x="1893623" y="616077"/>
                </a:lnTo>
                <a:lnTo>
                  <a:pt x="1896872" y="605790"/>
                </a:lnTo>
                <a:lnTo>
                  <a:pt x="1896475" y="605663"/>
                </a:lnTo>
                <a:close/>
              </a:path>
              <a:path w="1906904" h="638175">
                <a:moveTo>
                  <a:pt x="3809" y="0"/>
                </a:moveTo>
                <a:lnTo>
                  <a:pt x="0" y="12192"/>
                </a:lnTo>
                <a:lnTo>
                  <a:pt x="1870742" y="610714"/>
                </a:lnTo>
                <a:lnTo>
                  <a:pt x="1882992" y="608003"/>
                </a:lnTo>
                <a:lnTo>
                  <a:pt x="1874564" y="598651"/>
                </a:lnTo>
                <a:lnTo>
                  <a:pt x="3809" y="0"/>
                </a:lnTo>
                <a:close/>
              </a:path>
              <a:path w="1906904" h="638175">
                <a:moveTo>
                  <a:pt x="1874564" y="598651"/>
                </a:moveTo>
                <a:lnTo>
                  <a:pt x="1882992" y="608003"/>
                </a:lnTo>
                <a:lnTo>
                  <a:pt x="1893570" y="605663"/>
                </a:lnTo>
                <a:lnTo>
                  <a:pt x="1896475" y="605663"/>
                </a:lnTo>
                <a:lnTo>
                  <a:pt x="1874564" y="598651"/>
                </a:lnTo>
                <a:close/>
              </a:path>
            </a:pathLst>
          </a:custGeom>
          <a:solidFill>
            <a:srgbClr val="9786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0750" y="314325"/>
            <a:ext cx="48482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700" y="1433829"/>
            <a:ext cx="795909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187325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technologist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position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your breast for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test.</a:t>
            </a:r>
            <a:endParaRPr sz="2800">
              <a:latin typeface="Book Antiqua"/>
              <a:cs typeface="Book Antiqua"/>
            </a:endParaRPr>
          </a:p>
          <a:p>
            <a:pPr marL="424180" marR="54610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breast is pressed between 2 plates to flatten  and spread the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tissue.</a:t>
            </a:r>
            <a:endParaRPr sz="2800">
              <a:latin typeface="Book Antiqua"/>
              <a:cs typeface="Book Antiqua"/>
            </a:endParaRPr>
          </a:p>
          <a:p>
            <a:pPr marL="424180" marR="5080" indent="-411480">
              <a:lnSpc>
                <a:spcPct val="100000"/>
              </a:lnSpc>
              <a:spcBef>
                <a:spcPts val="670"/>
              </a:spcBef>
              <a:tabLst>
                <a:tab pos="5105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pressure lasts only a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few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seconds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while 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picture is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taken.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breast and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plates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 repositioned and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another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picture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taken.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whole process takes about 20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minutes.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685800"/>
            <a:ext cx="76200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85800"/>
            <a:ext cx="77724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3500" y="200025"/>
            <a:ext cx="6724650" cy="98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62429"/>
            <a:ext cx="7901940" cy="3780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Uses sound waves to outline a part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body.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701040" indent="-412115" algn="just">
              <a:lnSpc>
                <a:spcPct val="100000"/>
              </a:lnSpc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sound wave echoes are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picked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up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by a  computer to create 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picture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on a computer  screen.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16002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 to investigate areas of concerns found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by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mammogram.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04863"/>
            <a:ext cx="8488299" cy="6173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399"/>
            <a:ext cx="9144000" cy="594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3500" y="0"/>
            <a:ext cx="6724650" cy="876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525" y="85725"/>
            <a:ext cx="768667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814829"/>
            <a:ext cx="6842125" cy="3952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 magnets and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radio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waves.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Cross-sectional images of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body.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MRI scans can take a long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time.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 if view areas of concern found on a  mammogram.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1275" y="314325"/>
            <a:ext cx="40671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7566"/>
            <a:ext cx="7865745" cy="420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69596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Patients must lie inside a narrow tube, face  down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special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platform.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132080" indent="-412115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platform has openings for each breast that  allow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image to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be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taken without pressing  on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Contrast material may be injected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into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vein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to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help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MRI show more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details.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381000"/>
            <a:ext cx="8077200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850" y="333375"/>
            <a:ext cx="7067550" cy="96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534413"/>
            <a:ext cx="8060055" cy="39516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4240" marR="227329" indent="-66167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Lymphatic System which consists of vessels and  organs plays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two vital roles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our</a:t>
            </a:r>
            <a:r>
              <a:rPr sz="2800" spc="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lives: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Times New Roman"/>
              <a:cs typeface="Times New Roman"/>
            </a:endParaRPr>
          </a:p>
          <a:p>
            <a:pPr marL="622300" marR="41275" indent="-610235">
              <a:lnSpc>
                <a:spcPts val="2690"/>
              </a:lnSpc>
              <a:spcBef>
                <a:spcPts val="5"/>
              </a:spcBef>
              <a:buClr>
                <a:srgbClr val="F8F8F8"/>
              </a:buClr>
              <a:buSzPct val="64285"/>
              <a:buAutoNum type="arabicParenR"/>
              <a:tabLst>
                <a:tab pos="622300" algn="l"/>
                <a:tab pos="622935" algn="l"/>
                <a:tab pos="5506085" algn="l"/>
              </a:tabLst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vessels essentially maintain interstitial  fluid levels by</a:t>
            </a:r>
            <a:r>
              <a:rPr sz="2800" spc="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carrying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excess	fluids as well</a:t>
            </a:r>
            <a:r>
              <a:rPr sz="28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as  any plasma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proteins,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back into the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CVS.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Clr>
                <a:srgbClr val="F8F8F8"/>
              </a:buClr>
              <a:buFont typeface="Book Antiqua"/>
              <a:buAutoNum type="arabicParenR"/>
            </a:pPr>
            <a:endParaRPr sz="3500">
              <a:latin typeface="Times New Roman"/>
              <a:cs typeface="Times New Roman"/>
            </a:endParaRPr>
          </a:p>
          <a:p>
            <a:pPr marL="622300" marR="5080" indent="-610235" algn="just">
              <a:lnSpc>
                <a:spcPts val="2690"/>
              </a:lnSpc>
              <a:buClr>
                <a:srgbClr val="F8F8F8"/>
              </a:buClr>
              <a:buSzPct val="64285"/>
              <a:buAutoNum type="arabicParenR"/>
              <a:tabLst>
                <a:tab pos="622935" algn="l"/>
              </a:tabLst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organs, house critical immune cells such as  lymphocytes which carry out our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body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defense 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against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infection</a:t>
            </a:r>
            <a:r>
              <a:rPr sz="2800" i="1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533400"/>
            <a:ext cx="7391400" cy="57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9450" y="314325"/>
            <a:ext cx="280035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7566"/>
            <a:ext cx="7393305" cy="292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done when other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tests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show that  you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might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have 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confirms if a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mass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cancerous or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Mass is removed and studied.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375" y="314325"/>
            <a:ext cx="78009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10613"/>
            <a:ext cx="6345555" cy="4547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Fine needle aspiration (FNA)</a:t>
            </a:r>
            <a:r>
              <a:rPr sz="2800" b="1" spc="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Core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needle</a:t>
            </a:r>
            <a:r>
              <a:rPr sz="28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Vacuum-assisted</a:t>
            </a:r>
            <a:r>
              <a:rPr sz="28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biopsies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Surgical (open)</a:t>
            </a:r>
            <a:r>
              <a:rPr sz="2800" b="1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Lymph node</a:t>
            </a:r>
            <a:r>
              <a:rPr sz="2800" b="1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300" y="66675"/>
            <a:ext cx="8372475" cy="145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5553710" cy="3525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Very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fine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needle is</a:t>
            </a:r>
            <a:r>
              <a:rPr sz="28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used.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Extracts fluid from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lump.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Guided by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ultrasound.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1117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simple but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100%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accurate.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381000"/>
            <a:ext cx="8229600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6825" y="314325"/>
            <a:ext cx="67056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160895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Needle is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larger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than in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fine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needle</a:t>
            </a:r>
            <a:r>
              <a:rPr sz="2800" spc="-11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Removes more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Clearer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results.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5400" y="3886200"/>
            <a:ext cx="35433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762000"/>
            <a:ext cx="76200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" y="314325"/>
            <a:ext cx="863917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1607566"/>
            <a:ext cx="8248015" cy="4841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267335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Done with systems such as ATEC® (Automated 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Tissue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Excision and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Collection)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83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Guided by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MRI</a:t>
            </a:r>
            <a:endParaRPr sz="2800">
              <a:latin typeface="Book Antiqua"/>
              <a:cs typeface="Book Antiqua"/>
            </a:endParaRPr>
          </a:p>
          <a:p>
            <a:pPr marL="424180" marR="5080" indent="-411480">
              <a:lnSpc>
                <a:spcPct val="100000"/>
              </a:lnSpc>
              <a:spcBef>
                <a:spcPts val="283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First the skin is numbed and a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small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cut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(incision)  is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made.</a:t>
            </a:r>
            <a:endParaRPr sz="2800">
              <a:latin typeface="Book Antiqua"/>
              <a:cs typeface="Book Antiqua"/>
            </a:endParaRPr>
          </a:p>
          <a:p>
            <a:pPr marL="424180" marR="567690" indent="-411480">
              <a:lnSpc>
                <a:spcPct val="100000"/>
              </a:lnSpc>
              <a:spcBef>
                <a:spcPts val="268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hollow probe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put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cut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piece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tissue is sucked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out.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34000"/>
            <a:ext cx="4953000" cy="1523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0" y="0"/>
            <a:ext cx="4190999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1600200"/>
            <a:ext cx="6248400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5375" y="190500"/>
            <a:ext cx="6877050" cy="904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19706"/>
            <a:ext cx="7369175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Anesthesia is</a:t>
            </a:r>
            <a:r>
              <a:rPr sz="28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administered.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Incision is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made.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Part 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whole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lump is extracted and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studies.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850" y="333375"/>
            <a:ext cx="7067550" cy="96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06041"/>
            <a:ext cx="728154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Book Antiqua"/>
                <a:cs typeface="Book Antiqua"/>
              </a:rPr>
              <a:t>Most </a:t>
            </a:r>
            <a:r>
              <a:rPr sz="3200" b="1" spc="-5" dirty="0">
                <a:latin typeface="Book Antiqua"/>
                <a:cs typeface="Book Antiqua"/>
              </a:rPr>
              <a:t>of the </a:t>
            </a:r>
            <a:r>
              <a:rPr sz="3200" b="1" dirty="0">
                <a:latin typeface="Book Antiqua"/>
                <a:cs typeface="Book Antiqua"/>
              </a:rPr>
              <a:t>lymph vessels </a:t>
            </a:r>
            <a:r>
              <a:rPr sz="3200" b="1" spc="-5" dirty="0">
                <a:latin typeface="Book Antiqua"/>
                <a:cs typeface="Book Antiqua"/>
              </a:rPr>
              <a:t>of the</a:t>
            </a:r>
            <a:r>
              <a:rPr sz="3200" b="1" spc="-125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breast  drain</a:t>
            </a:r>
            <a:r>
              <a:rPr sz="3200" b="1" spc="-40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into: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785"/>
              </a:spcBef>
              <a:tabLst>
                <a:tab pos="42545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Lymph </a:t>
            </a:r>
            <a:r>
              <a:rPr spc="-10" dirty="0"/>
              <a:t>nodes </a:t>
            </a:r>
            <a:r>
              <a:rPr spc="-5" dirty="0"/>
              <a:t>under </a:t>
            </a:r>
            <a:r>
              <a:rPr spc="-10" dirty="0"/>
              <a:t>the </a:t>
            </a:r>
            <a:r>
              <a:rPr spc="-5" dirty="0"/>
              <a:t>arm (auxiliary</a:t>
            </a:r>
            <a:r>
              <a:rPr spc="25" dirty="0"/>
              <a:t> </a:t>
            </a:r>
            <a:r>
              <a:rPr spc="-5" dirty="0"/>
              <a:t>nodes</a:t>
            </a:r>
            <a:r>
              <a:rPr i="1" spc="-5" dirty="0">
                <a:latin typeface="Book Antiqua"/>
                <a:cs typeface="Book Antiqua"/>
              </a:rPr>
              <a:t>).</a:t>
            </a:r>
            <a:endParaRPr sz="1800">
              <a:latin typeface="Book Antiqua"/>
              <a:cs typeface="Book Antiqua"/>
            </a:endParaRPr>
          </a:p>
          <a:p>
            <a:pPr marL="425450" marR="633730" indent="-412115">
              <a:lnSpc>
                <a:spcPct val="100000"/>
              </a:lnSpc>
              <a:spcBef>
                <a:spcPts val="685"/>
              </a:spcBef>
              <a:tabLst>
                <a:tab pos="42545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Lymph </a:t>
            </a:r>
            <a:r>
              <a:rPr spc="-10" dirty="0"/>
              <a:t>nodes </a:t>
            </a:r>
            <a:r>
              <a:rPr spc="-5" dirty="0"/>
              <a:t>around </a:t>
            </a:r>
            <a:r>
              <a:rPr spc="-10" dirty="0"/>
              <a:t>the </a:t>
            </a:r>
            <a:r>
              <a:rPr spc="-5" dirty="0"/>
              <a:t>collar </a:t>
            </a:r>
            <a:r>
              <a:rPr spc="-10" dirty="0"/>
              <a:t>bone  </a:t>
            </a:r>
            <a:r>
              <a:rPr spc="-5" dirty="0"/>
              <a:t>(supraclavicular and infraclavicular lymph  </a:t>
            </a:r>
            <a:r>
              <a:rPr spc="-10" dirty="0"/>
              <a:t>nodes)</a:t>
            </a:r>
            <a:endParaRPr sz="1800">
              <a:latin typeface="Times New Roman"/>
              <a:cs typeface="Times New Roman"/>
            </a:endParaRPr>
          </a:p>
          <a:p>
            <a:pPr marL="425450" marR="276860" indent="-412115">
              <a:lnSpc>
                <a:spcPct val="100000"/>
              </a:lnSpc>
              <a:spcBef>
                <a:spcPts val="675"/>
              </a:spcBef>
              <a:tabLst>
                <a:tab pos="42545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Lymph </a:t>
            </a:r>
            <a:r>
              <a:rPr spc="-10" dirty="0"/>
              <a:t>nodes </a:t>
            </a:r>
            <a:r>
              <a:rPr spc="-5" dirty="0"/>
              <a:t>inside </a:t>
            </a:r>
            <a:r>
              <a:rPr spc="-10" dirty="0"/>
              <a:t>the </a:t>
            </a:r>
            <a:r>
              <a:rPr spc="-5" dirty="0"/>
              <a:t>chest </a:t>
            </a:r>
            <a:r>
              <a:rPr spc="-10" dirty="0"/>
              <a:t>near the </a:t>
            </a:r>
            <a:r>
              <a:rPr spc="-5" dirty="0"/>
              <a:t>breast  bone (internal mammary lymph</a:t>
            </a:r>
            <a:r>
              <a:rPr spc="-45" dirty="0"/>
              <a:t> </a:t>
            </a:r>
            <a:r>
              <a:rPr spc="-10" dirty="0"/>
              <a:t>nodes)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762000"/>
            <a:ext cx="64770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8750" y="314325"/>
            <a:ext cx="6372225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8389" y="2064842"/>
            <a:ext cx="24993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Removal of  lymph</a:t>
            </a:r>
            <a:r>
              <a:rPr spc="-75" dirty="0"/>
              <a:t> </a:t>
            </a:r>
            <a:r>
              <a:rPr spc="-10" dirty="0"/>
              <a:t>nodes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8389" y="4028313"/>
            <a:ext cx="2860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Surgical</a:t>
            </a:r>
            <a:r>
              <a:rPr sz="28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1978875"/>
            <a:ext cx="2235200" cy="105029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Removal</a:t>
            </a:r>
            <a:r>
              <a:rPr sz="28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endParaRPr sz="2800">
              <a:latin typeface="Book Antiqua"/>
              <a:cs typeface="Book Antiqua"/>
            </a:endParaRPr>
          </a:p>
          <a:p>
            <a:pPr marL="811530">
              <a:lnSpc>
                <a:spcPct val="100000"/>
              </a:lnSpc>
              <a:spcBef>
                <a:spcPts val="670"/>
              </a:spcBef>
            </a:pP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fluids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0" y="4113657"/>
            <a:ext cx="2705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Needle</a:t>
            </a:r>
            <a:r>
              <a:rPr sz="2800" spc="-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1200" y="1129791"/>
            <a:ext cx="1986914" cy="868680"/>
          </a:xfrm>
          <a:custGeom>
            <a:avLst/>
            <a:gdLst/>
            <a:ahLst/>
            <a:cxnLst/>
            <a:rect l="l" t="t" r="r" b="b"/>
            <a:pathLst>
              <a:path w="1986914" h="868680">
                <a:moveTo>
                  <a:pt x="87756" y="744728"/>
                </a:moveTo>
                <a:lnTo>
                  <a:pt x="78867" y="745998"/>
                </a:lnTo>
                <a:lnTo>
                  <a:pt x="74041" y="752348"/>
                </a:lnTo>
                <a:lnTo>
                  <a:pt x="0" y="851408"/>
                </a:lnTo>
                <a:lnTo>
                  <a:pt x="130429" y="868172"/>
                </a:lnTo>
                <a:lnTo>
                  <a:pt x="137668" y="862711"/>
                </a:lnTo>
                <a:lnTo>
                  <a:pt x="138857" y="853567"/>
                </a:lnTo>
                <a:lnTo>
                  <a:pt x="31623" y="853567"/>
                </a:lnTo>
                <a:lnTo>
                  <a:pt x="20447" y="827278"/>
                </a:lnTo>
                <a:lnTo>
                  <a:pt x="69086" y="806697"/>
                </a:lnTo>
                <a:lnTo>
                  <a:pt x="96900" y="769493"/>
                </a:lnTo>
                <a:lnTo>
                  <a:pt x="101726" y="763143"/>
                </a:lnTo>
                <a:lnTo>
                  <a:pt x="100456" y="754253"/>
                </a:lnTo>
                <a:lnTo>
                  <a:pt x="94106" y="749427"/>
                </a:lnTo>
                <a:lnTo>
                  <a:pt x="87756" y="744728"/>
                </a:lnTo>
                <a:close/>
              </a:path>
              <a:path w="1986914" h="868680">
                <a:moveTo>
                  <a:pt x="69086" y="806697"/>
                </a:moveTo>
                <a:lnTo>
                  <a:pt x="20447" y="827278"/>
                </a:lnTo>
                <a:lnTo>
                  <a:pt x="31623" y="853567"/>
                </a:lnTo>
                <a:lnTo>
                  <a:pt x="42429" y="848995"/>
                </a:lnTo>
                <a:lnTo>
                  <a:pt x="37464" y="848995"/>
                </a:lnTo>
                <a:lnTo>
                  <a:pt x="27812" y="826262"/>
                </a:lnTo>
                <a:lnTo>
                  <a:pt x="54460" y="826262"/>
                </a:lnTo>
                <a:lnTo>
                  <a:pt x="69086" y="806697"/>
                </a:lnTo>
                <a:close/>
              </a:path>
              <a:path w="1986914" h="868680">
                <a:moveTo>
                  <a:pt x="80328" y="832961"/>
                </a:moveTo>
                <a:lnTo>
                  <a:pt x="31623" y="853567"/>
                </a:lnTo>
                <a:lnTo>
                  <a:pt x="138857" y="853567"/>
                </a:lnTo>
                <a:lnTo>
                  <a:pt x="139700" y="847090"/>
                </a:lnTo>
                <a:lnTo>
                  <a:pt x="134112" y="839851"/>
                </a:lnTo>
                <a:lnTo>
                  <a:pt x="80328" y="832961"/>
                </a:lnTo>
                <a:close/>
              </a:path>
              <a:path w="1986914" h="868680">
                <a:moveTo>
                  <a:pt x="27812" y="826262"/>
                </a:moveTo>
                <a:lnTo>
                  <a:pt x="37464" y="848995"/>
                </a:lnTo>
                <a:lnTo>
                  <a:pt x="52140" y="829365"/>
                </a:lnTo>
                <a:lnTo>
                  <a:pt x="27812" y="826262"/>
                </a:lnTo>
                <a:close/>
              </a:path>
              <a:path w="1986914" h="868680">
                <a:moveTo>
                  <a:pt x="52140" y="829365"/>
                </a:moveTo>
                <a:lnTo>
                  <a:pt x="37464" y="848995"/>
                </a:lnTo>
                <a:lnTo>
                  <a:pt x="42429" y="848995"/>
                </a:lnTo>
                <a:lnTo>
                  <a:pt x="80328" y="832961"/>
                </a:lnTo>
                <a:lnTo>
                  <a:pt x="52140" y="829365"/>
                </a:lnTo>
                <a:close/>
              </a:path>
              <a:path w="1986914" h="868680">
                <a:moveTo>
                  <a:pt x="1975612" y="0"/>
                </a:moveTo>
                <a:lnTo>
                  <a:pt x="69086" y="806697"/>
                </a:lnTo>
                <a:lnTo>
                  <a:pt x="52140" y="829365"/>
                </a:lnTo>
                <a:lnTo>
                  <a:pt x="80328" y="832961"/>
                </a:lnTo>
                <a:lnTo>
                  <a:pt x="1986788" y="26416"/>
                </a:lnTo>
                <a:lnTo>
                  <a:pt x="1975612" y="0"/>
                </a:lnTo>
                <a:close/>
              </a:path>
              <a:path w="1986914" h="868680">
                <a:moveTo>
                  <a:pt x="54460" y="826262"/>
                </a:moveTo>
                <a:lnTo>
                  <a:pt x="27812" y="826262"/>
                </a:lnTo>
                <a:lnTo>
                  <a:pt x="52140" y="829365"/>
                </a:lnTo>
                <a:lnTo>
                  <a:pt x="54460" y="826262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2992" y="1129664"/>
            <a:ext cx="2329815" cy="948055"/>
          </a:xfrm>
          <a:custGeom>
            <a:avLst/>
            <a:gdLst/>
            <a:ahLst/>
            <a:cxnLst/>
            <a:rect l="l" t="t" r="r" b="b"/>
            <a:pathLst>
              <a:path w="2329815" h="948055">
                <a:moveTo>
                  <a:pt x="2248674" y="911325"/>
                </a:moveTo>
                <a:lnTo>
                  <a:pt x="2194941" y="919607"/>
                </a:lnTo>
                <a:lnTo>
                  <a:pt x="2189607" y="926846"/>
                </a:lnTo>
                <a:lnTo>
                  <a:pt x="2190750" y="934720"/>
                </a:lnTo>
                <a:lnTo>
                  <a:pt x="2192020" y="942467"/>
                </a:lnTo>
                <a:lnTo>
                  <a:pt x="2199259" y="947801"/>
                </a:lnTo>
                <a:lnTo>
                  <a:pt x="2310447" y="930656"/>
                </a:lnTo>
                <a:lnTo>
                  <a:pt x="2297811" y="930656"/>
                </a:lnTo>
                <a:lnTo>
                  <a:pt x="2248674" y="911325"/>
                </a:lnTo>
                <a:close/>
              </a:path>
              <a:path w="2329815" h="948055">
                <a:moveTo>
                  <a:pt x="2276545" y="906998"/>
                </a:moveTo>
                <a:lnTo>
                  <a:pt x="2248674" y="911325"/>
                </a:lnTo>
                <a:lnTo>
                  <a:pt x="2297811" y="930656"/>
                </a:lnTo>
                <a:lnTo>
                  <a:pt x="2299554" y="926211"/>
                </a:lnTo>
                <a:lnTo>
                  <a:pt x="2291715" y="926211"/>
                </a:lnTo>
                <a:lnTo>
                  <a:pt x="2276545" y="906998"/>
                </a:lnTo>
                <a:close/>
              </a:path>
              <a:path w="2329815" h="948055">
                <a:moveTo>
                  <a:pt x="2238883" y="823340"/>
                </a:moveTo>
                <a:lnTo>
                  <a:pt x="2232660" y="828294"/>
                </a:lnTo>
                <a:lnTo>
                  <a:pt x="2226437" y="833120"/>
                </a:lnTo>
                <a:lnTo>
                  <a:pt x="2225421" y="842137"/>
                </a:lnTo>
                <a:lnTo>
                  <a:pt x="2230247" y="848360"/>
                </a:lnTo>
                <a:lnTo>
                  <a:pt x="2258963" y="884730"/>
                </a:lnTo>
                <a:lnTo>
                  <a:pt x="2308225" y="904113"/>
                </a:lnTo>
                <a:lnTo>
                  <a:pt x="2297811" y="930656"/>
                </a:lnTo>
                <a:lnTo>
                  <a:pt x="2310447" y="930656"/>
                </a:lnTo>
                <a:lnTo>
                  <a:pt x="2329307" y="927735"/>
                </a:lnTo>
                <a:lnTo>
                  <a:pt x="2252726" y="830580"/>
                </a:lnTo>
                <a:lnTo>
                  <a:pt x="2247900" y="824357"/>
                </a:lnTo>
                <a:lnTo>
                  <a:pt x="2238883" y="823340"/>
                </a:lnTo>
                <a:close/>
              </a:path>
              <a:path w="2329815" h="948055">
                <a:moveTo>
                  <a:pt x="2300859" y="903224"/>
                </a:moveTo>
                <a:lnTo>
                  <a:pt x="2276545" y="906998"/>
                </a:lnTo>
                <a:lnTo>
                  <a:pt x="2291715" y="926211"/>
                </a:lnTo>
                <a:lnTo>
                  <a:pt x="2300859" y="903224"/>
                </a:lnTo>
                <a:close/>
              </a:path>
              <a:path w="2329815" h="948055">
                <a:moveTo>
                  <a:pt x="2305965" y="903224"/>
                </a:moveTo>
                <a:lnTo>
                  <a:pt x="2300859" y="903224"/>
                </a:lnTo>
                <a:lnTo>
                  <a:pt x="2291715" y="926211"/>
                </a:lnTo>
                <a:lnTo>
                  <a:pt x="2299554" y="926211"/>
                </a:lnTo>
                <a:lnTo>
                  <a:pt x="2308225" y="904113"/>
                </a:lnTo>
                <a:lnTo>
                  <a:pt x="2305965" y="903224"/>
                </a:lnTo>
                <a:close/>
              </a:path>
              <a:path w="2329815" h="948055">
                <a:moveTo>
                  <a:pt x="10414" y="0"/>
                </a:moveTo>
                <a:lnTo>
                  <a:pt x="0" y="26670"/>
                </a:lnTo>
                <a:lnTo>
                  <a:pt x="2248674" y="911325"/>
                </a:lnTo>
                <a:lnTo>
                  <a:pt x="2276545" y="906998"/>
                </a:lnTo>
                <a:lnTo>
                  <a:pt x="2258963" y="884730"/>
                </a:lnTo>
                <a:lnTo>
                  <a:pt x="10414" y="0"/>
                </a:lnTo>
                <a:close/>
              </a:path>
              <a:path w="2329815" h="948055">
                <a:moveTo>
                  <a:pt x="2258963" y="884730"/>
                </a:moveTo>
                <a:lnTo>
                  <a:pt x="2276545" y="906998"/>
                </a:lnTo>
                <a:lnTo>
                  <a:pt x="2300859" y="903224"/>
                </a:lnTo>
                <a:lnTo>
                  <a:pt x="2305965" y="903224"/>
                </a:lnTo>
                <a:lnTo>
                  <a:pt x="2258963" y="88473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91706" y="2971800"/>
            <a:ext cx="132715" cy="1067435"/>
          </a:xfrm>
          <a:custGeom>
            <a:avLst/>
            <a:gdLst/>
            <a:ahLst/>
            <a:cxnLst/>
            <a:rect l="l" t="t" r="r" b="b"/>
            <a:pathLst>
              <a:path w="132715" h="1067435">
                <a:moveTo>
                  <a:pt x="15875" y="936498"/>
                </a:moveTo>
                <a:lnTo>
                  <a:pt x="9144" y="940435"/>
                </a:lnTo>
                <a:lnTo>
                  <a:pt x="2286" y="944372"/>
                </a:lnTo>
                <a:lnTo>
                  <a:pt x="0" y="953135"/>
                </a:lnTo>
                <a:lnTo>
                  <a:pt x="3937" y="959993"/>
                </a:lnTo>
                <a:lnTo>
                  <a:pt x="66294" y="1066927"/>
                </a:lnTo>
                <a:lnTo>
                  <a:pt x="82883" y="1038479"/>
                </a:lnTo>
                <a:lnTo>
                  <a:pt x="51943" y="1038479"/>
                </a:lnTo>
                <a:lnTo>
                  <a:pt x="51943" y="985676"/>
                </a:lnTo>
                <a:lnTo>
                  <a:pt x="28575" y="945642"/>
                </a:lnTo>
                <a:lnTo>
                  <a:pt x="24638" y="938783"/>
                </a:lnTo>
                <a:lnTo>
                  <a:pt x="15875" y="936498"/>
                </a:lnTo>
                <a:close/>
              </a:path>
              <a:path w="132715" h="1067435">
                <a:moveTo>
                  <a:pt x="51943" y="985676"/>
                </a:moveTo>
                <a:lnTo>
                  <a:pt x="51943" y="1038479"/>
                </a:lnTo>
                <a:lnTo>
                  <a:pt x="80518" y="1038479"/>
                </a:lnTo>
                <a:lnTo>
                  <a:pt x="80518" y="1031367"/>
                </a:lnTo>
                <a:lnTo>
                  <a:pt x="53975" y="1031367"/>
                </a:lnTo>
                <a:lnTo>
                  <a:pt x="66294" y="1010262"/>
                </a:lnTo>
                <a:lnTo>
                  <a:pt x="51943" y="985676"/>
                </a:lnTo>
                <a:close/>
              </a:path>
              <a:path w="132715" h="1067435">
                <a:moveTo>
                  <a:pt x="116713" y="936498"/>
                </a:moveTo>
                <a:lnTo>
                  <a:pt x="107950" y="938783"/>
                </a:lnTo>
                <a:lnTo>
                  <a:pt x="104013" y="945642"/>
                </a:lnTo>
                <a:lnTo>
                  <a:pt x="80645" y="985676"/>
                </a:lnTo>
                <a:lnTo>
                  <a:pt x="80518" y="1038479"/>
                </a:lnTo>
                <a:lnTo>
                  <a:pt x="82883" y="1038479"/>
                </a:lnTo>
                <a:lnTo>
                  <a:pt x="128650" y="959993"/>
                </a:lnTo>
                <a:lnTo>
                  <a:pt x="132588" y="953135"/>
                </a:lnTo>
                <a:lnTo>
                  <a:pt x="130301" y="944372"/>
                </a:lnTo>
                <a:lnTo>
                  <a:pt x="123444" y="940435"/>
                </a:lnTo>
                <a:lnTo>
                  <a:pt x="116713" y="936498"/>
                </a:lnTo>
                <a:close/>
              </a:path>
              <a:path w="132715" h="1067435">
                <a:moveTo>
                  <a:pt x="66294" y="1010262"/>
                </a:moveTo>
                <a:lnTo>
                  <a:pt x="53975" y="1031367"/>
                </a:lnTo>
                <a:lnTo>
                  <a:pt x="78613" y="1031367"/>
                </a:lnTo>
                <a:lnTo>
                  <a:pt x="66294" y="1010262"/>
                </a:lnTo>
                <a:close/>
              </a:path>
              <a:path w="132715" h="1067435">
                <a:moveTo>
                  <a:pt x="80518" y="985893"/>
                </a:moveTo>
                <a:lnTo>
                  <a:pt x="66294" y="1010262"/>
                </a:lnTo>
                <a:lnTo>
                  <a:pt x="78613" y="1031367"/>
                </a:lnTo>
                <a:lnTo>
                  <a:pt x="80518" y="1031367"/>
                </a:lnTo>
                <a:lnTo>
                  <a:pt x="80518" y="985893"/>
                </a:lnTo>
                <a:close/>
              </a:path>
              <a:path w="132715" h="1067435">
                <a:moveTo>
                  <a:pt x="80518" y="0"/>
                </a:moveTo>
                <a:lnTo>
                  <a:pt x="51943" y="0"/>
                </a:lnTo>
                <a:lnTo>
                  <a:pt x="52070" y="985893"/>
                </a:lnTo>
                <a:lnTo>
                  <a:pt x="66294" y="1010262"/>
                </a:lnTo>
                <a:lnTo>
                  <a:pt x="80518" y="985893"/>
                </a:lnTo>
                <a:lnTo>
                  <a:pt x="80518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4905" y="3048000"/>
            <a:ext cx="132715" cy="991235"/>
          </a:xfrm>
          <a:custGeom>
            <a:avLst/>
            <a:gdLst/>
            <a:ahLst/>
            <a:cxnLst/>
            <a:rect l="l" t="t" r="r" b="b"/>
            <a:pathLst>
              <a:path w="132714" h="991235">
                <a:moveTo>
                  <a:pt x="15875" y="860298"/>
                </a:moveTo>
                <a:lnTo>
                  <a:pt x="9143" y="864235"/>
                </a:lnTo>
                <a:lnTo>
                  <a:pt x="2286" y="868172"/>
                </a:lnTo>
                <a:lnTo>
                  <a:pt x="0" y="876935"/>
                </a:lnTo>
                <a:lnTo>
                  <a:pt x="3937" y="883793"/>
                </a:lnTo>
                <a:lnTo>
                  <a:pt x="66293" y="990726"/>
                </a:lnTo>
                <a:lnTo>
                  <a:pt x="82883" y="962279"/>
                </a:lnTo>
                <a:lnTo>
                  <a:pt x="51943" y="962279"/>
                </a:lnTo>
                <a:lnTo>
                  <a:pt x="51943" y="909476"/>
                </a:lnTo>
                <a:lnTo>
                  <a:pt x="28575" y="869442"/>
                </a:lnTo>
                <a:lnTo>
                  <a:pt x="24637" y="862583"/>
                </a:lnTo>
                <a:lnTo>
                  <a:pt x="15875" y="860298"/>
                </a:lnTo>
                <a:close/>
              </a:path>
              <a:path w="132714" h="991235">
                <a:moveTo>
                  <a:pt x="51943" y="909476"/>
                </a:moveTo>
                <a:lnTo>
                  <a:pt x="51943" y="962279"/>
                </a:lnTo>
                <a:lnTo>
                  <a:pt x="80518" y="962279"/>
                </a:lnTo>
                <a:lnTo>
                  <a:pt x="80518" y="955167"/>
                </a:lnTo>
                <a:lnTo>
                  <a:pt x="53975" y="955167"/>
                </a:lnTo>
                <a:lnTo>
                  <a:pt x="66293" y="934062"/>
                </a:lnTo>
                <a:lnTo>
                  <a:pt x="51943" y="909476"/>
                </a:lnTo>
                <a:close/>
              </a:path>
              <a:path w="132714" h="991235">
                <a:moveTo>
                  <a:pt x="116712" y="860298"/>
                </a:moveTo>
                <a:lnTo>
                  <a:pt x="107950" y="862583"/>
                </a:lnTo>
                <a:lnTo>
                  <a:pt x="104012" y="869442"/>
                </a:lnTo>
                <a:lnTo>
                  <a:pt x="80644" y="909476"/>
                </a:lnTo>
                <a:lnTo>
                  <a:pt x="80518" y="962279"/>
                </a:lnTo>
                <a:lnTo>
                  <a:pt x="82883" y="962279"/>
                </a:lnTo>
                <a:lnTo>
                  <a:pt x="128650" y="883793"/>
                </a:lnTo>
                <a:lnTo>
                  <a:pt x="132587" y="876935"/>
                </a:lnTo>
                <a:lnTo>
                  <a:pt x="130301" y="868172"/>
                </a:lnTo>
                <a:lnTo>
                  <a:pt x="123443" y="864235"/>
                </a:lnTo>
                <a:lnTo>
                  <a:pt x="116712" y="860298"/>
                </a:lnTo>
                <a:close/>
              </a:path>
              <a:path w="132714" h="991235">
                <a:moveTo>
                  <a:pt x="66293" y="934062"/>
                </a:moveTo>
                <a:lnTo>
                  <a:pt x="53975" y="955167"/>
                </a:lnTo>
                <a:lnTo>
                  <a:pt x="78612" y="955167"/>
                </a:lnTo>
                <a:lnTo>
                  <a:pt x="66293" y="934062"/>
                </a:lnTo>
                <a:close/>
              </a:path>
              <a:path w="132714" h="991235">
                <a:moveTo>
                  <a:pt x="80518" y="909693"/>
                </a:moveTo>
                <a:lnTo>
                  <a:pt x="66293" y="934062"/>
                </a:lnTo>
                <a:lnTo>
                  <a:pt x="78612" y="955167"/>
                </a:lnTo>
                <a:lnTo>
                  <a:pt x="80518" y="955167"/>
                </a:lnTo>
                <a:lnTo>
                  <a:pt x="80518" y="909693"/>
                </a:lnTo>
                <a:close/>
              </a:path>
              <a:path w="132714" h="991235">
                <a:moveTo>
                  <a:pt x="80518" y="0"/>
                </a:moveTo>
                <a:lnTo>
                  <a:pt x="51943" y="0"/>
                </a:lnTo>
                <a:lnTo>
                  <a:pt x="52069" y="909693"/>
                </a:lnTo>
                <a:lnTo>
                  <a:pt x="66293" y="934062"/>
                </a:lnTo>
                <a:lnTo>
                  <a:pt x="80518" y="909693"/>
                </a:lnTo>
                <a:lnTo>
                  <a:pt x="80518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990600"/>
            <a:ext cx="7620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381000"/>
            <a:ext cx="8753475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523096"/>
            <a:ext cx="6736080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45030" marR="5080" indent="-937260">
              <a:lnSpc>
                <a:spcPct val="1101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Tissues obtained during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  examined to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determine: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Malignant or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Benign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Type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Invasive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-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invasive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Size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Has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metastasized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Is the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lymph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nodes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affected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Treatment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300" y="85725"/>
            <a:ext cx="83534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2122754"/>
            <a:ext cx="4425950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</a:t>
            </a:r>
            <a:r>
              <a:rPr sz="2800" b="1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grade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Hormone receptor</a:t>
            </a:r>
            <a:r>
              <a:rPr sz="2800" b="1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status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HER2/neu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status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1714" y="462737"/>
            <a:ext cx="36957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Book Antiqua"/>
                <a:cs typeface="Book Antiqua"/>
              </a:rPr>
              <a:t>Breast cancer</a:t>
            </a:r>
            <a:r>
              <a:rPr sz="3200" b="1" spc="-100" dirty="0">
                <a:latin typeface="Book Antiqua"/>
                <a:cs typeface="Book Antiqua"/>
              </a:rPr>
              <a:t> </a:t>
            </a:r>
            <a:r>
              <a:rPr sz="3200" b="1" spc="-5" dirty="0">
                <a:latin typeface="Book Antiqua"/>
                <a:cs typeface="Book Antiqua"/>
              </a:rPr>
              <a:t>grade: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1549654"/>
            <a:ext cx="799973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295275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If 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biopsy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sample is cancer, it is given a grade  from 1 to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3.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55930" indent="-443865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 lower grade number means a</a:t>
            </a:r>
            <a:r>
              <a:rPr sz="28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slower-growing</a:t>
            </a:r>
            <a:endParaRPr sz="2800">
              <a:latin typeface="Book Antiqua"/>
              <a:cs typeface="Book Antiqua"/>
            </a:endParaRPr>
          </a:p>
          <a:p>
            <a:pPr marL="424180" marR="303530" indent="3175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cancer, while a higher number means a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faster- 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growing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grade helps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predict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outcome.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5598" y="272287"/>
            <a:ext cx="4103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Book Antiqua"/>
                <a:cs typeface="Book Antiqua"/>
              </a:rPr>
              <a:t>Hormone receptor</a:t>
            </a:r>
            <a:r>
              <a:rPr b="1" spc="-30" dirty="0">
                <a:latin typeface="Book Antiqua"/>
                <a:cs typeface="Book Antiqua"/>
              </a:rPr>
              <a:t> </a:t>
            </a:r>
            <a:r>
              <a:rPr b="1" spc="-5" dirty="0">
                <a:latin typeface="Book Antiqua"/>
                <a:cs typeface="Book Antiqua"/>
              </a:rPr>
              <a:t>status: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700" y="1209802"/>
            <a:ext cx="8308340" cy="51892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24180" marR="360045" indent="-411480">
              <a:lnSpc>
                <a:spcPts val="3020"/>
              </a:lnSpc>
              <a:spcBef>
                <a:spcPts val="480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 receptors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are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proteins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in cells that can  attach to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hormones.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5080" indent="-411480">
              <a:lnSpc>
                <a:spcPts val="302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Estrogen and progesterone are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hormones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that fuel  breast cancer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growth.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ts val="3190"/>
              </a:lnSpc>
              <a:tabLst>
                <a:tab pos="51054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Breast cancers are tested for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hormone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receptors.</a:t>
            </a:r>
            <a:endParaRPr sz="2800">
              <a:latin typeface="Book Antiqua"/>
              <a:cs typeface="Book Antiqua"/>
            </a:endParaRPr>
          </a:p>
          <a:p>
            <a:pPr marL="424180" marR="1159510">
              <a:lnSpc>
                <a:spcPts val="3020"/>
              </a:lnSpc>
              <a:spcBef>
                <a:spcPts val="21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If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tumor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has them,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it is often called 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ER- 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positive, PR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positive,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351155" indent="-411480">
              <a:lnSpc>
                <a:spcPts val="302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About 2 out of 3 breast cancers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have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at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least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one  of these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receptors.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2530" y="314960"/>
            <a:ext cx="2814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Book Antiqua"/>
                <a:cs typeface="Book Antiqua"/>
              </a:rPr>
              <a:t>HER2/neu</a:t>
            </a:r>
            <a:r>
              <a:rPr b="1" spc="-45" dirty="0">
                <a:latin typeface="Book Antiqua"/>
                <a:cs typeface="Book Antiqua"/>
              </a:rPr>
              <a:t> </a:t>
            </a:r>
            <a:r>
              <a:rPr b="1" spc="-5" dirty="0">
                <a:latin typeface="Book Antiqua"/>
                <a:cs typeface="Book Antiqua"/>
              </a:rPr>
              <a:t>status: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700" y="1336293"/>
            <a:ext cx="8087995" cy="3780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About 1 out of 5 breast cancers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have too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much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of  a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protein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called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HER2/neu.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242570" indent="-41148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Tumors with increased levels of HER2/neu are  called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HER2-positive.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68325" indent="-411480">
              <a:lnSpc>
                <a:spcPct val="10000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These cancers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tend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grow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 spread faster  than other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breast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5325" y="85725"/>
            <a:ext cx="7972425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700" y="1566417"/>
            <a:ext cx="7304405" cy="4591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Chest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x-ray: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lungs.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Bone scan: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800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bones.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5080" indent="-411480">
              <a:lnSpc>
                <a:spcPts val="303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Book Antiqua"/>
                <a:cs typeface="Book Antiqua"/>
              </a:rPr>
              <a:t>CT scan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(computed tomography):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chest  and/or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abdomen.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MRI 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brain and spinal</a:t>
            </a:r>
            <a:r>
              <a:rPr sz="2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cord.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3545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Ultrasound: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other</a:t>
            </a:r>
            <a:r>
              <a:rPr sz="2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parts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5" y="314325"/>
            <a:ext cx="86868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1607566"/>
            <a:ext cx="7767955" cy="446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TNM staging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system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This system takes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into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account: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tumor size and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spread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</a:t>
            </a:r>
            <a:r>
              <a:rPr sz="2800" b="1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),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whether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cancer has spread to lymph</a:t>
            </a:r>
            <a:r>
              <a:rPr sz="28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Book Antiqua"/>
                <a:cs typeface="Book Antiqua"/>
              </a:rPr>
              <a:t>nodes</a:t>
            </a:r>
            <a:endParaRPr sz="28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(</a:t>
            </a:r>
            <a:r>
              <a:rPr sz="2800" spc="-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)</a:t>
            </a:r>
            <a:r>
              <a:rPr sz="28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endParaRPr sz="2800">
              <a:latin typeface="Book Antiqua"/>
              <a:cs typeface="Book Antiqua"/>
            </a:endParaRPr>
          </a:p>
          <a:p>
            <a:pPr marL="455930" marR="5080" indent="-443865">
              <a:lnSpc>
                <a:spcPct val="120000"/>
              </a:lnSpc>
              <a:tabLst>
                <a:tab pos="424180" algn="l"/>
              </a:tabLst>
            </a:pPr>
            <a:r>
              <a:rPr sz="1800" spc="20" dirty="0">
                <a:solidFill>
                  <a:srgbClr val="F8F8F8"/>
                </a:solidFill>
                <a:latin typeface="Wingdings 2"/>
                <a:cs typeface="Wingdings 2"/>
              </a:rPr>
              <a:t></a:t>
            </a:r>
            <a:r>
              <a:rPr sz="1800" spc="20" dirty="0">
                <a:solidFill>
                  <a:srgbClr val="F8F8F8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whether it has spread to distant organs 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(</a:t>
            </a:r>
            <a:r>
              <a:rPr sz="280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)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for  metastasis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451</Words>
  <Application>Microsoft Office PowerPoint</Application>
  <PresentationFormat>On-screen Show (4:3)</PresentationFormat>
  <Paragraphs>506</Paragraphs>
  <Slides>139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5" baseType="lpstr">
      <vt:lpstr>Arial</vt:lpstr>
      <vt:lpstr>Book Antiqua</vt:lpstr>
      <vt:lpstr>Calibri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NORMAL BREAST</vt:lpstr>
      <vt:lpstr>PowerPoint Presentation</vt:lpstr>
      <vt:lpstr>PowerPoint Presentation</vt:lpstr>
      <vt:lpstr>Most of the lymph vessels of the breast  drain into:</vt:lpstr>
      <vt:lpstr>PowerPoint Presentation</vt:lpstr>
      <vt:lpstr>PowerPoint Presentation</vt:lpstr>
      <vt:lpstr> Benign</vt:lpstr>
      <vt:lpstr>PowerPoint Presentation</vt:lpstr>
      <vt:lpstr>PowerPoint Presentation</vt:lpstr>
      <vt:lpstr>PowerPoint Presentation</vt:lpstr>
      <vt:lpstr> Breast cancer is a malignant (cancerous)  tumor that starts in the cells of the breast.  It is found mostly in women, but men  can get breast cancer, too.</vt:lpstr>
      <vt:lpstr>Non - Invasive</vt:lpstr>
      <vt:lpstr>PowerPoint Presentation</vt:lpstr>
      <vt:lpstr>PowerPoint Presentation</vt:lpstr>
      <vt:lpstr>PowerPoint Presentation</vt:lpstr>
      <vt:lpstr>Lobular 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 Risk factors increases your chances of having  breast cancer but does not causes it.</vt:lpstr>
      <vt:lpstr>Risk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 Dense breast tissue: Dense breast tissue means  there is more gland tissue and less fatty tissue.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 Women in their 20s and 30s should have a  clinical breast exam every 3 years.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 Removal of  lymph nodes</vt:lpstr>
      <vt:lpstr>PowerPoint Presentation</vt:lpstr>
      <vt:lpstr>PowerPoint Presentation</vt:lpstr>
      <vt:lpstr>PowerPoint Presentation</vt:lpstr>
      <vt:lpstr>Breast cancer grade:</vt:lpstr>
      <vt:lpstr>Hormone receptor status:</vt:lpstr>
      <vt:lpstr>HER2/neu status: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 Surgically removing the breast and other  infected components.</vt:lpstr>
      <vt:lpstr>PowerPoint Presentation</vt:lpstr>
      <vt:lpstr>PowerPoint Presentation</vt:lpstr>
      <vt:lpstr>PowerPoint Presentation</vt:lpstr>
      <vt:lpstr>PowerPoint Presentation</vt:lpstr>
      <vt:lpstr> Axillary lymph node dissection: about 10 to 40  lymph nodes are removed.  Usually done at the same time as the mastectomy or  breast-conserving surgery.</vt:lpstr>
      <vt:lpstr>Lymph node  surgery</vt:lpstr>
      <vt:lpstr>PowerPoint Presentation</vt:lpstr>
      <vt:lpstr> Surgical procedures aimed at recreating a  breast so that it looks as much as possible like  the other breast.</vt:lpstr>
      <vt:lpstr>PowerPoint Presentation</vt:lpstr>
      <vt:lpstr>PowerPoint Presentation</vt:lpstr>
      <vt:lpstr>PowerPoint Presentation</vt:lpstr>
      <vt:lpstr> Lymph nodes radiation therapy - aimed at the  axilla and surrounding area to destroy cancer  cells that have reached the lymph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Rashid</cp:lastModifiedBy>
  <cp:revision>1</cp:revision>
  <dcterms:created xsi:type="dcterms:W3CDTF">2020-05-03T15:30:32Z</dcterms:created>
  <dcterms:modified xsi:type="dcterms:W3CDTF">2020-05-19T07:38:12Z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2014-02-20T00:00:00Z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2020-05-03T00:00:00Z</vt:filetime>
  </property>
</Properties>
</file>