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82" r:id="rId4"/>
    <p:sldId id="283" r:id="rId5"/>
    <p:sldId id="284" r:id="rId6"/>
    <p:sldId id="285" r:id="rId7"/>
    <p:sldId id="270" r:id="rId8"/>
    <p:sldId id="286" r:id="rId9"/>
    <p:sldId id="287" r:id="rId10"/>
    <p:sldId id="288" r:id="rId11"/>
    <p:sldId id="289" r:id="rId12"/>
    <p:sldId id="272" r:id="rId13"/>
    <p:sldId id="273" r:id="rId14"/>
    <p:sldId id="274" r:id="rId15"/>
    <p:sldId id="275" r:id="rId16"/>
    <p:sldId id="276" r:id="rId17"/>
    <p:sldId id="277" r:id="rId18"/>
    <p:sldId id="278" r:id="rId19"/>
    <p:sldId id="279" r:id="rId20"/>
    <p:sldId id="280" r:id="rId21"/>
    <p:sldId id="290"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0472D-8BF2-49A7-81DD-3A6B7A8DFFAE}" type="datetimeFigureOut">
              <a:rPr lang="en-US" smtClean="0"/>
              <a:t>5/17/2020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D6851A-F309-41A0-A16E-06F8D85C6132}" type="slidenum">
              <a:rPr lang="en-US" smtClean="0"/>
              <a:t>‹#›</a:t>
            </a:fld>
            <a:endParaRPr lang="en-US"/>
          </a:p>
        </p:txBody>
      </p:sp>
    </p:spTree>
    <p:extLst>
      <p:ext uri="{BB962C8B-B14F-4D97-AF65-F5344CB8AC3E}">
        <p14:creationId xmlns:p14="http://schemas.microsoft.com/office/powerpoint/2010/main" val="40597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17D41B9D-5962-EE44-8B9F-8A8F4ACAAEAB}" type="slidenum">
              <a:rPr lang="en-GB" smtClean="0"/>
              <a:t>34</a:t>
            </a:fld>
            <a:endParaRPr lang="en-GB"/>
          </a:p>
        </p:txBody>
      </p:sp>
    </p:spTree>
    <p:extLst>
      <p:ext uri="{BB962C8B-B14F-4D97-AF65-F5344CB8AC3E}">
        <p14:creationId xmlns:p14="http://schemas.microsoft.com/office/powerpoint/2010/main" val="118667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n.wikipedia.org/wiki/Organisation_for_Economic_Co-operation_and_Developmen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71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Times New Roman" pitchFamily="18" charset="0"/>
                <a:cs typeface="Times New Roman" pitchFamily="18" charset="0"/>
              </a:rPr>
              <a:t>Characteristics of Active </a:t>
            </a:r>
            <a:r>
              <a:rPr lang="en-US" sz="3600" b="1" dirty="0" smtClean="0">
                <a:latin typeface="Times New Roman" pitchFamily="18" charset="0"/>
                <a:cs typeface="Times New Roman" pitchFamily="18" charset="0"/>
              </a:rPr>
              <a:t>Citizenship (</a:t>
            </a:r>
            <a:r>
              <a:rPr lang="en-US" sz="3600" b="1" dirty="0" err="1" smtClean="0">
                <a:latin typeface="Times New Roman" pitchFamily="18" charset="0"/>
                <a:cs typeface="Times New Roman" pitchFamily="18" charset="0"/>
              </a:rPr>
              <a:t>Cont</a:t>
            </a:r>
            <a:r>
              <a:rPr lang="en-US" sz="3600" b="1" dirty="0" smtClean="0">
                <a:latin typeface="Times New Roman" pitchFamily="18" charset="0"/>
                <a:cs typeface="Times New Roman" pitchFamily="18" charset="0"/>
              </a:rPr>
              <a:t>…)</a:t>
            </a:r>
            <a:endParaRPr lang="en-US" sz="3600" dirty="0"/>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People are empowered to play a part in the decisions and processes that affect them, particularly public policy and </a:t>
            </a:r>
            <a:r>
              <a:rPr lang="en-US" dirty="0" smtClean="0">
                <a:latin typeface="Times New Roman" pitchFamily="18" charset="0"/>
                <a:cs typeface="Times New Roman" pitchFamily="18" charset="0"/>
              </a:rPr>
              <a:t>services</a:t>
            </a:r>
          </a:p>
          <a:p>
            <a:pPr algn="just"/>
            <a:r>
              <a:rPr lang="en-US" dirty="0">
                <a:latin typeface="Times New Roman" pitchFamily="18" charset="0"/>
                <a:cs typeface="Times New Roman" pitchFamily="18" charset="0"/>
              </a:rPr>
              <a:t>Knowledge and understanding of the political/social/economic context of their participation so that they can make informed decisions.</a:t>
            </a:r>
          </a:p>
        </p:txBody>
      </p:sp>
    </p:spTree>
    <p:extLst>
      <p:ext uri="{BB962C8B-B14F-4D97-AF65-F5344CB8AC3E}">
        <p14:creationId xmlns:p14="http://schemas.microsoft.com/office/powerpoint/2010/main" val="246465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Times New Roman" pitchFamily="18" charset="0"/>
                <a:cs typeface="Times New Roman" pitchFamily="18" charset="0"/>
              </a:rPr>
              <a:t>Characteristics of Active Citizenship (</a:t>
            </a:r>
            <a:r>
              <a:rPr lang="en-US" sz="3600" b="1" dirty="0" err="1">
                <a:latin typeface="Times New Roman" pitchFamily="18" charset="0"/>
                <a:cs typeface="Times New Roman" pitchFamily="18" charset="0"/>
              </a:rPr>
              <a:t>Cont</a:t>
            </a:r>
            <a:r>
              <a:rPr lang="en-US" sz="3600" b="1" dirty="0">
                <a:latin typeface="Times New Roman" pitchFamily="18" charset="0"/>
                <a:cs typeface="Times New Roman" pitchFamily="18" charset="0"/>
              </a:rPr>
              <a:t>…)</a:t>
            </a:r>
            <a:endParaRPr lang="en-US" sz="3600" dirty="0"/>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Able to challenge policies or actions and existing structures on the basis of principles such as equality, inclusiveness, diversity and social justice.</a:t>
            </a:r>
          </a:p>
        </p:txBody>
      </p:sp>
    </p:spTree>
    <p:extLst>
      <p:ext uri="{BB962C8B-B14F-4D97-AF65-F5344CB8AC3E}">
        <p14:creationId xmlns:p14="http://schemas.microsoft.com/office/powerpoint/2010/main" val="1915822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Why active citizenship now?</a:t>
            </a: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‘..the new challenge of how to prepare young people for democracy in contexts that are quite different from those that have been known in the past.’ </a:t>
            </a:r>
          </a:p>
        </p:txBody>
      </p:sp>
    </p:spTree>
    <p:extLst>
      <p:ext uri="{BB962C8B-B14F-4D97-AF65-F5344CB8AC3E}">
        <p14:creationId xmlns:p14="http://schemas.microsoft.com/office/powerpoint/2010/main" val="1676599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26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199" y="0"/>
            <a:ext cx="92201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23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14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03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58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485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19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94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Global Competence </a:t>
            </a:r>
            <a:r>
              <a:rPr lang="en-US" b="1" dirty="0" smtClean="0">
                <a:latin typeface="Times New Roman" pitchFamily="18" charset="0"/>
                <a:cs typeface="Times New Roman" pitchFamily="18" charset="0"/>
              </a:rPr>
              <a:t>PISA 2018</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Increasing </a:t>
            </a:r>
            <a:r>
              <a:rPr lang="en-US" dirty="0">
                <a:latin typeface="Times New Roman" pitchFamily="18" charset="0"/>
                <a:cs typeface="Times New Roman" pitchFamily="18" charset="0"/>
              </a:rPr>
              <a:t>globalization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Interconnectedness </a:t>
            </a:r>
          </a:p>
          <a:p>
            <a:r>
              <a:rPr lang="en-US" dirty="0" smtClean="0">
                <a:latin typeface="Times New Roman" pitchFamily="18" charset="0"/>
                <a:cs typeface="Times New Roman" pitchFamily="18" charset="0"/>
              </a:rPr>
              <a:t>Multimodal </a:t>
            </a:r>
            <a:r>
              <a:rPr lang="en-US" dirty="0">
                <a:latin typeface="Times New Roman" pitchFamily="18" charset="0"/>
                <a:cs typeface="Times New Roman" pitchFamily="18" charset="0"/>
              </a:rPr>
              <a:t>forms of communication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Multicultural </a:t>
            </a:r>
            <a:r>
              <a:rPr lang="en-US" dirty="0">
                <a:latin typeface="Times New Roman" pitchFamily="18" charset="0"/>
                <a:cs typeface="Times New Roman" pitchFamily="18" charset="0"/>
              </a:rPr>
              <a:t>and multinational learning and work environments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Need </a:t>
            </a:r>
            <a:r>
              <a:rPr lang="en-US" dirty="0">
                <a:latin typeface="Times New Roman" pitchFamily="18" charset="0"/>
                <a:cs typeface="Times New Roman" pitchFamily="18" charset="0"/>
              </a:rPr>
              <a:t>to prepare learners for our 21st century, global community</a:t>
            </a:r>
          </a:p>
        </p:txBody>
      </p:sp>
    </p:spTree>
    <p:extLst>
      <p:ext uri="{BB962C8B-B14F-4D97-AF65-F5344CB8AC3E}">
        <p14:creationId xmlns:p14="http://schemas.microsoft.com/office/powerpoint/2010/main" val="1727306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itchFamily="18" charset="0"/>
                <a:cs typeface="Times New Roman" pitchFamily="18" charset="0"/>
              </a:rPr>
              <a:t>PISA </a:t>
            </a:r>
            <a:r>
              <a:rPr lang="en-US" sz="3200" b="1" dirty="0">
                <a:latin typeface="Times New Roman" pitchFamily="18" charset="0"/>
                <a:cs typeface="Times New Roman" pitchFamily="18" charset="0"/>
              </a:rPr>
              <a:t>(Program for International Student Assessment)</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Autofit/>
          </a:bodyPr>
          <a:lstStyle/>
          <a:p>
            <a:pPr algn="just"/>
            <a:r>
              <a:rPr lang="en-US" sz="2800" dirty="0">
                <a:latin typeface="Times New Roman" pitchFamily="18" charset="0"/>
                <a:cs typeface="Times New Roman" pitchFamily="18" charset="0"/>
              </a:rPr>
              <a:t>The </a:t>
            </a:r>
            <a:r>
              <a:rPr lang="en-US" sz="2800" b="1" dirty="0">
                <a:latin typeface="Times New Roman" pitchFamily="18" charset="0"/>
                <a:cs typeface="Times New Roman" pitchFamily="18" charset="0"/>
              </a:rPr>
              <a:t>Programme for International Student Assessment</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PISA</a:t>
            </a:r>
            <a:r>
              <a:rPr lang="en-US" sz="2800" dirty="0">
                <a:latin typeface="Times New Roman" pitchFamily="18" charset="0"/>
                <a:cs typeface="Times New Roman" pitchFamily="18" charset="0"/>
              </a:rPr>
              <a:t>) is a worldwide study by the </a:t>
            </a:r>
            <a:r>
              <a:rPr lang="en-US" sz="2800" dirty="0" err="1">
                <a:latin typeface="Times New Roman" pitchFamily="18" charset="0"/>
                <a:cs typeface="Times New Roman" pitchFamily="18" charset="0"/>
                <a:hlinkClick r:id="rId2" tooltip="Organisation for Economic Co-operation and Development"/>
              </a:rPr>
              <a:t>Organisation</a:t>
            </a:r>
            <a:r>
              <a:rPr lang="en-US" sz="2800" dirty="0">
                <a:latin typeface="Times New Roman" pitchFamily="18" charset="0"/>
                <a:cs typeface="Times New Roman" pitchFamily="18" charset="0"/>
                <a:hlinkClick r:id="rId2" tooltip="Organisation for Economic Co-operation and Development"/>
              </a:rPr>
              <a:t> for Economic Co-operation and Development</a:t>
            </a:r>
            <a:r>
              <a:rPr lang="en-US" sz="2800" dirty="0">
                <a:latin typeface="Times New Roman" pitchFamily="18" charset="0"/>
                <a:cs typeface="Times New Roman" pitchFamily="18" charset="0"/>
              </a:rPr>
              <a:t> (OECD) in member and non-member nations intended to evaluate educational systems by measuring 15-year-old school </a:t>
            </a:r>
            <a:r>
              <a:rPr lang="en-US" sz="2800" dirty="0" smtClean="0">
                <a:latin typeface="Times New Roman" pitchFamily="18" charset="0"/>
                <a:cs typeface="Times New Roman" pitchFamily="18" charset="0"/>
              </a:rPr>
              <a:t>pupils’ </a:t>
            </a:r>
            <a:r>
              <a:rPr lang="en-US" sz="2800" dirty="0">
                <a:latin typeface="Times New Roman" pitchFamily="18" charset="0"/>
                <a:cs typeface="Times New Roman" pitchFamily="18" charset="0"/>
              </a:rPr>
              <a:t>scholastic performance on mathematics, science, and reading</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It was first performed in 2000 and then repeated every three years. Its aim is to provide comparable data with a view to enabling countries to improve their education policies and outcomes. It measures problem solving and cognition.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37201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42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Active Citizenship</a:t>
            </a:r>
          </a:p>
        </p:txBody>
      </p:sp>
      <p:sp>
        <p:nvSpPr>
          <p:cNvPr id="3" name="Content Placeholder 2"/>
          <p:cNvSpPr>
            <a:spLocks noGrp="1"/>
          </p:cNvSpPr>
          <p:nvPr>
            <p:ph idx="1"/>
          </p:nvPr>
        </p:nvSpPr>
        <p:spPr>
          <a:xfrm>
            <a:off x="457200" y="1295400"/>
            <a:ext cx="8229600" cy="4830763"/>
          </a:xfrm>
        </p:spPr>
        <p:txBody>
          <a:bodyPr>
            <a:noAutofit/>
          </a:bodyPr>
          <a:lstStyle/>
          <a:p>
            <a:r>
              <a:rPr lang="en-US" dirty="0" smtClean="0">
                <a:latin typeface="Times New Roman" pitchFamily="18" charset="0"/>
                <a:cs typeface="Times New Roman" pitchFamily="18" charset="0"/>
              </a:rPr>
              <a:t>Respect </a:t>
            </a:r>
          </a:p>
          <a:p>
            <a:r>
              <a:rPr lang="en-US" dirty="0" smtClean="0">
                <a:latin typeface="Times New Roman" pitchFamily="18" charset="0"/>
                <a:cs typeface="Times New Roman" pitchFamily="18" charset="0"/>
              </a:rPr>
              <a:t>Honoring </a:t>
            </a:r>
            <a:r>
              <a:rPr lang="en-US" dirty="0">
                <a:latin typeface="Times New Roman" pitchFamily="18" charset="0"/>
                <a:cs typeface="Times New Roman" pitchFamily="18" charset="0"/>
              </a:rPr>
              <a:t>duties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Being </a:t>
            </a:r>
            <a:r>
              <a:rPr lang="en-US" dirty="0">
                <a:latin typeface="Times New Roman" pitchFamily="18" charset="0"/>
                <a:cs typeface="Times New Roman" pitchFamily="18" charset="0"/>
              </a:rPr>
              <a:t>informed </a:t>
            </a:r>
          </a:p>
          <a:p>
            <a:r>
              <a:rPr lang="en-US" dirty="0" smtClean="0">
                <a:latin typeface="Times New Roman" pitchFamily="18" charset="0"/>
                <a:cs typeface="Times New Roman" pitchFamily="18" charset="0"/>
              </a:rPr>
              <a:t>Compassion </a:t>
            </a:r>
          </a:p>
          <a:p>
            <a:r>
              <a:rPr lang="en-US" dirty="0" smtClean="0">
                <a:latin typeface="Times New Roman" pitchFamily="18" charset="0"/>
                <a:cs typeface="Times New Roman" pitchFamily="18" charset="0"/>
              </a:rPr>
              <a:t>Active </a:t>
            </a:r>
            <a:r>
              <a:rPr lang="en-US" dirty="0">
                <a:latin typeface="Times New Roman" pitchFamily="18" charset="0"/>
                <a:cs typeface="Times New Roman" pitchFamily="18" charset="0"/>
              </a:rPr>
              <a:t>Involvement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Working </a:t>
            </a:r>
            <a:r>
              <a:rPr lang="en-US" dirty="0">
                <a:latin typeface="Times New Roman" pitchFamily="18" charset="0"/>
                <a:cs typeface="Times New Roman" pitchFamily="18" charset="0"/>
              </a:rPr>
              <a:t>together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Sustainable </a:t>
            </a:r>
            <a:r>
              <a:rPr lang="en-US" dirty="0">
                <a:latin typeface="Times New Roman" pitchFamily="18" charset="0"/>
                <a:cs typeface="Times New Roman" pitchFamily="18" charset="0"/>
              </a:rPr>
              <a:t>solutions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Self </a:t>
            </a:r>
            <a:r>
              <a:rPr lang="en-US" dirty="0">
                <a:latin typeface="Times New Roman" pitchFamily="18" charset="0"/>
                <a:cs typeface="Times New Roman" pitchFamily="18" charset="0"/>
              </a:rPr>
              <a:t>development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Safe</a:t>
            </a:r>
            <a:r>
              <a:rPr lang="en-US" dirty="0">
                <a:latin typeface="Times New Roman" pitchFamily="18" charset="0"/>
                <a:cs typeface="Times New Roman" pitchFamily="18" charset="0"/>
              </a:rPr>
              <a:t>, stable and clean environment</a:t>
            </a:r>
          </a:p>
        </p:txBody>
      </p:sp>
    </p:spTree>
    <p:extLst>
      <p:ext uri="{BB962C8B-B14F-4D97-AF65-F5344CB8AC3E}">
        <p14:creationId xmlns:p14="http://schemas.microsoft.com/office/powerpoint/2010/main" val="912975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What is Not Active Citizenship?</a:t>
            </a: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Charitable </a:t>
            </a:r>
          </a:p>
          <a:p>
            <a:r>
              <a:rPr lang="en-US" dirty="0" smtClean="0">
                <a:latin typeface="Times New Roman" pitchFamily="18" charset="0"/>
                <a:cs typeface="Times New Roman" pitchFamily="18" charset="0"/>
              </a:rPr>
              <a:t>Just </a:t>
            </a:r>
            <a:r>
              <a:rPr lang="en-US" dirty="0">
                <a:latin typeface="Times New Roman" pitchFamily="18" charset="0"/>
                <a:cs typeface="Times New Roman" pitchFamily="18" charset="0"/>
              </a:rPr>
              <a:t>voting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Just </a:t>
            </a:r>
            <a:r>
              <a:rPr lang="en-US" dirty="0">
                <a:latin typeface="Times New Roman" pitchFamily="18" charset="0"/>
                <a:cs typeface="Times New Roman" pitchFamily="18" charset="0"/>
              </a:rPr>
              <a:t>protesting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Civic </a:t>
            </a:r>
            <a:r>
              <a:rPr lang="en-US" dirty="0">
                <a:latin typeface="Times New Roman" pitchFamily="18" charset="0"/>
                <a:cs typeface="Times New Roman" pitchFamily="18" charset="0"/>
              </a:rPr>
              <a:t>membership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NATO (North Atlantic Treaty Organization) </a:t>
            </a:r>
          </a:p>
          <a:p>
            <a:r>
              <a:rPr lang="en-US" dirty="0" smtClean="0">
                <a:latin typeface="Times New Roman" pitchFamily="18" charset="0"/>
                <a:cs typeface="Times New Roman" pitchFamily="18" charset="0"/>
              </a:rPr>
              <a:t>Passive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44490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Drivers of Active Citizenship</a:t>
            </a: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Innovation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Entrepreneurship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Productivity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Social </a:t>
            </a:r>
            <a:r>
              <a:rPr lang="en-US" dirty="0">
                <a:latin typeface="Times New Roman" pitchFamily="18" charset="0"/>
                <a:cs typeface="Times New Roman" pitchFamily="18" charset="0"/>
              </a:rPr>
              <a:t>Involvement</a:t>
            </a:r>
          </a:p>
        </p:txBody>
      </p:sp>
    </p:spTree>
    <p:extLst>
      <p:ext uri="{BB962C8B-B14F-4D97-AF65-F5344CB8AC3E}">
        <p14:creationId xmlns:p14="http://schemas.microsoft.com/office/powerpoint/2010/main" val="3194543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919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776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904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30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809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17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416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136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Fundamental</a:t>
            </a: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Mind-set </a:t>
            </a:r>
            <a:r>
              <a:rPr lang="en-US" dirty="0">
                <a:latin typeface="Times New Roman" pitchFamily="18" charset="0"/>
                <a:cs typeface="Times New Roman" pitchFamily="18" charset="0"/>
              </a:rPr>
              <a:t>shift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Invest </a:t>
            </a:r>
            <a:r>
              <a:rPr lang="en-US" dirty="0">
                <a:latin typeface="Times New Roman" pitchFamily="18" charset="0"/>
                <a:cs typeface="Times New Roman" pitchFamily="18" charset="0"/>
              </a:rPr>
              <a:t>in Yourself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Connect </a:t>
            </a:r>
            <a:r>
              <a:rPr lang="en-US" dirty="0">
                <a:latin typeface="Times New Roman" pitchFamily="18" charset="0"/>
                <a:cs typeface="Times New Roman" pitchFamily="18" charset="0"/>
              </a:rPr>
              <a:t>with others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Understand </a:t>
            </a:r>
            <a:r>
              <a:rPr lang="en-US" dirty="0">
                <a:latin typeface="Times New Roman" pitchFamily="18" charset="0"/>
                <a:cs typeface="Times New Roman" pitchFamily="18" charset="0"/>
              </a:rPr>
              <a:t>the needs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Sustainable </a:t>
            </a:r>
            <a:r>
              <a:rPr lang="en-US" dirty="0">
                <a:latin typeface="Times New Roman" pitchFamily="18" charset="0"/>
                <a:cs typeface="Times New Roman" pitchFamily="18" charset="0"/>
              </a:rPr>
              <a:t>solutions</a:t>
            </a:r>
          </a:p>
        </p:txBody>
      </p:sp>
    </p:spTree>
    <p:extLst>
      <p:ext uri="{BB962C8B-B14F-4D97-AF65-F5344CB8AC3E}">
        <p14:creationId xmlns:p14="http://schemas.microsoft.com/office/powerpoint/2010/main" val="3470494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DAE9D30-9AE8-274A-9609-EB66241B5B28}"/>
              </a:ext>
            </a:extLst>
          </p:cNvPr>
          <p:cNvSpPr>
            <a:spLocks noGrp="1"/>
          </p:cNvSpPr>
          <p:nvPr>
            <p:ph type="title"/>
          </p:nvPr>
        </p:nvSpPr>
        <p:spPr/>
        <p:txBody>
          <a:bodyPr/>
          <a:lstStyle/>
          <a:p>
            <a:endParaRPr lang="en-GB" noProof="0" dirty="0"/>
          </a:p>
        </p:txBody>
      </p:sp>
      <p:pic>
        <p:nvPicPr>
          <p:cNvPr id="5" name="Espace réservé du contenu 4">
            <a:extLst>
              <a:ext uri="{FF2B5EF4-FFF2-40B4-BE49-F238E27FC236}">
                <a16:creationId xmlns="" xmlns:a16="http://schemas.microsoft.com/office/drawing/2014/main" id="{5DB07315-817E-844E-8F5A-3E6FD88C32F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0" y="0"/>
            <a:ext cx="9143999" cy="6857999"/>
          </a:xfrm>
        </p:spPr>
      </p:pic>
      <p:sp>
        <p:nvSpPr>
          <p:cNvPr id="6" name="Espace réservé du pied de page 5">
            <a:extLst>
              <a:ext uri="{FF2B5EF4-FFF2-40B4-BE49-F238E27FC236}">
                <a16:creationId xmlns="" xmlns:a16="http://schemas.microsoft.com/office/drawing/2014/main" id="{627884D7-C032-6A4B-BEB1-084A493E0EBC}"/>
              </a:ext>
            </a:extLst>
          </p:cNvPr>
          <p:cNvSpPr>
            <a:spLocks noGrp="1"/>
          </p:cNvSpPr>
          <p:nvPr>
            <p:ph type="ftr" sz="quarter" idx="11"/>
          </p:nvPr>
        </p:nvSpPr>
        <p:spPr/>
        <p:txBody>
          <a:bodyPr/>
          <a:lstStyle/>
          <a:p>
            <a:r>
              <a:rPr lang="en-US"/>
              <a:t>Awan and Shah (May 2020) Online Assessment at UoS</a:t>
            </a:r>
            <a:endParaRPr lang="en-US" dirty="0"/>
          </a:p>
        </p:txBody>
      </p:sp>
      <p:sp>
        <p:nvSpPr>
          <p:cNvPr id="7" name="Espace réservé du numéro de diapositive 6">
            <a:extLst>
              <a:ext uri="{FF2B5EF4-FFF2-40B4-BE49-F238E27FC236}">
                <a16:creationId xmlns="" xmlns:a16="http://schemas.microsoft.com/office/drawing/2014/main" id="{895536A0-6DAF-B849-9C71-525693C58FFC}"/>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31493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14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Active citizens</a:t>
            </a: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Active citizens are those who develop the skills, knowledge and understanding to be able to make informed decisions about their communities and workplaces with the aim of improving the quality of life.</a:t>
            </a:r>
          </a:p>
        </p:txBody>
      </p:sp>
    </p:spTree>
    <p:extLst>
      <p:ext uri="{BB962C8B-B14F-4D97-AF65-F5344CB8AC3E}">
        <p14:creationId xmlns:p14="http://schemas.microsoft.com/office/powerpoint/2010/main" val="370885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13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Times New Roman" pitchFamily="18" charset="0"/>
                <a:cs typeface="Times New Roman" pitchFamily="18" charset="0"/>
              </a:rPr>
              <a:t>Definition of Active/Participatory Citizenship</a:t>
            </a: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Participation </a:t>
            </a:r>
            <a:r>
              <a:rPr lang="en-US" dirty="0">
                <a:latin typeface="Times New Roman" pitchFamily="18" charset="0"/>
                <a:cs typeface="Times New Roman" pitchFamily="18" charset="0"/>
              </a:rPr>
              <a:t>in civil society, community and/or political life, characterized by mutual respect and non-violence and in accordance with human rights and </a:t>
            </a:r>
            <a:r>
              <a:rPr lang="en-US" dirty="0" smtClean="0">
                <a:latin typeface="Times New Roman" pitchFamily="18" charset="0"/>
                <a:cs typeface="Times New Roman" pitchFamily="18" charset="0"/>
              </a:rPr>
              <a:t>democracy.</a:t>
            </a:r>
          </a:p>
          <a:p>
            <a:pPr algn="just"/>
            <a:endParaRPr lang="en-US" dirty="0" smtClean="0"/>
          </a:p>
          <a:p>
            <a:pPr algn="just"/>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actions must be underpinned by the values of human rights and democracy</a:t>
            </a:r>
          </a:p>
        </p:txBody>
      </p:sp>
    </p:spTree>
    <p:extLst>
      <p:ext uri="{BB962C8B-B14F-4D97-AF65-F5344CB8AC3E}">
        <p14:creationId xmlns:p14="http://schemas.microsoft.com/office/powerpoint/2010/main" val="393710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Times New Roman" pitchFamily="18" charset="0"/>
                <a:cs typeface="Times New Roman" pitchFamily="18" charset="0"/>
              </a:rPr>
              <a:t>Definition of Active/Participatory </a:t>
            </a:r>
            <a:r>
              <a:rPr lang="en-US" sz="3600" b="1" dirty="0" smtClean="0">
                <a:latin typeface="Times New Roman" pitchFamily="18" charset="0"/>
                <a:cs typeface="Times New Roman" pitchFamily="18" charset="0"/>
              </a:rPr>
              <a:t>Citizenship (</a:t>
            </a:r>
            <a:r>
              <a:rPr lang="en-US" sz="3600" b="1" dirty="0" err="1" smtClean="0">
                <a:latin typeface="Times New Roman" pitchFamily="18" charset="0"/>
                <a:cs typeface="Times New Roman" pitchFamily="18" charset="0"/>
              </a:rPr>
              <a:t>Cont</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Active Citizenship is a form of </a:t>
            </a:r>
            <a:r>
              <a:rPr lang="en-US" dirty="0" smtClean="0">
                <a:latin typeface="Times New Roman" pitchFamily="18" charset="0"/>
                <a:cs typeface="Times New Roman" pitchFamily="18" charset="0"/>
              </a:rPr>
              <a:t>literacy: </a:t>
            </a:r>
            <a:r>
              <a:rPr lang="en-US" dirty="0">
                <a:latin typeface="Times New Roman" pitchFamily="18" charset="0"/>
                <a:cs typeface="Times New Roman" pitchFamily="18" charset="0"/>
              </a:rPr>
              <a:t>coming to grips with what happens in public life, developing knowledge, understanding, critical thinking and independent judgment of local, national, global levels.</a:t>
            </a:r>
          </a:p>
        </p:txBody>
      </p:sp>
    </p:spTree>
    <p:extLst>
      <p:ext uri="{BB962C8B-B14F-4D97-AF65-F5344CB8AC3E}">
        <p14:creationId xmlns:p14="http://schemas.microsoft.com/office/powerpoint/2010/main" val="413805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Characteristics of Active Citizenship</a:t>
            </a: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Participation in the community (involvement in a voluntary activity or engaging with local government agencies</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It implies action and empowerment, i.e. acquiring knowledge, skills and attitudes, being able and willing to use them, make decisions, take action individually and collectively.</a:t>
            </a:r>
          </a:p>
        </p:txBody>
      </p:sp>
    </p:spTree>
    <p:extLst>
      <p:ext uri="{BB962C8B-B14F-4D97-AF65-F5344CB8AC3E}">
        <p14:creationId xmlns:p14="http://schemas.microsoft.com/office/powerpoint/2010/main" val="4113855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402</Words>
  <Application>Microsoft Office PowerPoint</Application>
  <PresentationFormat>On-screen Show (4:3)</PresentationFormat>
  <Paragraphs>65</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Active citizens</vt:lpstr>
      <vt:lpstr>PowerPoint Presentation</vt:lpstr>
      <vt:lpstr>Definition of Active/Participatory Citizenship</vt:lpstr>
      <vt:lpstr>Definition of Active/Participatory Citizenship (Cont…)</vt:lpstr>
      <vt:lpstr>Characteristics of Active Citizenship</vt:lpstr>
      <vt:lpstr>Characteristics of Active Citizenship (Cont…)</vt:lpstr>
      <vt:lpstr>Characteristics of Active Citizenship (Cont…)</vt:lpstr>
      <vt:lpstr>Why active citizenship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Competence PISA 2018</vt:lpstr>
      <vt:lpstr>PISA (Program for International Student Assessment) </vt:lpstr>
      <vt:lpstr>PowerPoint Presentation</vt:lpstr>
      <vt:lpstr>Active Citizenship</vt:lpstr>
      <vt:lpstr>What is Not Active Citizenship?</vt:lpstr>
      <vt:lpstr>Drivers of Active Citizenship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Fundamental</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Mehlah Jabeen</dc:creator>
  <cp:lastModifiedBy>Rehan</cp:lastModifiedBy>
  <cp:revision>127</cp:revision>
  <dcterms:created xsi:type="dcterms:W3CDTF">2006-08-16T00:00:00Z</dcterms:created>
  <dcterms:modified xsi:type="dcterms:W3CDTF">2020-05-17T08:03:07Z</dcterms:modified>
</cp:coreProperties>
</file>