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91" r:id="rId6"/>
    <p:sldId id="292" r:id="rId7"/>
    <p:sldId id="293" r:id="rId8"/>
    <p:sldId id="261"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4/1/2020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4/1/2020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4/1/2020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4/1/2020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352800"/>
            <a:ext cx="7406640" cy="1014984"/>
          </a:xfrm>
        </p:spPr>
        <p:txBody>
          <a:bodyPr>
            <a:normAutofit fontScale="90000"/>
          </a:bodyPr>
          <a:lstStyle/>
          <a:p>
            <a:r>
              <a:rPr lang="en-US" sz="4800" b="1" dirty="0" smtClean="0">
                <a:solidFill>
                  <a:schemeClr val="tx1"/>
                </a:solidFill>
                <a:latin typeface="Times New Roman" pitchFamily="18" charset="0"/>
                <a:cs typeface="Times New Roman" pitchFamily="18" charset="0"/>
              </a:rPr>
              <a:t>Replacement Analysis </a:t>
            </a:r>
            <a:br>
              <a:rPr lang="en-US" sz="4800" b="1" dirty="0" smtClean="0">
                <a:solidFill>
                  <a:schemeClr val="tx1"/>
                </a:solidFill>
                <a:latin typeface="Times New Roman" pitchFamily="18" charset="0"/>
                <a:cs typeface="Times New Roman" pitchFamily="18" charset="0"/>
              </a:rPr>
            </a:br>
            <a:r>
              <a:rPr lang="en-US" sz="4800" dirty="0" smtClean="0">
                <a:solidFill>
                  <a:schemeClr val="tx1"/>
                </a:solidFill>
                <a:latin typeface="Times New Roman" pitchFamily="18" charset="0"/>
                <a:cs typeface="Times New Roman" pitchFamily="18" charset="0"/>
              </a:rPr>
              <a:t>Engr. Abdul </a:t>
            </a:r>
            <a:r>
              <a:rPr lang="en-US" sz="4800" dirty="0" err="1" smtClean="0">
                <a:solidFill>
                  <a:schemeClr val="tx1"/>
                </a:solidFill>
                <a:latin typeface="Times New Roman" pitchFamily="18" charset="0"/>
                <a:cs typeface="Times New Roman" pitchFamily="18" charset="0"/>
              </a:rPr>
              <a:t>rahim</a:t>
            </a:r>
            <a:r>
              <a:rPr lang="en-US" sz="4800" smtClean="0">
                <a:solidFill>
                  <a:schemeClr val="tx1"/>
                </a:solidFill>
                <a:latin typeface="Times New Roman" pitchFamily="18" charset="0"/>
                <a:cs typeface="Times New Roman" pitchFamily="18" charset="0"/>
              </a:rPr>
              <a:t> khan</a:t>
            </a:r>
            <a:endParaRPr lang="en-US" sz="48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15962"/>
          </a:xfrm>
        </p:spPr>
        <p:txBody>
          <a:bodyPr>
            <a:normAutofit/>
          </a:bodyPr>
          <a:lstStyle/>
          <a:p>
            <a:r>
              <a:rPr lang="en-US" sz="2400" dirty="0" smtClean="0">
                <a:solidFill>
                  <a:schemeClr val="tx1"/>
                </a:solidFill>
                <a:latin typeface="Times New Roman" pitchFamily="18" charset="0"/>
                <a:cs typeface="Times New Roman" pitchFamily="18" charset="0"/>
              </a:rPr>
              <a:t>EXAMPLE # 01</a:t>
            </a:r>
            <a:endParaRPr lang="en-US" sz="2400" dirty="0"/>
          </a:p>
        </p:txBody>
      </p:sp>
      <p:sp>
        <p:nvSpPr>
          <p:cNvPr id="3" name="Content Placeholder 2"/>
          <p:cNvSpPr>
            <a:spLocks noGrp="1"/>
          </p:cNvSpPr>
          <p:nvPr>
            <p:ph sz="quarter" idx="1"/>
          </p:nvPr>
        </p:nvSpPr>
        <p:spPr>
          <a:xfrm>
            <a:off x="990600" y="1447800"/>
            <a:ext cx="8153400" cy="5410200"/>
          </a:xfrm>
        </p:spPr>
        <p:txBody>
          <a:bodyPr>
            <a:normAutofit/>
          </a:bodyPr>
          <a:lstStyle/>
          <a:p>
            <a:pPr>
              <a:buNone/>
            </a:pPr>
            <a:r>
              <a:rPr lang="en-US" sz="1800" b="1" dirty="0" smtClean="0">
                <a:latin typeface="Times New Roman" pitchFamily="18" charset="0"/>
                <a:cs typeface="Times New Roman" pitchFamily="18" charset="0"/>
              </a:rPr>
              <a:t>Economic life of the machine = 6 years</a:t>
            </a:r>
          </a:p>
          <a:p>
            <a:pPr>
              <a:buNone/>
            </a:pPr>
            <a:r>
              <a:rPr lang="en-US" sz="1800" dirty="0" smtClean="0">
                <a:latin typeface="Times New Roman" pitchFamily="18" charset="0"/>
                <a:cs typeface="Times New Roman" pitchFamily="18" charset="0"/>
              </a:rPr>
              <a:t>(b) When interest rate i = 12%. When the interest rate is more than 0%,</a:t>
            </a:r>
          </a:p>
          <a:p>
            <a:pPr>
              <a:buNone/>
            </a:pPr>
            <a:r>
              <a:rPr lang="en-US" sz="1800" dirty="0" smtClean="0">
                <a:latin typeface="Times New Roman" pitchFamily="18" charset="0"/>
                <a:cs typeface="Times New Roman" pitchFamily="18" charset="0"/>
              </a:rPr>
              <a:t>the steps to be taken for getting the economic life are summarized with</a:t>
            </a:r>
          </a:p>
          <a:p>
            <a:pPr>
              <a:buNone/>
            </a:pPr>
            <a:r>
              <a:rPr lang="en-US" sz="1800" dirty="0" smtClean="0">
                <a:latin typeface="Times New Roman" pitchFamily="18" charset="0"/>
                <a:cs typeface="Times New Roman" pitchFamily="18" charset="0"/>
              </a:rPr>
              <a:t>reference to Table</a:t>
            </a:r>
          </a:p>
          <a:p>
            <a:pPr>
              <a:buNone/>
            </a:pPr>
            <a:r>
              <a:rPr lang="en-US" sz="1800" dirty="0" smtClean="0">
                <a:latin typeface="Times New Roman" pitchFamily="18" charset="0"/>
                <a:cs typeface="Times New Roman" pitchFamily="18" charset="0"/>
              </a:rPr>
              <a:t>Calculations to Determine Economic Life (First cost = Rs. 4000 Interest = 12%)</a:t>
            </a:r>
          </a:p>
          <a:p>
            <a:pPr>
              <a:buNone/>
            </a:pPr>
            <a:r>
              <a:rPr lang="en-US" sz="1800" b="1" dirty="0" smtClean="0">
                <a:latin typeface="Times New Roman" pitchFamily="18" charset="0"/>
                <a:cs typeface="Times New Roman" pitchFamily="18" charset="0"/>
              </a:rPr>
              <a:t>                                             </a:t>
            </a:r>
          </a:p>
          <a:p>
            <a:pPr>
              <a:buNone/>
            </a:pPr>
            <a:r>
              <a:rPr lang="en-US" sz="1800" b="1" dirty="0" smtClean="0">
                <a:latin typeface="Times New Roman" pitchFamily="18" charset="0"/>
                <a:cs typeface="Times New Roman" pitchFamily="18" charset="0"/>
              </a:rPr>
              <a:t>                                                 </a:t>
            </a:r>
            <a:r>
              <a:rPr lang="en-US" sz="1800" b="1" dirty="0" smtClean="0">
                <a:solidFill>
                  <a:srgbClr val="FF0000"/>
                </a:solidFill>
                <a:latin typeface="Times New Roman" pitchFamily="18" charset="0"/>
                <a:cs typeface="Times New Roman" pitchFamily="18" charset="0"/>
              </a:rPr>
              <a:t>(</a:t>
            </a:r>
            <a:r>
              <a:rPr lang="en-US" sz="1800" b="1" i="1" dirty="0" smtClean="0">
                <a:solidFill>
                  <a:srgbClr val="FF0000"/>
                </a:solidFill>
                <a:latin typeface="Times New Roman" pitchFamily="18" charset="0"/>
                <a:cs typeface="Times New Roman" pitchFamily="18" charset="0"/>
              </a:rPr>
              <a:t>P/F, i, n)   =      </a:t>
            </a:r>
            <a:r>
              <a:rPr lang="en-US" sz="1800" b="1" dirty="0" smtClean="0">
                <a:solidFill>
                  <a:srgbClr val="FF0000"/>
                </a:solidFill>
                <a:latin typeface="Times New Roman" pitchFamily="18" charset="0"/>
                <a:cs typeface="Times New Roman" pitchFamily="18" charset="0"/>
              </a:rPr>
              <a:t>1 / (1+i) ^n</a:t>
            </a:r>
          </a:p>
          <a:p>
            <a:pPr algn="ctr">
              <a:buNone/>
            </a:pPr>
            <a:endParaRPr lang="en-US" sz="1800" b="1" dirty="0" smtClean="0">
              <a:solidFill>
                <a:srgbClr val="FF0000"/>
              </a:solidFill>
              <a:latin typeface="Times New Roman" pitchFamily="18" charset="0"/>
              <a:cs typeface="Times New Roman" pitchFamily="18" charset="0"/>
            </a:endParaRPr>
          </a:p>
          <a:p>
            <a:pPr algn="ctr">
              <a:buNone/>
            </a:pPr>
            <a:r>
              <a:rPr lang="en-US" sz="1800" b="1" dirty="0" smtClean="0">
                <a:solidFill>
                  <a:srgbClr val="FF0000"/>
                </a:solidFill>
                <a:latin typeface="Times New Roman" pitchFamily="18" charset="0"/>
                <a:cs typeface="Times New Roman" pitchFamily="18" charset="0"/>
              </a:rPr>
              <a:t>(A/P</a:t>
            </a:r>
            <a:r>
              <a:rPr lang="en-US" sz="1800" b="1" i="1" dirty="0" smtClean="0">
                <a:solidFill>
                  <a:srgbClr val="FF0000"/>
                </a:solidFill>
                <a:latin typeface="Times New Roman" pitchFamily="18" charset="0"/>
                <a:cs typeface="Times New Roman" pitchFamily="18" charset="0"/>
              </a:rPr>
              <a:t>, </a:t>
            </a:r>
            <a:r>
              <a:rPr lang="en-US" sz="1800" b="1" dirty="0" smtClean="0">
                <a:solidFill>
                  <a:srgbClr val="FF0000"/>
                </a:solidFill>
                <a:latin typeface="Times New Roman" pitchFamily="18" charset="0"/>
                <a:cs typeface="Times New Roman" pitchFamily="18" charset="0"/>
              </a:rPr>
              <a:t>12%, </a:t>
            </a:r>
            <a:r>
              <a:rPr lang="en-US" sz="1800" b="1" i="1" dirty="0" smtClean="0">
                <a:solidFill>
                  <a:srgbClr val="FF0000"/>
                </a:solidFill>
                <a:latin typeface="Times New Roman" pitchFamily="18" charset="0"/>
                <a:cs typeface="Times New Roman" pitchFamily="18" charset="0"/>
              </a:rPr>
              <a:t>n) =     </a:t>
            </a:r>
            <a:r>
              <a:rPr lang="en-US" sz="1800" b="1" i="1" u="sng" dirty="0" smtClean="0">
                <a:solidFill>
                  <a:srgbClr val="FF0000"/>
                </a:solidFill>
                <a:latin typeface="Times New Roman" pitchFamily="18" charset="0"/>
                <a:cs typeface="Times New Roman" pitchFamily="18" charset="0"/>
              </a:rPr>
              <a:t>i * (1+i)^n                     </a:t>
            </a:r>
            <a:endParaRPr lang="en-US" sz="1800" b="1" u="sng" dirty="0" smtClean="0">
              <a:solidFill>
                <a:srgbClr val="FF0000"/>
              </a:solidFill>
              <a:latin typeface="Times New Roman" pitchFamily="18" charset="0"/>
              <a:cs typeface="Times New Roman" pitchFamily="18" charset="0"/>
            </a:endParaRPr>
          </a:p>
          <a:p>
            <a:pPr algn="ctr">
              <a:buNone/>
            </a:pPr>
            <a:r>
              <a:rPr lang="en-US" sz="1800" b="1" dirty="0" smtClean="0">
                <a:solidFill>
                  <a:srgbClr val="FF0000"/>
                </a:solidFill>
                <a:latin typeface="Times New Roman" pitchFamily="18" charset="0"/>
                <a:cs typeface="Times New Roman" pitchFamily="18" charset="0"/>
              </a:rPr>
              <a:t>                                (1+i)^n – 1</a:t>
            </a:r>
            <a:endParaRPr lang="en-US" sz="1800" dirty="0" smtClean="0">
              <a:latin typeface="Times New Roman" pitchFamily="18" charset="0"/>
              <a:cs typeface="Times New Roman" pitchFamily="18" charset="0"/>
            </a:endParaRPr>
          </a:p>
          <a:p>
            <a:pPr>
              <a:buNone/>
            </a:pPr>
            <a:endParaRPr lang="en-US" sz="1800" b="1"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dirty="0" smtClean="0">
                <a:solidFill>
                  <a:schemeClr val="tx1"/>
                </a:solidFill>
                <a:latin typeface="Times New Roman" pitchFamily="18" charset="0"/>
                <a:cs typeface="Times New Roman" pitchFamily="18" charset="0"/>
              </a:rPr>
              <a:t>EXAMPLE</a:t>
            </a:r>
            <a:endParaRPr lang="en-US" dirty="0"/>
          </a:p>
        </p:txBody>
      </p:sp>
      <p:graphicFrame>
        <p:nvGraphicFramePr>
          <p:cNvPr id="4" name="Content Placeholder 3"/>
          <p:cNvGraphicFramePr>
            <a:graphicFrameLocks noGrp="1"/>
          </p:cNvGraphicFramePr>
          <p:nvPr>
            <p:ph sz="quarter" idx="1"/>
          </p:nvPr>
        </p:nvGraphicFramePr>
        <p:xfrm>
          <a:off x="0" y="1"/>
          <a:ext cx="9144000" cy="7046208"/>
        </p:xfrm>
        <a:graphic>
          <a:graphicData uri="http://schemas.openxmlformats.org/drawingml/2006/table">
            <a:tbl>
              <a:tblPr firstRow="1" bandRow="1">
                <a:tableStyleId>{5C22544A-7EE6-4342-B048-85BDC9FD1C3A}</a:tableStyleId>
              </a:tblPr>
              <a:tblGrid>
                <a:gridCol w="1097280"/>
                <a:gridCol w="1097280"/>
                <a:gridCol w="1005840"/>
                <a:gridCol w="1188720"/>
                <a:gridCol w="1280160"/>
                <a:gridCol w="1463040"/>
                <a:gridCol w="914400"/>
                <a:gridCol w="1097280"/>
              </a:tblGrid>
              <a:tr h="2372110">
                <a:tc>
                  <a:txBody>
                    <a:bodyPr/>
                    <a:lstStyle/>
                    <a:p>
                      <a:r>
                        <a:rPr lang="en-US" dirty="0" smtClean="0"/>
                        <a:t>End of year</a:t>
                      </a:r>
                      <a:endParaRPr lang="en-US" dirty="0"/>
                    </a:p>
                  </a:txBody>
                  <a:tcPr/>
                </a:tc>
                <a:tc>
                  <a:txBody>
                    <a:bodyPr/>
                    <a:lstStyle/>
                    <a:p>
                      <a:r>
                        <a:rPr kumimoji="0" lang="en-US" sz="1800" b="1" i="1" kern="1200" baseline="0" dirty="0" smtClean="0">
                          <a:solidFill>
                            <a:schemeClr val="lt1"/>
                          </a:solidFill>
                          <a:latin typeface="+mn-lt"/>
                          <a:ea typeface="+mn-ea"/>
                          <a:cs typeface="+mn-cs"/>
                        </a:rPr>
                        <a:t>Maintenance cost end of year</a:t>
                      </a:r>
                      <a:endParaRPr lang="en-US" dirty="0"/>
                    </a:p>
                  </a:txBody>
                  <a:tcPr/>
                </a:tc>
                <a:tc>
                  <a:txBody>
                    <a:bodyPr/>
                    <a:lstStyle/>
                    <a:p>
                      <a:r>
                        <a:rPr lang="en-US" dirty="0" smtClean="0"/>
                        <a:t>P/F   </a:t>
                      </a:r>
                    </a:p>
                    <a:p>
                      <a:r>
                        <a:rPr lang="en-US" baseline="0" dirty="0" smtClean="0"/>
                        <a:t>12%    </a:t>
                      </a:r>
                    </a:p>
                    <a:p>
                      <a:r>
                        <a:rPr lang="en-US" baseline="0" dirty="0" smtClean="0"/>
                        <a:t>n</a:t>
                      </a:r>
                      <a:endParaRPr lang="en-US" dirty="0"/>
                    </a:p>
                  </a:txBody>
                  <a:tcPr/>
                </a:tc>
                <a:tc>
                  <a:txBody>
                    <a:bodyPr/>
                    <a:lstStyle/>
                    <a:p>
                      <a:r>
                        <a:rPr kumimoji="0" lang="en-US" sz="1800" b="1" i="1" kern="1200" baseline="0" dirty="0" smtClean="0">
                          <a:solidFill>
                            <a:schemeClr val="lt1"/>
                          </a:solidFill>
                          <a:latin typeface="+mn-lt"/>
                          <a:ea typeface="+mn-ea"/>
                          <a:cs typeface="+mn-cs"/>
                        </a:rPr>
                        <a:t>Present worth beginning of year  1 Maintenance</a:t>
                      </a:r>
                      <a:endParaRPr lang="en-US" dirty="0"/>
                    </a:p>
                  </a:txBody>
                  <a:tcPr/>
                </a:tc>
                <a:tc>
                  <a:txBody>
                    <a:bodyPr/>
                    <a:lstStyle/>
                    <a:p>
                      <a:r>
                        <a:rPr kumimoji="0" lang="en-US" sz="1800" b="1" i="1" kern="1200" baseline="0" dirty="0" smtClean="0">
                          <a:solidFill>
                            <a:schemeClr val="lt1"/>
                          </a:solidFill>
                          <a:latin typeface="+mn-lt"/>
                          <a:ea typeface="+mn-ea"/>
                          <a:cs typeface="+mn-cs"/>
                        </a:rPr>
                        <a:t>Summation of present worth of maintenance  costs through year</a:t>
                      </a:r>
                      <a:endParaRPr lang="en-US" dirty="0"/>
                    </a:p>
                  </a:txBody>
                  <a:tcPr/>
                </a:tc>
                <a:tc>
                  <a:txBody>
                    <a:bodyPr/>
                    <a:lstStyle/>
                    <a:p>
                      <a:r>
                        <a:rPr kumimoji="0" lang="en-US" sz="1800" b="1" i="1" kern="1200" baseline="0" dirty="0" smtClean="0">
                          <a:solidFill>
                            <a:schemeClr val="lt1"/>
                          </a:solidFill>
                          <a:latin typeface="+mn-lt"/>
                          <a:ea typeface="+mn-ea"/>
                          <a:cs typeface="+mn-cs"/>
                        </a:rPr>
                        <a:t>Present worth of cumulative  maintenance cost &amp; 1</a:t>
                      </a:r>
                      <a:r>
                        <a:rPr kumimoji="0" lang="en-US" sz="1800" b="1" i="1" kern="1200" baseline="30000" dirty="0" smtClean="0">
                          <a:solidFill>
                            <a:schemeClr val="lt1"/>
                          </a:solidFill>
                          <a:latin typeface="+mn-lt"/>
                          <a:ea typeface="+mn-ea"/>
                          <a:cs typeface="+mn-cs"/>
                        </a:rPr>
                        <a:t>st</a:t>
                      </a:r>
                      <a:r>
                        <a:rPr kumimoji="0" lang="en-US" sz="1800" b="1" i="1" kern="1200" baseline="0" dirty="0" smtClean="0">
                          <a:solidFill>
                            <a:schemeClr val="lt1"/>
                          </a:solidFill>
                          <a:latin typeface="+mn-lt"/>
                          <a:ea typeface="+mn-ea"/>
                          <a:cs typeface="+mn-cs"/>
                        </a:rPr>
                        <a:t> cost</a:t>
                      </a:r>
                      <a:endParaRPr lang="en-US" dirty="0"/>
                    </a:p>
                  </a:txBody>
                  <a:tcPr/>
                </a:tc>
                <a:tc>
                  <a:txBody>
                    <a:bodyPr/>
                    <a:lstStyle/>
                    <a:p>
                      <a:r>
                        <a:rPr lang="en-US" dirty="0" smtClean="0"/>
                        <a:t>A/P 12%</a:t>
                      </a:r>
                    </a:p>
                    <a:p>
                      <a:r>
                        <a:rPr lang="en-US" dirty="0" smtClean="0"/>
                        <a:t>n</a:t>
                      </a:r>
                      <a:endParaRPr lang="en-US" dirty="0"/>
                    </a:p>
                  </a:txBody>
                  <a:tcPr/>
                </a:tc>
                <a:tc>
                  <a:txBody>
                    <a:bodyPr/>
                    <a:lstStyle/>
                    <a:p>
                      <a:r>
                        <a:rPr lang="en-US" dirty="0" smtClean="0"/>
                        <a:t>Annual</a:t>
                      </a:r>
                      <a:r>
                        <a:rPr lang="en-US" baseline="0" dirty="0" smtClean="0"/>
                        <a:t> equivalent total cost through year given</a:t>
                      </a:r>
                      <a:endParaRPr lang="en-US" dirty="0"/>
                    </a:p>
                  </a:txBody>
                  <a:tcPr/>
                </a:tc>
              </a:tr>
              <a:tr h="373824">
                <a:tc>
                  <a:txBody>
                    <a:bodyPr/>
                    <a:lstStyle/>
                    <a:p>
                      <a:endParaRPr lang="en-US" dirty="0"/>
                    </a:p>
                  </a:txBody>
                  <a:tcPr/>
                </a:tc>
                <a:tc>
                  <a:txBody>
                    <a:bodyPr/>
                    <a:lstStyle/>
                    <a:p>
                      <a:endParaRPr lang="en-US"/>
                    </a:p>
                  </a:txBody>
                  <a:tcPr/>
                </a:tc>
                <a:tc>
                  <a:txBody>
                    <a:bodyPr/>
                    <a:lstStyle/>
                    <a:p>
                      <a:endParaRPr lang="en-US"/>
                    </a:p>
                  </a:txBody>
                  <a:tcPr/>
                </a:tc>
                <a:tc>
                  <a:txBody>
                    <a:bodyPr/>
                    <a:lstStyle/>
                    <a:p>
                      <a:r>
                        <a:rPr lang="en-US" dirty="0" smtClean="0"/>
                        <a:t>(B*C)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Sum D</a:t>
                      </a:r>
                      <a:endParaRPr lang="en-US" dirty="0"/>
                    </a:p>
                  </a:txBody>
                  <a:tcPr/>
                </a:tc>
                <a:tc>
                  <a:txBody>
                    <a:bodyPr/>
                    <a:lstStyle/>
                    <a:p>
                      <a:r>
                        <a:rPr lang="en-US" dirty="0" smtClean="0"/>
                        <a:t>E+4000RS</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F*G</a:t>
                      </a:r>
                    </a:p>
                  </a:txBody>
                  <a:tcPr/>
                </a:tc>
              </a:tr>
              <a:tr h="373824">
                <a:tc>
                  <a:txBody>
                    <a:bodyPr/>
                    <a:lstStyle/>
                    <a:p>
                      <a:r>
                        <a:rPr lang="en-US" dirty="0" smtClean="0"/>
                        <a:t>A(RS)</a:t>
                      </a:r>
                      <a:endParaRPr lang="en-US" dirty="0"/>
                    </a:p>
                  </a:txBody>
                  <a:tcPr/>
                </a:tc>
                <a:tc>
                  <a:txBody>
                    <a:bodyPr/>
                    <a:lstStyle/>
                    <a:p>
                      <a:r>
                        <a:rPr lang="en-US" dirty="0" smtClean="0"/>
                        <a:t>B(RS)</a:t>
                      </a:r>
                      <a:endParaRPr lang="en-US" dirty="0"/>
                    </a:p>
                  </a:txBody>
                  <a:tcPr/>
                </a:tc>
                <a:tc>
                  <a:txBody>
                    <a:bodyPr/>
                    <a:lstStyle/>
                    <a:p>
                      <a:r>
                        <a:rPr lang="en-US" dirty="0" smtClean="0"/>
                        <a:t>C</a:t>
                      </a:r>
                      <a:endParaRPr lang="en-US" dirty="0"/>
                    </a:p>
                  </a:txBody>
                  <a:tcPr/>
                </a:tc>
                <a:tc>
                  <a:txBody>
                    <a:bodyPr/>
                    <a:lstStyle/>
                    <a:p>
                      <a:r>
                        <a:rPr lang="en-US" dirty="0" smtClean="0"/>
                        <a:t>D(RS)</a:t>
                      </a:r>
                      <a:endParaRPr lang="en-US" dirty="0"/>
                    </a:p>
                  </a:txBody>
                  <a:tcPr/>
                </a:tc>
                <a:tc>
                  <a:txBody>
                    <a:bodyPr/>
                    <a:lstStyle/>
                    <a:p>
                      <a:r>
                        <a:rPr lang="en-US" dirty="0" smtClean="0"/>
                        <a:t>E(RS)</a:t>
                      </a:r>
                      <a:endParaRPr lang="en-US" dirty="0"/>
                    </a:p>
                  </a:txBody>
                  <a:tcPr/>
                </a:tc>
                <a:tc>
                  <a:txBody>
                    <a:bodyPr/>
                    <a:lstStyle/>
                    <a:p>
                      <a:r>
                        <a:rPr lang="en-US" dirty="0" smtClean="0"/>
                        <a:t>F(RS)</a:t>
                      </a:r>
                      <a:endParaRPr lang="en-US" dirty="0"/>
                    </a:p>
                  </a:txBody>
                  <a:tcPr/>
                </a:tc>
                <a:tc>
                  <a:txBody>
                    <a:bodyPr/>
                    <a:lstStyle/>
                    <a:p>
                      <a:r>
                        <a:rPr lang="en-US" dirty="0" smtClean="0"/>
                        <a:t>G</a:t>
                      </a:r>
                      <a:endParaRPr lang="en-US" dirty="0"/>
                    </a:p>
                  </a:txBody>
                  <a:tcPr/>
                </a:tc>
                <a:tc>
                  <a:txBody>
                    <a:bodyPr/>
                    <a:lstStyle/>
                    <a:p>
                      <a:r>
                        <a:rPr lang="en-US" dirty="0" smtClean="0"/>
                        <a:t>H(RS)</a:t>
                      </a:r>
                      <a:endParaRPr lang="en-US" dirty="0"/>
                    </a:p>
                  </a:txBody>
                  <a:tcPr/>
                </a:tc>
              </a:tr>
              <a:tr h="373824">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0.8982</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4000</a:t>
                      </a:r>
                      <a:endParaRPr lang="en-US" dirty="0"/>
                    </a:p>
                  </a:txBody>
                  <a:tcPr/>
                </a:tc>
                <a:tc>
                  <a:txBody>
                    <a:bodyPr/>
                    <a:lstStyle/>
                    <a:p>
                      <a:r>
                        <a:rPr kumimoji="0" lang="en-US" sz="1800" kern="1200" baseline="0" dirty="0" smtClean="0">
                          <a:solidFill>
                            <a:schemeClr val="dk1"/>
                          </a:solidFill>
                          <a:latin typeface="+mn-lt"/>
                          <a:ea typeface="+mn-ea"/>
                          <a:cs typeface="+mn-cs"/>
                        </a:rPr>
                        <a:t>1.1200</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4480.00</a:t>
                      </a:r>
                      <a:endParaRPr lang="en-US" dirty="0">
                        <a:latin typeface="Times New Roman" pitchFamily="18" charset="0"/>
                        <a:cs typeface="Times New Roman" pitchFamily="18" charset="0"/>
                      </a:endParaRPr>
                    </a:p>
                  </a:txBody>
                  <a:tcPr/>
                </a:tc>
              </a:tr>
              <a:tr h="373824">
                <a:tc>
                  <a:txBody>
                    <a:bodyPr/>
                    <a:lstStyle/>
                    <a:p>
                      <a:r>
                        <a:rPr lang="en-US" dirty="0" smtClean="0"/>
                        <a:t>2</a:t>
                      </a:r>
                      <a:endParaRPr lang="en-US" dirty="0"/>
                    </a:p>
                  </a:txBody>
                  <a:tcPr/>
                </a:tc>
                <a:tc>
                  <a:txBody>
                    <a:bodyPr/>
                    <a:lstStyle/>
                    <a:p>
                      <a:r>
                        <a:rPr lang="en-US" dirty="0" smtClean="0"/>
                        <a:t>200</a:t>
                      </a:r>
                      <a:endParaRPr lang="en-US" dirty="0"/>
                    </a:p>
                  </a:txBody>
                  <a:tcPr/>
                </a:tc>
                <a:tc>
                  <a:txBody>
                    <a:bodyPr/>
                    <a:lstStyle/>
                    <a:p>
                      <a:r>
                        <a:rPr lang="en-US" dirty="0" smtClean="0"/>
                        <a:t>0.7972</a:t>
                      </a:r>
                      <a:endParaRPr lang="en-US" dirty="0"/>
                    </a:p>
                  </a:txBody>
                  <a:tcPr/>
                </a:tc>
                <a:tc>
                  <a:txBody>
                    <a:bodyPr/>
                    <a:lstStyle/>
                    <a:p>
                      <a:r>
                        <a:rPr lang="en-US" dirty="0" smtClean="0"/>
                        <a:t>159.44</a:t>
                      </a:r>
                      <a:endParaRPr lang="en-US" dirty="0"/>
                    </a:p>
                  </a:txBody>
                  <a:tcPr/>
                </a:tc>
                <a:tc>
                  <a:txBody>
                    <a:bodyPr/>
                    <a:lstStyle/>
                    <a:p>
                      <a:r>
                        <a:rPr lang="en-US" dirty="0" smtClean="0"/>
                        <a:t>159.44</a:t>
                      </a:r>
                      <a:endParaRPr lang="en-US" dirty="0"/>
                    </a:p>
                  </a:txBody>
                  <a:tcPr/>
                </a:tc>
                <a:tc>
                  <a:txBody>
                    <a:bodyPr/>
                    <a:lstStyle/>
                    <a:p>
                      <a:r>
                        <a:rPr lang="en-US" dirty="0" smtClean="0"/>
                        <a:t>4159.44</a:t>
                      </a:r>
                      <a:endParaRPr lang="en-US" dirty="0"/>
                    </a:p>
                  </a:txBody>
                  <a:tcPr/>
                </a:tc>
                <a:tc>
                  <a:txBody>
                    <a:bodyPr/>
                    <a:lstStyle/>
                    <a:p>
                      <a:r>
                        <a:rPr kumimoji="0" lang="en-US" sz="1800" kern="1200" baseline="0" dirty="0" smtClean="0">
                          <a:solidFill>
                            <a:schemeClr val="dk1"/>
                          </a:solidFill>
                          <a:latin typeface="+mn-lt"/>
                          <a:ea typeface="+mn-ea"/>
                          <a:cs typeface="+mn-cs"/>
                        </a:rPr>
                        <a:t>0.5917</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2461.14</a:t>
                      </a:r>
                      <a:endParaRPr lang="en-US" dirty="0">
                        <a:latin typeface="Times New Roman" pitchFamily="18" charset="0"/>
                        <a:cs typeface="Times New Roman" pitchFamily="18" charset="0"/>
                      </a:endParaRPr>
                    </a:p>
                  </a:txBody>
                  <a:tcPr/>
                </a:tc>
              </a:tr>
              <a:tr h="373824">
                <a:tc>
                  <a:txBody>
                    <a:bodyPr/>
                    <a:lstStyle/>
                    <a:p>
                      <a:r>
                        <a:rPr lang="en-US" dirty="0" smtClean="0"/>
                        <a:t>3</a:t>
                      </a:r>
                      <a:endParaRPr lang="en-US" dirty="0"/>
                    </a:p>
                  </a:txBody>
                  <a:tcPr/>
                </a:tc>
                <a:tc>
                  <a:txBody>
                    <a:bodyPr/>
                    <a:lstStyle/>
                    <a:p>
                      <a:r>
                        <a:rPr lang="en-US" dirty="0" smtClean="0"/>
                        <a:t>400</a:t>
                      </a:r>
                      <a:endParaRPr lang="en-US" dirty="0"/>
                    </a:p>
                  </a:txBody>
                  <a:tcPr/>
                </a:tc>
                <a:tc>
                  <a:txBody>
                    <a:bodyPr/>
                    <a:lstStyle/>
                    <a:p>
                      <a:r>
                        <a:rPr lang="en-US" dirty="0" smtClean="0"/>
                        <a:t>0.711</a:t>
                      </a:r>
                      <a:endParaRPr lang="en-US" dirty="0"/>
                    </a:p>
                  </a:txBody>
                  <a:tcPr/>
                </a:tc>
                <a:tc>
                  <a:txBody>
                    <a:bodyPr/>
                    <a:lstStyle/>
                    <a:p>
                      <a:r>
                        <a:rPr lang="en-US" dirty="0" smtClean="0"/>
                        <a:t>284.72</a:t>
                      </a:r>
                      <a:endParaRPr lang="en-US" dirty="0"/>
                    </a:p>
                  </a:txBody>
                  <a:tcPr/>
                </a:tc>
                <a:tc>
                  <a:txBody>
                    <a:bodyPr/>
                    <a:lstStyle/>
                    <a:p>
                      <a:r>
                        <a:rPr lang="en-US" dirty="0" smtClean="0"/>
                        <a:t>444.16</a:t>
                      </a:r>
                      <a:endParaRPr lang="en-US" dirty="0"/>
                    </a:p>
                  </a:txBody>
                  <a:tcPr/>
                </a:tc>
                <a:tc>
                  <a:txBody>
                    <a:bodyPr/>
                    <a:lstStyle/>
                    <a:p>
                      <a:r>
                        <a:rPr lang="en-US" dirty="0" smtClean="0"/>
                        <a:t>4444.16</a:t>
                      </a:r>
                      <a:endParaRPr lang="en-US" dirty="0"/>
                    </a:p>
                  </a:txBody>
                  <a:tcPr/>
                </a:tc>
                <a:tc>
                  <a:txBody>
                    <a:bodyPr/>
                    <a:lstStyle/>
                    <a:p>
                      <a:r>
                        <a:rPr kumimoji="0" lang="en-US" sz="1800" kern="1200" baseline="0" dirty="0" smtClean="0">
                          <a:solidFill>
                            <a:schemeClr val="dk1"/>
                          </a:solidFill>
                          <a:latin typeface="+mn-lt"/>
                          <a:ea typeface="+mn-ea"/>
                          <a:cs typeface="+mn-cs"/>
                        </a:rPr>
                        <a:t>0.4163</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1850.10</a:t>
                      </a:r>
                      <a:endParaRPr lang="en-US" dirty="0">
                        <a:latin typeface="Times New Roman" pitchFamily="18" charset="0"/>
                        <a:cs typeface="Times New Roman" pitchFamily="18" charset="0"/>
                      </a:endParaRPr>
                    </a:p>
                  </a:txBody>
                  <a:tcPr/>
                </a:tc>
              </a:tr>
              <a:tr h="373824">
                <a:tc>
                  <a:txBody>
                    <a:bodyPr/>
                    <a:lstStyle/>
                    <a:p>
                      <a:r>
                        <a:rPr lang="en-US" dirty="0" smtClean="0"/>
                        <a:t>4</a:t>
                      </a:r>
                      <a:endParaRPr lang="en-US" dirty="0"/>
                    </a:p>
                  </a:txBody>
                  <a:tcPr/>
                </a:tc>
                <a:tc>
                  <a:txBody>
                    <a:bodyPr/>
                    <a:lstStyle/>
                    <a:p>
                      <a:r>
                        <a:rPr lang="en-US" dirty="0" smtClean="0"/>
                        <a:t>600</a:t>
                      </a:r>
                      <a:endParaRPr lang="en-US" dirty="0"/>
                    </a:p>
                  </a:txBody>
                  <a:tcPr/>
                </a:tc>
                <a:tc>
                  <a:txBody>
                    <a:bodyPr/>
                    <a:lstStyle/>
                    <a:p>
                      <a:r>
                        <a:rPr lang="en-US" dirty="0" smtClean="0"/>
                        <a:t>0.6355</a:t>
                      </a:r>
                      <a:endParaRPr lang="en-US" dirty="0"/>
                    </a:p>
                  </a:txBody>
                  <a:tcPr/>
                </a:tc>
                <a:tc>
                  <a:txBody>
                    <a:bodyPr/>
                    <a:lstStyle/>
                    <a:p>
                      <a:r>
                        <a:rPr lang="en-US" dirty="0" smtClean="0"/>
                        <a:t>381.30</a:t>
                      </a:r>
                      <a:endParaRPr lang="en-US" dirty="0"/>
                    </a:p>
                  </a:txBody>
                  <a:tcPr/>
                </a:tc>
                <a:tc>
                  <a:txBody>
                    <a:bodyPr/>
                    <a:lstStyle/>
                    <a:p>
                      <a:r>
                        <a:rPr lang="en-US" dirty="0" smtClean="0"/>
                        <a:t>825.46</a:t>
                      </a:r>
                      <a:endParaRPr lang="en-US" dirty="0"/>
                    </a:p>
                  </a:txBody>
                  <a:tcPr/>
                </a:tc>
                <a:tc>
                  <a:txBody>
                    <a:bodyPr/>
                    <a:lstStyle/>
                    <a:p>
                      <a:r>
                        <a:rPr lang="en-US" dirty="0" smtClean="0"/>
                        <a:t>4825.46</a:t>
                      </a:r>
                      <a:endParaRPr lang="en-US" dirty="0"/>
                    </a:p>
                  </a:txBody>
                  <a:tcPr/>
                </a:tc>
                <a:tc>
                  <a:txBody>
                    <a:bodyPr/>
                    <a:lstStyle/>
                    <a:p>
                      <a:r>
                        <a:rPr lang="en-US" dirty="0" smtClean="0"/>
                        <a:t>0.3292</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1,588.54</a:t>
                      </a:r>
                      <a:endParaRPr lang="en-US" dirty="0">
                        <a:latin typeface="Times New Roman" pitchFamily="18" charset="0"/>
                        <a:cs typeface="Times New Roman" pitchFamily="18" charset="0"/>
                      </a:endParaRPr>
                    </a:p>
                  </a:txBody>
                  <a:tcPr/>
                </a:tc>
              </a:tr>
              <a:tr h="373824">
                <a:tc>
                  <a:txBody>
                    <a:bodyPr/>
                    <a:lstStyle/>
                    <a:p>
                      <a:r>
                        <a:rPr lang="en-US" dirty="0" smtClean="0"/>
                        <a:t>5</a:t>
                      </a:r>
                      <a:endParaRPr lang="en-US" dirty="0"/>
                    </a:p>
                  </a:txBody>
                  <a:tcPr/>
                </a:tc>
                <a:tc>
                  <a:txBody>
                    <a:bodyPr/>
                    <a:lstStyle/>
                    <a:p>
                      <a:r>
                        <a:rPr lang="en-US" dirty="0" smtClean="0"/>
                        <a:t>800</a:t>
                      </a:r>
                      <a:endParaRPr lang="en-US" dirty="0"/>
                    </a:p>
                  </a:txBody>
                  <a:tcPr/>
                </a:tc>
                <a:tc>
                  <a:txBody>
                    <a:bodyPr/>
                    <a:lstStyle/>
                    <a:p>
                      <a:r>
                        <a:rPr lang="en-US" dirty="0" smtClean="0"/>
                        <a:t>0.5674</a:t>
                      </a:r>
                      <a:endParaRPr lang="en-US" dirty="0"/>
                    </a:p>
                  </a:txBody>
                  <a:tcPr/>
                </a:tc>
                <a:tc>
                  <a:txBody>
                    <a:bodyPr/>
                    <a:lstStyle/>
                    <a:p>
                      <a:r>
                        <a:rPr lang="en-US" dirty="0" smtClean="0"/>
                        <a:t>453.92</a:t>
                      </a:r>
                      <a:endParaRPr lang="en-US" dirty="0"/>
                    </a:p>
                  </a:txBody>
                  <a:tcPr/>
                </a:tc>
                <a:tc>
                  <a:txBody>
                    <a:bodyPr/>
                    <a:lstStyle/>
                    <a:p>
                      <a:r>
                        <a:rPr lang="en-US" dirty="0" smtClean="0"/>
                        <a:t>1279.36</a:t>
                      </a:r>
                      <a:endParaRPr lang="en-US" dirty="0"/>
                    </a:p>
                  </a:txBody>
                  <a:tcPr/>
                </a:tc>
                <a:tc>
                  <a:txBody>
                    <a:bodyPr/>
                    <a:lstStyle/>
                    <a:p>
                      <a:r>
                        <a:rPr lang="en-US" dirty="0" smtClean="0"/>
                        <a:t>5279.36</a:t>
                      </a:r>
                      <a:endParaRPr lang="en-US" dirty="0"/>
                    </a:p>
                  </a:txBody>
                  <a:tcPr/>
                </a:tc>
                <a:tc>
                  <a:txBody>
                    <a:bodyPr/>
                    <a:lstStyle/>
                    <a:p>
                      <a:r>
                        <a:rPr lang="en-US" dirty="0" smtClean="0"/>
                        <a:t>0.2774</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1464.50</a:t>
                      </a:r>
                      <a:endParaRPr lang="en-US" dirty="0">
                        <a:latin typeface="Times New Roman" pitchFamily="18" charset="0"/>
                        <a:cs typeface="Times New Roman" pitchFamily="18" charset="0"/>
                      </a:endParaRPr>
                    </a:p>
                  </a:txBody>
                  <a:tcPr/>
                </a:tc>
              </a:tr>
              <a:tr h="373824">
                <a:tc>
                  <a:txBody>
                    <a:bodyPr/>
                    <a:lstStyle/>
                    <a:p>
                      <a:r>
                        <a:rPr lang="en-US" dirty="0" smtClean="0"/>
                        <a:t>6</a:t>
                      </a:r>
                      <a:endParaRPr lang="en-US" dirty="0"/>
                    </a:p>
                  </a:txBody>
                  <a:tcPr/>
                </a:tc>
                <a:tc>
                  <a:txBody>
                    <a:bodyPr/>
                    <a:lstStyle/>
                    <a:p>
                      <a:r>
                        <a:rPr lang="en-US" dirty="0" smtClean="0"/>
                        <a:t>1000</a:t>
                      </a:r>
                      <a:endParaRPr lang="en-US" dirty="0"/>
                    </a:p>
                  </a:txBody>
                  <a:tcPr/>
                </a:tc>
                <a:tc>
                  <a:txBody>
                    <a:bodyPr/>
                    <a:lstStyle/>
                    <a:p>
                      <a:r>
                        <a:rPr lang="en-US" dirty="0" smtClean="0"/>
                        <a:t>0.5066</a:t>
                      </a:r>
                      <a:endParaRPr lang="en-US" dirty="0"/>
                    </a:p>
                  </a:txBody>
                  <a:tcPr/>
                </a:tc>
                <a:tc>
                  <a:txBody>
                    <a:bodyPr/>
                    <a:lstStyle/>
                    <a:p>
                      <a:r>
                        <a:rPr lang="en-US" dirty="0" smtClean="0"/>
                        <a:t>506.60</a:t>
                      </a:r>
                      <a:endParaRPr lang="en-US" dirty="0"/>
                    </a:p>
                  </a:txBody>
                  <a:tcPr/>
                </a:tc>
                <a:tc>
                  <a:txBody>
                    <a:bodyPr/>
                    <a:lstStyle/>
                    <a:p>
                      <a:r>
                        <a:rPr lang="en-US" dirty="0" smtClean="0"/>
                        <a:t>1785.98</a:t>
                      </a:r>
                      <a:endParaRPr lang="en-US" dirty="0"/>
                    </a:p>
                  </a:txBody>
                  <a:tcPr/>
                </a:tc>
                <a:tc>
                  <a:txBody>
                    <a:bodyPr/>
                    <a:lstStyle/>
                    <a:p>
                      <a:r>
                        <a:rPr lang="en-US" dirty="0" smtClean="0"/>
                        <a:t>5785.98</a:t>
                      </a:r>
                      <a:endParaRPr lang="en-US" dirty="0"/>
                    </a:p>
                  </a:txBody>
                  <a:tcPr/>
                </a:tc>
                <a:tc>
                  <a:txBody>
                    <a:bodyPr/>
                    <a:lstStyle/>
                    <a:p>
                      <a:r>
                        <a:rPr lang="en-US" dirty="0" smtClean="0"/>
                        <a:t>0.2432</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1407.15</a:t>
                      </a:r>
                      <a:endParaRPr lang="en-US" dirty="0">
                        <a:latin typeface="Times New Roman" pitchFamily="18" charset="0"/>
                        <a:cs typeface="Times New Roman" pitchFamily="18" charset="0"/>
                      </a:endParaRPr>
                    </a:p>
                  </a:txBody>
                  <a:tcPr/>
                </a:tc>
              </a:tr>
              <a:tr h="373824">
                <a:tc>
                  <a:txBody>
                    <a:bodyPr/>
                    <a:lstStyle/>
                    <a:p>
                      <a:r>
                        <a:rPr lang="en-US" dirty="0" smtClean="0"/>
                        <a:t>7</a:t>
                      </a:r>
                      <a:endParaRPr lang="en-US" dirty="0"/>
                    </a:p>
                  </a:txBody>
                  <a:tcPr/>
                </a:tc>
                <a:tc>
                  <a:txBody>
                    <a:bodyPr/>
                    <a:lstStyle/>
                    <a:p>
                      <a:r>
                        <a:rPr lang="en-US" dirty="0" smtClean="0"/>
                        <a:t>1200</a:t>
                      </a:r>
                      <a:endParaRPr lang="en-US" dirty="0"/>
                    </a:p>
                  </a:txBody>
                  <a:tcPr/>
                </a:tc>
                <a:tc>
                  <a:txBody>
                    <a:bodyPr/>
                    <a:lstStyle/>
                    <a:p>
                      <a:r>
                        <a:rPr lang="en-US" dirty="0" smtClean="0"/>
                        <a:t>0.4524</a:t>
                      </a:r>
                      <a:endParaRPr lang="en-US" dirty="0"/>
                    </a:p>
                  </a:txBody>
                  <a:tcPr/>
                </a:tc>
                <a:tc>
                  <a:txBody>
                    <a:bodyPr/>
                    <a:lstStyle/>
                    <a:p>
                      <a:r>
                        <a:rPr lang="en-US" dirty="0" smtClean="0"/>
                        <a:t>542.88</a:t>
                      </a:r>
                      <a:endParaRPr lang="en-US" dirty="0"/>
                    </a:p>
                  </a:txBody>
                  <a:tcPr/>
                </a:tc>
                <a:tc>
                  <a:txBody>
                    <a:bodyPr/>
                    <a:lstStyle/>
                    <a:p>
                      <a:r>
                        <a:rPr lang="en-US" dirty="0" smtClean="0"/>
                        <a:t>2328.86</a:t>
                      </a:r>
                      <a:endParaRPr lang="en-US" dirty="0"/>
                    </a:p>
                  </a:txBody>
                  <a:tcPr/>
                </a:tc>
                <a:tc>
                  <a:txBody>
                    <a:bodyPr/>
                    <a:lstStyle/>
                    <a:p>
                      <a:r>
                        <a:rPr lang="en-US" dirty="0" smtClean="0"/>
                        <a:t>6328.86</a:t>
                      </a:r>
                      <a:endParaRPr lang="en-US" dirty="0"/>
                    </a:p>
                  </a:txBody>
                  <a:tcPr/>
                </a:tc>
                <a:tc>
                  <a:txBody>
                    <a:bodyPr/>
                    <a:lstStyle/>
                    <a:p>
                      <a:r>
                        <a:rPr lang="en-US" dirty="0" smtClean="0"/>
                        <a:t>0.2191</a:t>
                      </a:r>
                      <a:endParaRPr lang="en-US" dirty="0"/>
                    </a:p>
                  </a:txBody>
                  <a:tcPr/>
                </a:tc>
                <a:tc>
                  <a:txBody>
                    <a:bodyPr/>
                    <a:lstStyle/>
                    <a:p>
                      <a:r>
                        <a:rPr kumimoji="0" lang="en-US" sz="1800" kern="1200" baseline="0" dirty="0" smtClean="0">
                          <a:solidFill>
                            <a:schemeClr val="dk1"/>
                          </a:solidFill>
                          <a:latin typeface="Times New Roman" pitchFamily="18" charset="0"/>
                          <a:ea typeface="+mn-ea"/>
                          <a:cs typeface="Times New Roman" pitchFamily="18" charset="0"/>
                        </a:rPr>
                        <a:t>1,386.65*</a:t>
                      </a:r>
                      <a:endParaRPr lang="en-US" dirty="0">
                        <a:latin typeface="Times New Roman" pitchFamily="18" charset="0"/>
                        <a:cs typeface="Times New Roman" pitchFamily="18" charset="0"/>
                      </a:endParaRPr>
                    </a:p>
                  </a:txBody>
                  <a:tcPr/>
                </a:tc>
              </a:tr>
              <a:tr h="373824">
                <a:tc>
                  <a:txBody>
                    <a:bodyPr/>
                    <a:lstStyle/>
                    <a:p>
                      <a:r>
                        <a:rPr lang="en-US" dirty="0" smtClean="0"/>
                        <a:t>8</a:t>
                      </a:r>
                      <a:endParaRPr lang="en-US" dirty="0"/>
                    </a:p>
                  </a:txBody>
                  <a:tcPr/>
                </a:tc>
                <a:tc>
                  <a:txBody>
                    <a:bodyPr/>
                    <a:lstStyle/>
                    <a:p>
                      <a:r>
                        <a:rPr lang="en-US" dirty="0" smtClean="0"/>
                        <a:t>1400</a:t>
                      </a:r>
                      <a:endParaRPr lang="en-US" dirty="0"/>
                    </a:p>
                  </a:txBody>
                  <a:tcPr/>
                </a:tc>
                <a:tc>
                  <a:txBody>
                    <a:bodyPr/>
                    <a:lstStyle/>
                    <a:p>
                      <a:r>
                        <a:rPr lang="en-US" dirty="0" smtClean="0"/>
                        <a:t>0.4039</a:t>
                      </a:r>
                      <a:endParaRPr lang="en-US" dirty="0"/>
                    </a:p>
                  </a:txBody>
                  <a:tcPr/>
                </a:tc>
                <a:tc>
                  <a:txBody>
                    <a:bodyPr/>
                    <a:lstStyle/>
                    <a:p>
                      <a:r>
                        <a:rPr lang="en-US" dirty="0" smtClean="0"/>
                        <a:t>565.46</a:t>
                      </a:r>
                      <a:endParaRPr lang="en-US" dirty="0"/>
                    </a:p>
                  </a:txBody>
                  <a:tcPr/>
                </a:tc>
                <a:tc>
                  <a:txBody>
                    <a:bodyPr/>
                    <a:lstStyle/>
                    <a:p>
                      <a:r>
                        <a:rPr lang="en-US" dirty="0" smtClean="0"/>
                        <a:t>2894.32</a:t>
                      </a:r>
                      <a:endParaRPr lang="en-US" dirty="0"/>
                    </a:p>
                  </a:txBody>
                  <a:tcPr/>
                </a:tc>
                <a:tc>
                  <a:txBody>
                    <a:bodyPr/>
                    <a:lstStyle/>
                    <a:p>
                      <a:r>
                        <a:rPr lang="en-US" dirty="0" smtClean="0"/>
                        <a:t>6894.32</a:t>
                      </a:r>
                      <a:endParaRPr lang="en-US" dirty="0"/>
                    </a:p>
                  </a:txBody>
                  <a:tcPr/>
                </a:tc>
                <a:tc>
                  <a:txBody>
                    <a:bodyPr/>
                    <a:lstStyle/>
                    <a:p>
                      <a:r>
                        <a:rPr lang="en-US" dirty="0" smtClean="0"/>
                        <a:t>0.2013</a:t>
                      </a:r>
                      <a:endParaRPr lang="en-US" dirty="0"/>
                    </a:p>
                  </a:txBody>
                  <a:tcPr/>
                </a:tc>
                <a:tc>
                  <a:txBody>
                    <a:bodyPr/>
                    <a:lstStyle/>
                    <a:p>
                      <a:r>
                        <a:rPr lang="en-US" dirty="0" smtClean="0">
                          <a:latin typeface="Times New Roman" pitchFamily="18" charset="0"/>
                          <a:cs typeface="Times New Roman" pitchFamily="18" charset="0"/>
                        </a:rPr>
                        <a:t>1387.86</a:t>
                      </a:r>
                      <a:endParaRPr lang="en-US" dirty="0">
                        <a:latin typeface="Times New Roman" pitchFamily="18" charset="0"/>
                        <a:cs typeface="Times New Roman" pitchFamily="18" charset="0"/>
                      </a:endParaRPr>
                    </a:p>
                  </a:txBody>
                  <a:tcPr/>
                </a:tc>
              </a:tr>
              <a:tr h="373824">
                <a:tc>
                  <a:txBody>
                    <a:bodyPr/>
                    <a:lstStyle/>
                    <a:p>
                      <a:r>
                        <a:rPr lang="en-US" dirty="0" smtClean="0"/>
                        <a:t>9</a:t>
                      </a:r>
                      <a:endParaRPr lang="en-US" dirty="0"/>
                    </a:p>
                  </a:txBody>
                  <a:tcPr/>
                </a:tc>
                <a:tc>
                  <a:txBody>
                    <a:bodyPr/>
                    <a:lstStyle/>
                    <a:p>
                      <a:r>
                        <a:rPr lang="en-US" dirty="0" smtClean="0"/>
                        <a:t>1600</a:t>
                      </a:r>
                      <a:endParaRPr lang="en-US" dirty="0"/>
                    </a:p>
                  </a:txBody>
                  <a:tcPr/>
                </a:tc>
                <a:tc>
                  <a:txBody>
                    <a:bodyPr/>
                    <a:lstStyle/>
                    <a:p>
                      <a:r>
                        <a:rPr lang="en-US" dirty="0" smtClean="0"/>
                        <a:t>0.3606</a:t>
                      </a:r>
                      <a:endParaRPr lang="en-US" dirty="0"/>
                    </a:p>
                  </a:txBody>
                  <a:tcPr/>
                </a:tc>
                <a:tc>
                  <a:txBody>
                    <a:bodyPr/>
                    <a:lstStyle/>
                    <a:p>
                      <a:r>
                        <a:rPr lang="en-US" dirty="0" smtClean="0"/>
                        <a:t>576.96</a:t>
                      </a:r>
                      <a:endParaRPr lang="en-US" dirty="0"/>
                    </a:p>
                  </a:txBody>
                  <a:tcPr/>
                </a:tc>
                <a:tc>
                  <a:txBody>
                    <a:bodyPr/>
                    <a:lstStyle/>
                    <a:p>
                      <a:r>
                        <a:rPr lang="en-US" dirty="0" smtClean="0"/>
                        <a:t>3471.28</a:t>
                      </a:r>
                      <a:endParaRPr lang="en-US" dirty="0"/>
                    </a:p>
                  </a:txBody>
                  <a:tcPr/>
                </a:tc>
                <a:tc>
                  <a:txBody>
                    <a:bodyPr/>
                    <a:lstStyle/>
                    <a:p>
                      <a:r>
                        <a:rPr lang="en-US" dirty="0" smtClean="0"/>
                        <a:t>7471.28</a:t>
                      </a:r>
                      <a:endParaRPr lang="en-US" dirty="0"/>
                    </a:p>
                  </a:txBody>
                  <a:tcPr/>
                </a:tc>
                <a:tc>
                  <a:txBody>
                    <a:bodyPr/>
                    <a:lstStyle/>
                    <a:p>
                      <a:r>
                        <a:rPr lang="en-US" dirty="0" smtClean="0"/>
                        <a:t>0.1817</a:t>
                      </a:r>
                      <a:endParaRPr lang="en-US" dirty="0"/>
                    </a:p>
                  </a:txBody>
                  <a:tcPr/>
                </a:tc>
                <a:tc>
                  <a:txBody>
                    <a:bodyPr/>
                    <a:lstStyle/>
                    <a:p>
                      <a:r>
                        <a:rPr lang="en-US" dirty="0" smtClean="0">
                          <a:latin typeface="Times New Roman" pitchFamily="18" charset="0"/>
                          <a:cs typeface="Times New Roman" pitchFamily="18" charset="0"/>
                        </a:rPr>
                        <a:t>1402.36</a:t>
                      </a:r>
                      <a:endParaRPr lang="en-US" dirty="0">
                        <a:latin typeface="Times New Roman" pitchFamily="18" charset="0"/>
                        <a:cs typeface="Times New Roman" pitchFamily="18" charset="0"/>
                      </a:endParaRPr>
                    </a:p>
                  </a:txBody>
                  <a:tcPr/>
                </a:tc>
              </a:tr>
              <a:tr h="373824">
                <a:tc>
                  <a:txBody>
                    <a:bodyPr/>
                    <a:lstStyle/>
                    <a:p>
                      <a:r>
                        <a:rPr lang="en-US" dirty="0" smtClean="0"/>
                        <a:t>10</a:t>
                      </a:r>
                      <a:endParaRPr lang="en-US" dirty="0"/>
                    </a:p>
                  </a:txBody>
                  <a:tcPr/>
                </a:tc>
                <a:tc>
                  <a:txBody>
                    <a:bodyPr/>
                    <a:lstStyle/>
                    <a:p>
                      <a:r>
                        <a:rPr lang="en-US" dirty="0" smtClean="0"/>
                        <a:t>1800</a:t>
                      </a:r>
                      <a:endParaRPr lang="en-US" dirty="0"/>
                    </a:p>
                  </a:txBody>
                  <a:tcPr/>
                </a:tc>
                <a:tc>
                  <a:txBody>
                    <a:bodyPr/>
                    <a:lstStyle/>
                    <a:p>
                      <a:r>
                        <a:rPr lang="en-US" dirty="0" smtClean="0"/>
                        <a:t>0.3220</a:t>
                      </a:r>
                      <a:endParaRPr lang="en-US" dirty="0"/>
                    </a:p>
                  </a:txBody>
                  <a:tcPr/>
                </a:tc>
                <a:tc>
                  <a:txBody>
                    <a:bodyPr/>
                    <a:lstStyle/>
                    <a:p>
                      <a:r>
                        <a:rPr lang="en-US" dirty="0" smtClean="0"/>
                        <a:t>579.60</a:t>
                      </a:r>
                      <a:endParaRPr lang="en-US" dirty="0"/>
                    </a:p>
                  </a:txBody>
                  <a:tcPr/>
                </a:tc>
                <a:tc>
                  <a:txBody>
                    <a:bodyPr/>
                    <a:lstStyle/>
                    <a:p>
                      <a:r>
                        <a:rPr lang="en-US" dirty="0" smtClean="0"/>
                        <a:t>4050.88</a:t>
                      </a:r>
                      <a:endParaRPr lang="en-US" dirty="0"/>
                    </a:p>
                  </a:txBody>
                  <a:tcPr/>
                </a:tc>
                <a:tc>
                  <a:txBody>
                    <a:bodyPr/>
                    <a:lstStyle/>
                    <a:p>
                      <a:r>
                        <a:rPr lang="en-US" dirty="0" smtClean="0"/>
                        <a:t>8050.88</a:t>
                      </a:r>
                      <a:endParaRPr lang="en-US" dirty="0"/>
                    </a:p>
                  </a:txBody>
                  <a:tcPr/>
                </a:tc>
                <a:tc>
                  <a:txBody>
                    <a:bodyPr/>
                    <a:lstStyle/>
                    <a:p>
                      <a:r>
                        <a:rPr lang="en-US" dirty="0" smtClean="0"/>
                        <a:t>0.1770</a:t>
                      </a:r>
                      <a:endParaRPr lang="en-US" dirty="0"/>
                    </a:p>
                  </a:txBody>
                  <a:tcPr/>
                </a:tc>
                <a:tc>
                  <a:txBody>
                    <a:bodyPr/>
                    <a:lstStyle/>
                    <a:p>
                      <a:r>
                        <a:rPr lang="en-US" dirty="0" smtClean="0">
                          <a:latin typeface="Times New Roman" pitchFamily="18" charset="0"/>
                          <a:cs typeface="Times New Roman" pitchFamily="18" charset="0"/>
                        </a:rPr>
                        <a:t>1425</a:t>
                      </a:r>
                      <a:endParaRPr lang="en-US" dirty="0">
                        <a:latin typeface="Times New Roman" pitchFamily="18" charset="0"/>
                        <a:cs typeface="Times New Roman" pitchFamily="18"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943088" cy="731838"/>
          </a:xfrm>
        </p:spPr>
        <p:txBody>
          <a:bodyPr>
            <a:normAutofit/>
          </a:bodyPr>
          <a:lstStyle/>
          <a:p>
            <a:r>
              <a:rPr lang="en-US" sz="2800" dirty="0" smtClean="0">
                <a:solidFill>
                  <a:schemeClr val="tx1"/>
                </a:solidFill>
                <a:latin typeface="Times New Roman" pitchFamily="18" charset="0"/>
                <a:cs typeface="Times New Roman" pitchFamily="18" charset="0"/>
              </a:rPr>
              <a:t>EXAMPLE # 01</a:t>
            </a:r>
            <a:endParaRPr lang="en-US" sz="2800" dirty="0"/>
          </a:p>
        </p:txBody>
      </p:sp>
      <p:sp>
        <p:nvSpPr>
          <p:cNvPr id="3" name="Content Placeholder 2"/>
          <p:cNvSpPr>
            <a:spLocks noGrp="1"/>
          </p:cNvSpPr>
          <p:nvPr>
            <p:ph sz="quarter" idx="1"/>
          </p:nvPr>
        </p:nvSpPr>
        <p:spPr>
          <a:xfrm>
            <a:off x="0" y="1447800"/>
            <a:ext cx="8933688" cy="5410200"/>
          </a:xfrm>
        </p:spPr>
        <p:txBody>
          <a:bodyPr>
            <a:normAutofit/>
          </a:bodyPr>
          <a:lstStyle/>
          <a:p>
            <a:pPr>
              <a:buNone/>
            </a:pPr>
            <a:r>
              <a:rPr lang="en-US" sz="1800" dirty="0" smtClean="0">
                <a:latin typeface="Times New Roman" pitchFamily="18" charset="0"/>
                <a:cs typeface="Times New Roman" pitchFamily="18" charset="0"/>
              </a:rPr>
              <a:t>In this problem the annual equivalent total cost is minimum at the end of</a:t>
            </a:r>
          </a:p>
          <a:p>
            <a:pPr>
              <a:buNone/>
            </a:pPr>
            <a:r>
              <a:rPr lang="en-US" sz="1800" dirty="0" smtClean="0">
                <a:latin typeface="Times New Roman" pitchFamily="18" charset="0"/>
                <a:cs typeface="Times New Roman" pitchFamily="18" charset="0"/>
              </a:rPr>
              <a:t>year 7. Therefore, the economic life of the equipment is seven years</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p>
          <a:p>
            <a:pPr algn="ctr">
              <a:buNone/>
            </a:pPr>
            <a:endParaRPr lang="en-US" sz="2800" u="sng" dirty="0" smtClean="0">
              <a:latin typeface="Times New Roman" pitchFamily="18" charset="0"/>
              <a:cs typeface="Times New Roman" pitchFamily="18" charset="0"/>
            </a:endParaRPr>
          </a:p>
          <a:p>
            <a:pPr algn="ctr">
              <a:buNone/>
            </a:pPr>
            <a:r>
              <a:rPr lang="en-US" sz="2800" u="sng" dirty="0" smtClean="0">
                <a:latin typeface="Times New Roman" pitchFamily="18" charset="0"/>
                <a:cs typeface="Times New Roman" pitchFamily="18" charset="0"/>
              </a:rPr>
              <a:t>EXAMPLE # 02  </a:t>
            </a:r>
          </a:p>
          <a:p>
            <a:pPr>
              <a:buNone/>
            </a:pPr>
            <a:r>
              <a:rPr lang="en-US" sz="1800" dirty="0" smtClean="0">
                <a:latin typeface="Times New Roman" pitchFamily="18" charset="0"/>
                <a:cs typeface="Times New Roman" pitchFamily="18" charset="0"/>
              </a:rPr>
              <a:t>The following table gives the operation cost  maintenance cost</a:t>
            </a:r>
          </a:p>
          <a:p>
            <a:pPr>
              <a:buNone/>
            </a:pPr>
            <a:r>
              <a:rPr lang="en-US" sz="1800" dirty="0" smtClean="0">
                <a:latin typeface="Times New Roman" pitchFamily="18" charset="0"/>
                <a:cs typeface="Times New Roman" pitchFamily="18" charset="0"/>
              </a:rPr>
              <a:t>and salvage value at the end of every year of a machine whose purchase value</a:t>
            </a:r>
          </a:p>
          <a:p>
            <a:pPr>
              <a:buNone/>
            </a:pPr>
            <a:r>
              <a:rPr lang="en-US" sz="1800" dirty="0" smtClean="0">
                <a:latin typeface="Times New Roman" pitchFamily="18" charset="0"/>
                <a:cs typeface="Times New Roman" pitchFamily="18" charset="0"/>
              </a:rPr>
              <a:t>is Rs. 20000.Find the economic life of the machine assuming interest rate </a:t>
            </a:r>
            <a:r>
              <a:rPr lang="en-US" sz="1800" i="1" dirty="0" smtClean="0">
                <a:latin typeface="Times New Roman" pitchFamily="18" charset="0"/>
                <a:cs typeface="Times New Roman" pitchFamily="18" charset="0"/>
              </a:rPr>
              <a:t>i = 15%.</a:t>
            </a:r>
            <a:endParaRPr lang="en-US" sz="18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      </a:t>
            </a:r>
          </a:p>
          <a:p>
            <a:pPr>
              <a:buNone/>
            </a:pPr>
            <a:endParaRPr lang="en-US" sz="1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943088" cy="808038"/>
          </a:xfrm>
        </p:spPr>
        <p:txBody>
          <a:bodyPr/>
          <a:lstStyle/>
          <a:p>
            <a:r>
              <a:rPr lang="en-US" sz="2800" dirty="0" smtClean="0">
                <a:solidFill>
                  <a:schemeClr val="tx1"/>
                </a:solidFill>
                <a:latin typeface="Times New Roman" pitchFamily="18" charset="0"/>
                <a:cs typeface="Times New Roman" pitchFamily="18" charset="0"/>
              </a:rPr>
              <a:t>EXAMPLE</a:t>
            </a:r>
            <a:r>
              <a:rPr lang="en-US"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 02</a:t>
            </a:r>
            <a:endParaRPr lang="en-US" sz="2800" dirty="0"/>
          </a:p>
        </p:txBody>
      </p:sp>
      <p:pic>
        <p:nvPicPr>
          <p:cNvPr id="1026" name="Picture 2"/>
          <p:cNvPicPr>
            <a:picLocks noGrp="1" noChangeAspect="1" noChangeArrowheads="1"/>
          </p:cNvPicPr>
          <p:nvPr>
            <p:ph sz="quarter" idx="1"/>
          </p:nvPr>
        </p:nvPicPr>
        <p:blipFill>
          <a:blip r:embed="rId2"/>
          <a:stretch>
            <a:fillRect/>
          </a:stretch>
        </p:blipFill>
        <p:spPr bwMode="auto">
          <a:xfrm>
            <a:off x="1528762" y="2212975"/>
            <a:ext cx="5324475" cy="3648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762000"/>
            <a:ext cx="8933688" cy="655638"/>
          </a:xfrm>
        </p:spPr>
        <p:txBody>
          <a:bodyPr>
            <a:normAutofit/>
          </a:bodyPr>
          <a:lstStyle/>
          <a:p>
            <a:r>
              <a:rPr lang="en-US" dirty="0" smtClean="0">
                <a:solidFill>
                  <a:schemeClr val="tx1"/>
                </a:solidFill>
                <a:latin typeface="Times New Roman" pitchFamily="18" charset="0"/>
                <a:cs typeface="Times New Roman" pitchFamily="18" charset="0"/>
              </a:rPr>
              <a:t>EXAMPLE # 02</a:t>
            </a:r>
            <a:endParaRPr lang="en-US" dirty="0">
              <a:solidFill>
                <a:schemeClr val="tx1"/>
              </a:solidFill>
              <a:latin typeface="Times New Roman" pitchFamily="18" charset="0"/>
              <a:cs typeface="Times New Roman" pitchFamily="18" charset="0"/>
            </a:endParaRPr>
          </a:p>
        </p:txBody>
      </p:sp>
      <p:pic>
        <p:nvPicPr>
          <p:cNvPr id="1026" name="Picture 2"/>
          <p:cNvPicPr>
            <a:picLocks noGrp="1" noChangeAspect="1" noChangeArrowheads="1"/>
          </p:cNvPicPr>
          <p:nvPr>
            <p:ph sz="quarter" idx="1"/>
          </p:nvPr>
        </p:nvPicPr>
        <p:blipFill>
          <a:blip r:embed="rId2"/>
          <a:srcRect/>
          <a:stretch>
            <a:fillRect/>
          </a:stretch>
        </p:blipFill>
        <p:spPr bwMode="auto">
          <a:xfrm>
            <a:off x="0" y="1447800"/>
            <a:ext cx="8991599"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579438"/>
          </a:xfrm>
        </p:spPr>
        <p:txBody>
          <a:bodyPr>
            <a:normAutofit/>
          </a:bodyPr>
          <a:lstStyle/>
          <a:p>
            <a:r>
              <a:rPr lang="en-US" dirty="0" smtClean="0">
                <a:solidFill>
                  <a:schemeClr val="tx1"/>
                </a:solidFill>
              </a:rPr>
              <a:t>EXAMPLE # 03</a:t>
            </a:r>
            <a:endParaRPr lang="en-US" dirty="0">
              <a:solidFill>
                <a:schemeClr val="tx1"/>
              </a:solidFill>
            </a:endParaRPr>
          </a:p>
        </p:txBody>
      </p:sp>
      <p:sp>
        <p:nvSpPr>
          <p:cNvPr id="3" name="Content Placeholder 2"/>
          <p:cNvSpPr>
            <a:spLocks noGrp="1"/>
          </p:cNvSpPr>
          <p:nvPr>
            <p:ph sz="quarter" idx="1"/>
          </p:nvPr>
        </p:nvSpPr>
        <p:spPr>
          <a:xfrm>
            <a:off x="0" y="1447800"/>
            <a:ext cx="9144000" cy="5410200"/>
          </a:xfrm>
        </p:spPr>
        <p:txBody>
          <a:bodyPr>
            <a:normAutofit/>
          </a:bodyPr>
          <a:lstStyle/>
          <a:p>
            <a:pPr>
              <a:buNone/>
            </a:pPr>
            <a:r>
              <a:rPr lang="en-US" sz="1800" dirty="0" smtClean="0">
                <a:latin typeface="Times New Roman" pitchFamily="18" charset="0"/>
                <a:cs typeface="Times New Roman" pitchFamily="18" charset="0"/>
              </a:rPr>
              <a:t>A company has already identified machine A and determined the economic life as four years by assuming 15% interest rate. The annual equivalent total cost corresponding to the economic life is Rs. 2,780. Now, the manufacturer of machine B has approached the company. Machine B, which has the same capacity as that of machine A, is priced at Rs. 6,000. The maintenance cost of machine B is estimated at Rs. 1,500 for the first year and an equal yearly increment of Rs. 300 thereafter. If the money is worth 15% per year, which machine should be purchased?</a:t>
            </a:r>
          </a:p>
          <a:p>
            <a:pPr algn="ctr">
              <a:buNone/>
            </a:pPr>
            <a:r>
              <a:rPr lang="en-US" sz="1800" dirty="0" smtClean="0">
                <a:latin typeface="Times New Roman" pitchFamily="18" charset="0"/>
                <a:cs typeface="Times New Roman" pitchFamily="18" charset="0"/>
              </a:rPr>
              <a:t>(Assume that the scrap value of each of the machines is negligible at any year.)</a:t>
            </a:r>
          </a:p>
          <a:p>
            <a:pPr>
              <a:buNone/>
            </a:pPr>
            <a:r>
              <a:rPr lang="en-US" sz="2800" dirty="0" smtClean="0">
                <a:latin typeface="Times New Roman" pitchFamily="18" charset="0"/>
                <a:cs typeface="Times New Roman" pitchFamily="18" charset="0"/>
              </a:rPr>
              <a:t>          </a:t>
            </a:r>
            <a:r>
              <a:rPr lang="en-US" sz="2800" u="sng" dirty="0" smtClean="0">
                <a:latin typeface="Times New Roman" pitchFamily="18" charset="0"/>
                <a:cs typeface="Times New Roman" pitchFamily="18" charset="0"/>
              </a:rPr>
              <a:t>Solution :</a:t>
            </a:r>
          </a:p>
          <a:p>
            <a:pPr>
              <a:buNone/>
            </a:pPr>
            <a:r>
              <a:rPr lang="en-US" sz="1800" dirty="0" smtClean="0">
                <a:latin typeface="Times New Roman" pitchFamily="18" charset="0"/>
                <a:cs typeface="Times New Roman" pitchFamily="18" charset="0"/>
              </a:rPr>
              <a:t> Determination of economic life and corresponding annual equivalent total cost of machine </a:t>
            </a:r>
            <a:r>
              <a:rPr lang="en-US" sz="1800" i="1" dirty="0" smtClean="0">
                <a:latin typeface="Times New Roman" pitchFamily="18" charset="0"/>
                <a:cs typeface="Times New Roman" pitchFamily="18" charset="0"/>
              </a:rPr>
              <a:t>B. </a:t>
            </a:r>
            <a:r>
              <a:rPr lang="en-US" sz="1800" dirty="0" smtClean="0">
                <a:latin typeface="Times New Roman" pitchFamily="18" charset="0"/>
                <a:cs typeface="Times New Roman" pitchFamily="18" charset="0"/>
              </a:rPr>
              <a:t>The details of machine B are summarized in Table  along with the usual calculations to determine the economic life.</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781288" cy="731838"/>
          </a:xfrm>
        </p:spPr>
        <p:txBody>
          <a:bodyPr>
            <a:normAutofit/>
          </a:bodyPr>
          <a:lstStyle/>
          <a:p>
            <a:r>
              <a:rPr lang="en-US" dirty="0" smtClean="0"/>
              <a:t>EXAMPLE # 03</a:t>
            </a:r>
            <a:endParaRPr lang="en-US" dirty="0"/>
          </a:p>
        </p:txBody>
      </p:sp>
      <p:pic>
        <p:nvPicPr>
          <p:cNvPr id="2050" name="Picture 2"/>
          <p:cNvPicPr>
            <a:picLocks noGrp="1" noChangeAspect="1" noChangeArrowheads="1"/>
          </p:cNvPicPr>
          <p:nvPr>
            <p:ph sz="quarter" idx="1"/>
          </p:nvPr>
        </p:nvPicPr>
        <p:blipFill>
          <a:blip r:embed="rId2"/>
          <a:stretch>
            <a:fillRect/>
          </a:stretch>
        </p:blipFill>
        <p:spPr bwMode="auto">
          <a:xfrm>
            <a:off x="1247775" y="2003425"/>
            <a:ext cx="5886450" cy="4067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33688" cy="731838"/>
          </a:xfrm>
        </p:spPr>
        <p:txBody>
          <a:bodyPr>
            <a:normAutofit/>
          </a:bodyPr>
          <a:lstStyle/>
          <a:p>
            <a:r>
              <a:rPr lang="en-US" dirty="0" smtClean="0"/>
              <a:t>EXAMPLE # 03</a:t>
            </a:r>
            <a:endParaRPr lang="en-US" dirty="0"/>
          </a:p>
        </p:txBody>
      </p:sp>
      <p:sp>
        <p:nvSpPr>
          <p:cNvPr id="3" name="Content Placeholder 2"/>
          <p:cNvSpPr>
            <a:spLocks noGrp="1"/>
          </p:cNvSpPr>
          <p:nvPr>
            <p:ph sz="quarter" idx="1"/>
          </p:nvPr>
        </p:nvSpPr>
        <p:spPr>
          <a:xfrm>
            <a:off x="0" y="1447800"/>
            <a:ext cx="8933688" cy="5410200"/>
          </a:xfrm>
        </p:spPr>
        <p:txBody>
          <a:bodyPr/>
          <a:lstStyle/>
          <a:p>
            <a:pPr>
              <a:buNone/>
            </a:pPr>
            <a:r>
              <a:rPr lang="en-US" sz="1800" dirty="0" smtClean="0">
                <a:latin typeface="Times New Roman" pitchFamily="18" charset="0"/>
                <a:cs typeface="Times New Roman" pitchFamily="18" charset="0"/>
              </a:rPr>
              <a:t>In Column H the minimum annual equivalent total cost occurs when </a:t>
            </a:r>
            <a:r>
              <a:rPr lang="en-US" sz="1800" i="1" dirty="0" smtClean="0">
                <a:latin typeface="Times New Roman" pitchFamily="18" charset="0"/>
                <a:cs typeface="Times New Roman" pitchFamily="18" charset="0"/>
              </a:rPr>
              <a:t>n </a:t>
            </a:r>
            <a:r>
              <a:rPr lang="en-US" sz="1800" dirty="0" smtClean="0">
                <a:latin typeface="Times New Roman" pitchFamily="18" charset="0"/>
                <a:cs typeface="Times New Roman" pitchFamily="18" charset="0"/>
              </a:rPr>
              <a:t>is equal to 8. Hence the economic life of machine B is 8 years and the corresponding annual equivalent total cost is                 </a:t>
            </a:r>
            <a:r>
              <a:rPr lang="en-US" sz="1800" b="1" dirty="0" smtClean="0">
                <a:latin typeface="Times New Roman" pitchFamily="18" charset="0"/>
                <a:cs typeface="Times New Roman" pitchFamily="18" charset="0"/>
              </a:rPr>
              <a:t>Rs. 3672.30</a:t>
            </a:r>
            <a:r>
              <a:rPr lang="en-US" dirty="0" smtClean="0"/>
              <a:t>.</a:t>
            </a:r>
          </a:p>
          <a:p>
            <a:pPr algn="ctr">
              <a:buNone/>
            </a:pPr>
            <a:r>
              <a:rPr lang="en-US" sz="2400" b="1" u="sng" dirty="0" smtClean="0">
                <a:latin typeface="Times New Roman" pitchFamily="18" charset="0"/>
                <a:cs typeface="Times New Roman" pitchFamily="18" charset="0"/>
              </a:rPr>
              <a:t>RESULT</a:t>
            </a:r>
          </a:p>
          <a:p>
            <a:pPr>
              <a:buNone/>
            </a:pPr>
            <a:r>
              <a:rPr lang="en-US" sz="1800" dirty="0" smtClean="0">
                <a:latin typeface="Times New Roman" pitchFamily="18" charset="0"/>
                <a:cs typeface="Times New Roman" pitchFamily="18" charset="0"/>
              </a:rPr>
              <a:t>Minimum annual equivalent total cost for machine A = Rs. 2780</a:t>
            </a:r>
          </a:p>
          <a:p>
            <a:pPr>
              <a:buNone/>
            </a:pPr>
            <a:r>
              <a:rPr lang="en-US" sz="1800" dirty="0" smtClean="0">
                <a:latin typeface="Times New Roman" pitchFamily="18" charset="0"/>
                <a:cs typeface="Times New Roman" pitchFamily="18" charset="0"/>
              </a:rPr>
              <a:t>Minimum annual equivalent total cost for machine B = Rs. 3672.30</a:t>
            </a:r>
          </a:p>
          <a:p>
            <a:pPr algn="ctr">
              <a:buNone/>
            </a:pPr>
            <a:r>
              <a:rPr lang="en-US" sz="2400" b="1" u="sng" dirty="0" smtClean="0">
                <a:latin typeface="Times New Roman" pitchFamily="18" charset="0"/>
                <a:cs typeface="Times New Roman" pitchFamily="18" charset="0"/>
              </a:rPr>
              <a:t>REPLACEMENT OF EXISTING ASSET </a:t>
            </a:r>
            <a:r>
              <a:rPr lang="en-US" sz="2400" b="1" u="sng" smtClean="0">
                <a:latin typeface="Times New Roman" pitchFamily="18" charset="0"/>
                <a:cs typeface="Times New Roman" pitchFamily="18" charset="0"/>
              </a:rPr>
              <a:t>WITH </a:t>
            </a:r>
            <a:r>
              <a:rPr lang="en-US" sz="2400" b="1" u="sng" smtClean="0">
                <a:latin typeface="Times New Roman" pitchFamily="18" charset="0"/>
                <a:cs typeface="Times New Roman" pitchFamily="18" charset="0"/>
              </a:rPr>
              <a:t>B</a:t>
            </a:r>
            <a:endParaRPr lang="en-US" sz="2400" b="1" u="sng" dirty="0" smtClean="0">
              <a:latin typeface="Times New Roman" pitchFamily="18" charset="0"/>
              <a:cs typeface="Times New Roman" pitchFamily="18" charset="0"/>
            </a:endParaRPr>
          </a:p>
          <a:p>
            <a:pPr algn="ctr">
              <a:buNone/>
            </a:pPr>
            <a:r>
              <a:rPr lang="en-US" sz="2400" b="1" u="sng" dirty="0" smtClean="0">
                <a:latin typeface="Times New Roman" pitchFamily="18" charset="0"/>
                <a:cs typeface="Times New Roman" pitchFamily="18" charset="0"/>
              </a:rPr>
              <a:t>NEW ASSET</a:t>
            </a:r>
          </a:p>
          <a:p>
            <a:pPr>
              <a:buNone/>
            </a:pPr>
            <a:r>
              <a:rPr lang="en-US" sz="1800" dirty="0" smtClean="0">
                <a:latin typeface="Times New Roman" pitchFamily="18" charset="0"/>
                <a:cs typeface="Times New Roman" pitchFamily="18" charset="0"/>
              </a:rPr>
              <a:t>In this section, the concept of comparison of replacement of an existing asset</a:t>
            </a:r>
          </a:p>
          <a:p>
            <a:pPr>
              <a:buNone/>
            </a:pPr>
            <a:r>
              <a:rPr lang="en-US" sz="1800" dirty="0" smtClean="0">
                <a:latin typeface="Times New Roman" pitchFamily="18" charset="0"/>
                <a:cs typeface="Times New Roman" pitchFamily="18" charset="0"/>
              </a:rPr>
              <a:t>with a new asset is presented. In this analysis, the annual equivalent cost of each</a:t>
            </a:r>
          </a:p>
          <a:p>
            <a:pPr>
              <a:buNone/>
            </a:pPr>
            <a:r>
              <a:rPr lang="en-US" sz="1800" dirty="0" smtClean="0">
                <a:latin typeface="Times New Roman" pitchFamily="18" charset="0"/>
                <a:cs typeface="Times New Roman" pitchFamily="18" charset="0"/>
              </a:rPr>
              <a:t>alternative should be computed first. Then the alternative which has the least</a:t>
            </a:r>
          </a:p>
          <a:p>
            <a:pPr>
              <a:buNone/>
            </a:pPr>
            <a:r>
              <a:rPr lang="en-US" sz="1800" dirty="0" smtClean="0">
                <a:latin typeface="Times New Roman" pitchFamily="18" charset="0"/>
                <a:cs typeface="Times New Roman" pitchFamily="18" charset="0"/>
              </a:rPr>
              <a:t>cost should be selected as the best alternative. Before discussing details, some</a:t>
            </a:r>
          </a:p>
          <a:p>
            <a:pPr>
              <a:buNone/>
            </a:pPr>
            <a:r>
              <a:rPr lang="en-US" sz="1800" dirty="0" smtClean="0">
                <a:latin typeface="Times New Roman" pitchFamily="18" charset="0"/>
                <a:cs typeface="Times New Roman" pitchFamily="18" charset="0"/>
              </a:rPr>
              <a:t>Preliminary(</a:t>
            </a:r>
            <a:r>
              <a:rPr lang="ur-PK" sz="1800" dirty="0" smtClean="0"/>
              <a:t>ابتدائی</a:t>
            </a:r>
            <a:r>
              <a:rPr lang="en-US" sz="1800" dirty="0" smtClean="0">
                <a:latin typeface="Times New Roman" pitchFamily="18" charset="0"/>
                <a:cs typeface="Times New Roman" pitchFamily="18" charset="0"/>
              </a:rPr>
              <a:t> )concepts which are essential for this type of replacement analysis</a:t>
            </a:r>
          </a:p>
          <a:p>
            <a:pPr>
              <a:buNone/>
            </a:pPr>
            <a:r>
              <a:rPr lang="en-US" sz="1800" dirty="0" smtClean="0">
                <a:latin typeface="Times New Roman" pitchFamily="18" charset="0"/>
                <a:cs typeface="Times New Roman" pitchFamily="18" charset="0"/>
              </a:rPr>
              <a:t>are presented. </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933688" cy="655638"/>
          </a:xfrm>
        </p:spPr>
        <p:txBody>
          <a:bodyPr>
            <a:normAutofit/>
          </a:bodyPr>
          <a:lstStyle/>
          <a:p>
            <a:r>
              <a:rPr lang="en-US" sz="2400" b="1" dirty="0" smtClean="0">
                <a:solidFill>
                  <a:schemeClr val="tx1"/>
                </a:solidFill>
                <a:latin typeface="Times New Roman" pitchFamily="18" charset="0"/>
                <a:cs typeface="Times New Roman" pitchFamily="18" charset="0"/>
              </a:rPr>
              <a:t>1)  Capital Recovery with Return</a:t>
            </a:r>
            <a:endParaRPr lang="en-US" sz="2400" dirty="0">
              <a:solidFill>
                <a:schemeClr val="tx1"/>
              </a:solidFill>
              <a:latin typeface="Times New Roman" pitchFamily="18" charset="0"/>
              <a:cs typeface="Times New Roman" pitchFamily="18" charset="0"/>
            </a:endParaRPr>
          </a:p>
        </p:txBody>
      </p:sp>
      <p:sp>
        <p:nvSpPr>
          <p:cNvPr id="6" name="Content Placeholder 5"/>
          <p:cNvSpPr>
            <a:spLocks noGrp="1"/>
          </p:cNvSpPr>
          <p:nvPr>
            <p:ph sz="quarter" idx="1"/>
          </p:nvPr>
        </p:nvSpPr>
        <p:spPr>
          <a:xfrm>
            <a:off x="0" y="1447800"/>
            <a:ext cx="9144000" cy="5410200"/>
          </a:xfrm>
        </p:spPr>
        <p:txBody>
          <a:bodyPr>
            <a:normAutofit fontScale="92500" lnSpcReduction="10000"/>
          </a:bodyPr>
          <a:lstStyle/>
          <a:p>
            <a:pPr>
              <a:buNone/>
            </a:pPr>
            <a:r>
              <a:rPr lang="en-US" sz="1800" dirty="0" smtClean="0">
                <a:latin typeface="Times New Roman" pitchFamily="18" charset="0"/>
                <a:cs typeface="Times New Roman" pitchFamily="18" charset="0"/>
              </a:rPr>
              <a:t>Consider the following data of a machine. Let</a:t>
            </a:r>
          </a:p>
          <a:p>
            <a:pPr>
              <a:buNone/>
            </a:pPr>
            <a:r>
              <a:rPr lang="en-US" sz="1800" dirty="0" smtClean="0">
                <a:solidFill>
                  <a:srgbClr val="FF0000"/>
                </a:solidFill>
                <a:latin typeface="Times New Roman" pitchFamily="18" charset="0"/>
                <a:cs typeface="Times New Roman" pitchFamily="18" charset="0"/>
              </a:rPr>
              <a:t>  P</a:t>
            </a:r>
            <a:r>
              <a:rPr lang="en-US" sz="1800" i="1" dirty="0" smtClean="0">
                <a:solidFill>
                  <a:srgbClr val="FF0000"/>
                </a:solidFill>
                <a:latin typeface="Times New Roman" pitchFamily="18" charset="0"/>
                <a:cs typeface="Times New Roman" pitchFamily="18" charset="0"/>
              </a:rPr>
              <a:t> = </a:t>
            </a:r>
            <a:r>
              <a:rPr lang="en-US" sz="1800" dirty="0" smtClean="0">
                <a:solidFill>
                  <a:srgbClr val="FF0000"/>
                </a:solidFill>
                <a:latin typeface="Times New Roman" pitchFamily="18" charset="0"/>
                <a:cs typeface="Times New Roman" pitchFamily="18" charset="0"/>
              </a:rPr>
              <a:t>Present Value of the machine</a:t>
            </a:r>
          </a:p>
          <a:p>
            <a:pPr>
              <a:buNone/>
            </a:pPr>
            <a:r>
              <a:rPr lang="en-US" sz="1800" dirty="0" smtClean="0">
                <a:solidFill>
                  <a:srgbClr val="FF0000"/>
                </a:solidFill>
                <a:latin typeface="Times New Roman" pitchFamily="18" charset="0"/>
                <a:cs typeface="Times New Roman" pitchFamily="18" charset="0"/>
              </a:rPr>
              <a:t>  F</a:t>
            </a:r>
            <a:r>
              <a:rPr lang="en-US" sz="1800" i="1" dirty="0" smtClean="0">
                <a:solidFill>
                  <a:srgbClr val="FF0000"/>
                </a:solidFill>
                <a:latin typeface="Times New Roman" pitchFamily="18" charset="0"/>
                <a:cs typeface="Times New Roman" pitchFamily="18" charset="0"/>
              </a:rPr>
              <a:t> = </a:t>
            </a:r>
            <a:r>
              <a:rPr lang="en-US" sz="1800" dirty="0" smtClean="0">
                <a:solidFill>
                  <a:srgbClr val="FF0000"/>
                </a:solidFill>
                <a:latin typeface="Times New Roman" pitchFamily="18" charset="0"/>
                <a:cs typeface="Times New Roman" pitchFamily="18" charset="0"/>
              </a:rPr>
              <a:t>salvage value of the machine at the end of machine life         </a:t>
            </a:r>
          </a:p>
          <a:p>
            <a:pPr>
              <a:buNone/>
            </a:pPr>
            <a:r>
              <a:rPr lang="en-US" sz="1800" dirty="0" smtClean="0">
                <a:solidFill>
                  <a:srgbClr val="FF0000"/>
                </a:solidFill>
                <a:latin typeface="Times New Roman" pitchFamily="18" charset="0"/>
                <a:cs typeface="Times New Roman" pitchFamily="18" charset="0"/>
              </a:rPr>
              <a:t>   n</a:t>
            </a:r>
            <a:r>
              <a:rPr lang="en-US" sz="1800" i="1" dirty="0" smtClean="0">
                <a:solidFill>
                  <a:srgbClr val="FF0000"/>
                </a:solidFill>
                <a:latin typeface="Times New Roman" pitchFamily="18" charset="0"/>
                <a:cs typeface="Times New Roman" pitchFamily="18" charset="0"/>
              </a:rPr>
              <a:t> = </a:t>
            </a:r>
            <a:r>
              <a:rPr lang="en-US" sz="1800" dirty="0" smtClean="0">
                <a:solidFill>
                  <a:srgbClr val="FF0000"/>
                </a:solidFill>
                <a:latin typeface="Times New Roman" pitchFamily="18" charset="0"/>
                <a:cs typeface="Times New Roman" pitchFamily="18" charset="0"/>
              </a:rPr>
              <a:t>life of the machine in years and                                                                                                         </a:t>
            </a:r>
          </a:p>
          <a:p>
            <a:pPr>
              <a:buNone/>
            </a:pPr>
            <a:r>
              <a:rPr lang="en-US" sz="1800" dirty="0" smtClean="0">
                <a:solidFill>
                  <a:srgbClr val="FF0000"/>
                </a:solidFill>
                <a:latin typeface="Times New Roman" pitchFamily="18" charset="0"/>
                <a:cs typeface="Times New Roman" pitchFamily="18" charset="0"/>
              </a:rPr>
              <a:t>     i</a:t>
            </a:r>
            <a:r>
              <a:rPr lang="en-US" sz="1800" i="1" dirty="0" smtClean="0">
                <a:solidFill>
                  <a:srgbClr val="FF0000"/>
                </a:solidFill>
                <a:latin typeface="Times New Roman" pitchFamily="18" charset="0"/>
                <a:cs typeface="Times New Roman" pitchFamily="18" charset="0"/>
              </a:rPr>
              <a:t> = </a:t>
            </a:r>
            <a:r>
              <a:rPr lang="en-US" sz="1800" dirty="0" smtClean="0">
                <a:solidFill>
                  <a:srgbClr val="FF0000"/>
                </a:solidFill>
                <a:latin typeface="Times New Roman" pitchFamily="18" charset="0"/>
                <a:cs typeface="Times New Roman" pitchFamily="18" charset="0"/>
              </a:rPr>
              <a:t>interest rate, compounded annually                                                    </a:t>
            </a:r>
            <a:r>
              <a:rPr lang="en-US" sz="1800" dirty="0" smtClean="0">
                <a:latin typeface="Times New Roman" pitchFamily="18" charset="0"/>
                <a:cs typeface="Times New Roman" pitchFamily="18" charset="0"/>
              </a:rPr>
              <a:t>Cash flow diagram                                                                                               </a:t>
            </a:r>
          </a:p>
          <a:p>
            <a:pPr>
              <a:buNone/>
            </a:pPr>
            <a:r>
              <a:rPr lang="en-US" sz="1800" dirty="0" smtClean="0">
                <a:latin typeface="Times New Roman" pitchFamily="18" charset="0"/>
                <a:cs typeface="Times New Roman" pitchFamily="18" charset="0"/>
              </a:rPr>
              <a:t>The corresponding cash flow diagram is shown in Fig.</a:t>
            </a:r>
          </a:p>
          <a:p>
            <a:pPr>
              <a:buNone/>
            </a:pPr>
            <a:r>
              <a:rPr lang="en-US" sz="1800" dirty="0" smtClean="0">
                <a:latin typeface="Times New Roman" pitchFamily="18" charset="0"/>
                <a:cs typeface="Times New Roman" pitchFamily="18" charset="0"/>
              </a:rPr>
              <a:t>The equation for the annual equivalent amount for the</a:t>
            </a:r>
            <a:r>
              <a:rPr lang="en-US" sz="1800" dirty="0" smtClean="0"/>
              <a:t> </a:t>
            </a:r>
            <a:r>
              <a:rPr lang="en-US" sz="1800" dirty="0" smtClean="0">
                <a:latin typeface="Times New Roman" pitchFamily="18" charset="0"/>
                <a:cs typeface="Times New Roman" pitchFamily="18" charset="0"/>
              </a:rPr>
              <a:t>cash flow diagram is</a:t>
            </a:r>
          </a:p>
          <a:p>
            <a:pPr algn="ctr">
              <a:buNone/>
            </a:pPr>
            <a:r>
              <a:rPr lang="pt-BR" sz="2000" b="1" dirty="0" smtClean="0">
                <a:solidFill>
                  <a:srgbClr val="FF0000"/>
                </a:solidFill>
                <a:latin typeface="Times New Roman" pitchFamily="18" charset="0"/>
                <a:cs typeface="Times New Roman" pitchFamily="18" charset="0"/>
              </a:rPr>
              <a:t>AE(i) = (P – F) * (A/P, i, n) + (F * i) + A</a:t>
            </a:r>
          </a:p>
          <a:p>
            <a:pPr>
              <a:buNone/>
            </a:pPr>
            <a:r>
              <a:rPr lang="en-US" sz="2200" b="1"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Concept of Challenger and Defender</a:t>
            </a:r>
            <a:endParaRPr lang="en-US" sz="2200" b="1"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If an existing equipment is considered for replacement with a new equipment,</a:t>
            </a:r>
          </a:p>
          <a:p>
            <a:pPr>
              <a:buNone/>
            </a:pPr>
            <a:r>
              <a:rPr lang="en-US" sz="1800" dirty="0" smtClean="0">
                <a:latin typeface="Times New Roman" pitchFamily="18" charset="0"/>
                <a:cs typeface="Times New Roman" pitchFamily="18" charset="0"/>
              </a:rPr>
              <a:t>then the existing equipment is known as the defender</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and</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the new equipment is known as challenger. </a:t>
            </a:r>
          </a:p>
          <a:p>
            <a:pPr>
              <a:buNone/>
            </a:pPr>
            <a:r>
              <a:rPr lang="en-US" sz="1800" dirty="0" smtClean="0">
                <a:latin typeface="Times New Roman" pitchFamily="18" charset="0"/>
                <a:cs typeface="Times New Roman" pitchFamily="18" charset="0"/>
              </a:rPr>
              <a:t>Assume that an equipment has been purchased about three years back for Rs. 500 and it is considered for replacement with a new equipment. The supplier of the new equipment will take the old one for some money say Rs. 300. This should be treated as the present value of the existing equipment and it should be considered for all further economic analysis. The purchase value of the existing equipment before three years is now known as sunk cost</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and it should not be considered for further analysis</a:t>
            </a:r>
            <a:endParaRPr lang="en-US" sz="1800" u="sng" dirty="0" smtClean="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5410200" y="1600200"/>
            <a:ext cx="3411537" cy="9906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33688" cy="731838"/>
          </a:xfrm>
        </p:spPr>
        <p:txBody>
          <a:bodyPr>
            <a:normAutofit/>
          </a:bodyPr>
          <a:lstStyle/>
          <a:p>
            <a:r>
              <a:rPr lang="en-US" sz="2800" dirty="0" smtClean="0">
                <a:solidFill>
                  <a:schemeClr val="tx1"/>
                </a:solidFill>
                <a:latin typeface="Times New Roman" pitchFamily="18" charset="0"/>
                <a:cs typeface="Times New Roman" pitchFamily="18" charset="0"/>
              </a:rPr>
              <a:t>EXAMPLE # 04</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0" y="1447800"/>
            <a:ext cx="8933688" cy="5105400"/>
          </a:xfrm>
        </p:spPr>
        <p:txBody>
          <a:bodyPr>
            <a:normAutofit lnSpcReduction="10000"/>
          </a:bodyPr>
          <a:lstStyle/>
          <a:p>
            <a:pPr>
              <a:buNone/>
            </a:pPr>
            <a:r>
              <a:rPr lang="en-US" sz="1800" dirty="0" smtClean="0">
                <a:latin typeface="Times New Roman" pitchFamily="18" charset="0"/>
                <a:cs typeface="Times New Roman" pitchFamily="18" charset="0"/>
              </a:rPr>
              <a:t>Two years ago, a machine was purchased at a cost of Rs. 2,00000 to be useful for eight years. Its salvage value at the end of its life is Rs. 25,000. The annual maintenance cost is Rs. 25,000. The market value of the present machine is Rs. 1,20000. Now, a new machine to cater (</a:t>
            </a:r>
            <a:r>
              <a:rPr lang="ur-PK" sz="1800" dirty="0" smtClean="0"/>
              <a:t>پورا </a:t>
            </a:r>
            <a:r>
              <a:rPr lang="en-US" sz="1800" dirty="0" smtClean="0"/>
              <a:t> )</a:t>
            </a:r>
            <a:r>
              <a:rPr lang="en-US" sz="1800" dirty="0" smtClean="0">
                <a:latin typeface="Times New Roman" pitchFamily="18" charset="0"/>
                <a:cs typeface="Times New Roman" pitchFamily="18" charset="0"/>
              </a:rPr>
              <a:t>to the need of the present machine is available at Rs. 1,50000 to be useful for six years. Its annual maintenance cost is Rs. 14,000. The salvage value of the new machine is Rs. 20,000. Using an interest rate of 12%, find whether it is worth replacing the present machine with the new machine</a:t>
            </a:r>
            <a:r>
              <a:rPr lang="en-US" dirty="0" smtClean="0">
                <a:latin typeface="Times New Roman" pitchFamily="18" charset="0"/>
                <a:cs typeface="Times New Roman" pitchFamily="18" charset="0"/>
              </a:rPr>
              <a:t>.</a:t>
            </a:r>
          </a:p>
          <a:p>
            <a:pPr algn="ctr">
              <a:buNone/>
            </a:pPr>
            <a:r>
              <a:rPr lang="en-US" sz="2400" b="1" u="sng" dirty="0" smtClean="0">
                <a:latin typeface="Times New Roman" pitchFamily="18" charset="0"/>
                <a:cs typeface="Times New Roman" pitchFamily="18" charset="0"/>
              </a:rPr>
              <a:t>Solution</a:t>
            </a:r>
          </a:p>
          <a:p>
            <a:pPr>
              <a:buNone/>
            </a:pPr>
            <a:r>
              <a:rPr lang="en-US" sz="1800" b="1" u="sng" dirty="0" smtClean="0">
                <a:latin typeface="Times New Roman" pitchFamily="18" charset="0"/>
                <a:cs typeface="Times New Roman" pitchFamily="18" charset="0"/>
              </a:rPr>
              <a:t>Alternative 1—Present machine;</a:t>
            </a:r>
          </a:p>
          <a:p>
            <a:pPr>
              <a:buNone/>
            </a:pPr>
            <a:r>
              <a:rPr lang="en-US" sz="1800" dirty="0" smtClean="0">
                <a:latin typeface="Times New Roman" pitchFamily="18" charset="0"/>
                <a:cs typeface="Times New Roman" pitchFamily="18" charset="0"/>
              </a:rPr>
              <a:t>Purchase price = Rs. 200000</a:t>
            </a:r>
          </a:p>
          <a:p>
            <a:pPr>
              <a:buNone/>
            </a:pPr>
            <a:r>
              <a:rPr lang="en-US" sz="1800" dirty="0" smtClean="0">
                <a:latin typeface="Times New Roman" pitchFamily="18" charset="0"/>
                <a:cs typeface="Times New Roman" pitchFamily="18" charset="0"/>
              </a:rPr>
              <a:t>Present value (</a:t>
            </a:r>
            <a:r>
              <a:rPr lang="en-US" sz="1800" i="1" dirty="0" smtClean="0">
                <a:latin typeface="Times New Roman" pitchFamily="18" charset="0"/>
                <a:cs typeface="Times New Roman" pitchFamily="18" charset="0"/>
              </a:rPr>
              <a:t>P) = </a:t>
            </a:r>
            <a:r>
              <a:rPr lang="en-US" sz="1800" dirty="0" smtClean="0">
                <a:latin typeface="Times New Roman" pitchFamily="18" charset="0"/>
                <a:cs typeface="Times New Roman" pitchFamily="18" charset="0"/>
              </a:rPr>
              <a:t>Rs. 120000</a:t>
            </a:r>
          </a:p>
          <a:p>
            <a:pPr>
              <a:buNone/>
            </a:pPr>
            <a:r>
              <a:rPr lang="en-US" sz="1800" dirty="0" smtClean="0">
                <a:latin typeface="Times New Roman" pitchFamily="18" charset="0"/>
                <a:cs typeface="Times New Roman" pitchFamily="18" charset="0"/>
              </a:rPr>
              <a:t>Salvage value (</a:t>
            </a:r>
            <a:r>
              <a:rPr lang="en-US" sz="1800" i="1" dirty="0" smtClean="0">
                <a:latin typeface="Times New Roman" pitchFamily="18" charset="0"/>
                <a:cs typeface="Times New Roman" pitchFamily="18" charset="0"/>
              </a:rPr>
              <a:t>F) = Rs. 25000</a:t>
            </a:r>
          </a:p>
          <a:p>
            <a:pPr>
              <a:buNone/>
            </a:pPr>
            <a:r>
              <a:rPr lang="en-US" sz="1800" dirty="0" smtClean="0">
                <a:latin typeface="Times New Roman" pitchFamily="18" charset="0"/>
                <a:cs typeface="Times New Roman" pitchFamily="18" charset="0"/>
              </a:rPr>
              <a:t>Annual maintenance cost (</a:t>
            </a:r>
            <a:r>
              <a:rPr lang="en-US" sz="1800" i="1" dirty="0" smtClean="0">
                <a:latin typeface="Times New Roman" pitchFamily="18" charset="0"/>
                <a:cs typeface="Times New Roman" pitchFamily="18" charset="0"/>
              </a:rPr>
              <a:t>A) = </a:t>
            </a:r>
            <a:r>
              <a:rPr lang="en-US" sz="1800" dirty="0" smtClean="0">
                <a:latin typeface="Times New Roman" pitchFamily="18" charset="0"/>
                <a:cs typeface="Times New Roman" pitchFamily="18" charset="0"/>
              </a:rPr>
              <a:t>Rs. 25000</a:t>
            </a:r>
          </a:p>
          <a:p>
            <a:pPr>
              <a:buNone/>
            </a:pPr>
            <a:r>
              <a:rPr lang="en-US" sz="1800" dirty="0" smtClean="0">
                <a:latin typeface="Times New Roman" pitchFamily="18" charset="0"/>
                <a:cs typeface="Times New Roman" pitchFamily="18" charset="0"/>
              </a:rPr>
              <a:t>Remaining life = 6 years                                  </a:t>
            </a:r>
          </a:p>
          <a:p>
            <a:pPr>
              <a:buNone/>
            </a:pPr>
            <a:r>
              <a:rPr lang="en-US" sz="1800" dirty="0" smtClean="0">
                <a:latin typeface="Times New Roman" pitchFamily="18" charset="0"/>
                <a:cs typeface="Times New Roman" pitchFamily="18" charset="0"/>
              </a:rPr>
              <a:t>Interest rate = 12%</a:t>
            </a:r>
          </a:p>
          <a:p>
            <a:pPr>
              <a:buNone/>
            </a:pPr>
            <a:r>
              <a:rPr lang="en-US" sz="1800" dirty="0" smtClean="0">
                <a:latin typeface="Times New Roman" pitchFamily="18" charset="0"/>
                <a:cs typeface="Times New Roman" pitchFamily="18" charset="0"/>
              </a:rPr>
              <a:t>The cash flow diagram of the present machine is illustrated in Fig.</a:t>
            </a:r>
            <a:endParaRPr lang="en-US" sz="1800" u="sng"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4572000" y="4648200"/>
            <a:ext cx="4511044" cy="13716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smtClean="0"/>
              <a:t>INTRODUCTION</a:t>
            </a:r>
            <a:endParaRPr lang="en-US" dirty="0"/>
          </a:p>
        </p:txBody>
      </p:sp>
      <p:sp>
        <p:nvSpPr>
          <p:cNvPr id="3" name="Content Placeholder 2"/>
          <p:cNvSpPr>
            <a:spLocks noGrp="1"/>
          </p:cNvSpPr>
          <p:nvPr>
            <p:ph sz="quarter" idx="1"/>
          </p:nvPr>
        </p:nvSpPr>
        <p:spPr>
          <a:xfrm>
            <a:off x="990600" y="1219200"/>
            <a:ext cx="7943088" cy="5029200"/>
          </a:xfrm>
        </p:spPr>
        <p:txBody>
          <a:bodyPr>
            <a:normAutofit/>
          </a:bodyPr>
          <a:lstStyle/>
          <a:p>
            <a:pPr>
              <a:buNone/>
            </a:pPr>
            <a:r>
              <a:rPr lang="en-US" sz="2000" dirty="0" smtClean="0">
                <a:latin typeface="Times New Roman" pitchFamily="18" charset="0"/>
                <a:cs typeface="Times New Roman" pitchFamily="18" charset="0"/>
              </a:rPr>
              <a:t>Organizations providing goods/services use several facilities like equipment and machinery which are directly required in their operations. In addition to these facilities, there are several other items which are necessary to facilitate the functioning (</a:t>
            </a:r>
            <a:r>
              <a:rPr lang="ur-PK" sz="2000" dirty="0" smtClean="0">
                <a:latin typeface="Times New Roman" pitchFamily="18" charset="0"/>
                <a:cs typeface="Times New Roman" pitchFamily="18" charset="0"/>
              </a:rPr>
              <a:t>کام کاج</a:t>
            </a:r>
            <a:r>
              <a:rPr lang="en-US" sz="2000" dirty="0" smtClean="0">
                <a:latin typeface="Times New Roman" pitchFamily="18" charset="0"/>
                <a:cs typeface="Times New Roman" pitchFamily="18" charset="0"/>
              </a:rPr>
              <a:t> )of organizations.</a:t>
            </a:r>
          </a:p>
          <a:p>
            <a:pPr>
              <a:buNone/>
            </a:pPr>
            <a:r>
              <a:rPr lang="en-US" sz="2000" dirty="0" smtClean="0">
                <a:latin typeface="Times New Roman" pitchFamily="18" charset="0"/>
                <a:cs typeface="Times New Roman" pitchFamily="18" charset="0"/>
              </a:rPr>
              <a:t>All such facilities should be continuously monitored for their efficient functioning otherwise the quality of service will be poor. Besides the quality of service of the facilities, the cost of their operation and maintenance would increase with the passage of time. Hence, it is an absolute necessity to maintain the equipment in good operating conditions with economical cost. Thus we need an integrated approach to minimize the cost of maintenance. In certain cases, the equipment will be obsolete over a period of time.</a:t>
            </a:r>
          </a:p>
          <a:p>
            <a:pPr>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6019800" cy="609600"/>
          </a:xfrm>
        </p:spPr>
        <p:txBody>
          <a:bodyPr>
            <a:normAutofit/>
          </a:bodyPr>
          <a:lstStyle/>
          <a:p>
            <a:r>
              <a:rPr lang="en-US" dirty="0" smtClean="0"/>
              <a:t>EXAMPLE # 04</a:t>
            </a:r>
            <a:endParaRPr lang="en-US" dirty="0"/>
          </a:p>
        </p:txBody>
      </p:sp>
      <p:sp>
        <p:nvSpPr>
          <p:cNvPr id="7" name="Content Placeholder 6"/>
          <p:cNvSpPr>
            <a:spLocks noGrp="1"/>
          </p:cNvSpPr>
          <p:nvPr>
            <p:ph sz="quarter" idx="1"/>
          </p:nvPr>
        </p:nvSpPr>
        <p:spPr>
          <a:xfrm>
            <a:off x="0" y="1447800"/>
            <a:ext cx="9144000" cy="5410200"/>
          </a:xfrm>
        </p:spPr>
        <p:txBody>
          <a:bodyPr>
            <a:normAutofit/>
          </a:bodyPr>
          <a:lstStyle/>
          <a:p>
            <a:pPr>
              <a:buNone/>
            </a:pPr>
            <a:r>
              <a:rPr lang="en-US" sz="1800" dirty="0" smtClean="0">
                <a:latin typeface="Times New Roman" pitchFamily="18" charset="0"/>
                <a:cs typeface="Times New Roman" pitchFamily="18" charset="0"/>
              </a:rPr>
              <a:t>annual maintenance cost for the preceding periods are not shown in this figure. The annual equivalent cost is computed as</a:t>
            </a:r>
          </a:p>
          <a:p>
            <a:pPr>
              <a:buNone/>
            </a:pPr>
            <a:r>
              <a:rPr lang="en-US" sz="1800" i="1" dirty="0" smtClean="0">
                <a:latin typeface="Times New Roman" pitchFamily="18" charset="0"/>
                <a:cs typeface="Times New Roman" pitchFamily="18" charset="0"/>
              </a:rPr>
              <a:t>AE(12%) = (P – F)(A/P, 12%, 6) + F *i + A</a:t>
            </a:r>
          </a:p>
          <a:p>
            <a:pPr>
              <a:buNone/>
            </a:pPr>
            <a:r>
              <a:rPr lang="en-US" sz="1800" dirty="0" smtClean="0">
                <a:latin typeface="Times New Roman" pitchFamily="18" charset="0"/>
                <a:cs typeface="Times New Roman" pitchFamily="18" charset="0"/>
              </a:rPr>
              <a:t>(1,20000 – 25,000)(0.2432) + 25000 *0.12 + 25000</a:t>
            </a:r>
          </a:p>
          <a:p>
            <a:pPr>
              <a:buNone/>
            </a:pPr>
            <a:r>
              <a:rPr lang="en-US" sz="1800" dirty="0" smtClean="0"/>
              <a:t>              </a:t>
            </a:r>
            <a:r>
              <a:rPr lang="en-US" sz="18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Rs. 51104</a:t>
            </a:r>
            <a:endParaRPr lang="en-US" sz="2000" b="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381000"/>
          </a:xfrm>
        </p:spPr>
        <p:txBody>
          <a:bodyPr>
            <a:normAutofit fontScale="90000"/>
          </a:bodyPr>
          <a:lstStyle/>
          <a:p>
            <a:r>
              <a:rPr lang="en-US" sz="3100" dirty="0" smtClean="0">
                <a:solidFill>
                  <a:schemeClr val="tx1"/>
                </a:solidFill>
                <a:latin typeface="Times New Roman" pitchFamily="18" charset="0"/>
                <a:cs typeface="Times New Roman" pitchFamily="18" charset="0"/>
              </a:rPr>
              <a:t>EXAMPLE # 04 </a:t>
            </a:r>
            <a:r>
              <a:rPr lang="en-US" dirty="0" smtClean="0"/>
              <a:t/>
            </a:r>
            <a:br>
              <a:rPr lang="en-US" dirty="0" smtClean="0"/>
            </a:br>
            <a:endParaRPr lang="en-US" dirty="0"/>
          </a:p>
        </p:txBody>
      </p:sp>
      <p:sp>
        <p:nvSpPr>
          <p:cNvPr id="5" name="Content Placeholder 4"/>
          <p:cNvSpPr>
            <a:spLocks noGrp="1"/>
          </p:cNvSpPr>
          <p:nvPr>
            <p:ph sz="quarter" idx="1"/>
          </p:nvPr>
        </p:nvSpPr>
        <p:spPr>
          <a:xfrm>
            <a:off x="0" y="1066800"/>
            <a:ext cx="9144000" cy="5181600"/>
          </a:xfrm>
        </p:spPr>
        <p:txBody>
          <a:bodyPr>
            <a:normAutofit/>
          </a:bodyPr>
          <a:lstStyle/>
          <a:p>
            <a:pPr>
              <a:buNone/>
            </a:pPr>
            <a:r>
              <a:rPr lang="en-US" sz="1800" b="1" u="sng" dirty="0" smtClean="0"/>
              <a:t>Alternative 2—New machine</a:t>
            </a:r>
          </a:p>
          <a:p>
            <a:pPr>
              <a:buNone/>
            </a:pPr>
            <a:r>
              <a:rPr lang="en-US" sz="1800" dirty="0" smtClean="0">
                <a:latin typeface="Times New Roman" pitchFamily="18" charset="0"/>
                <a:cs typeface="Times New Roman" pitchFamily="18" charset="0"/>
              </a:rPr>
              <a:t>Purchase price (</a:t>
            </a:r>
            <a:r>
              <a:rPr lang="en-US" sz="1800" i="1" dirty="0" smtClean="0">
                <a:latin typeface="Times New Roman" pitchFamily="18" charset="0"/>
                <a:cs typeface="Times New Roman" pitchFamily="18" charset="0"/>
              </a:rPr>
              <a:t>P</a:t>
            </a:r>
            <a:r>
              <a:rPr lang="en-US" sz="1800" dirty="0" smtClean="0">
                <a:latin typeface="Times New Roman" pitchFamily="18" charset="0"/>
                <a:cs typeface="Times New Roman" pitchFamily="18" charset="0"/>
              </a:rPr>
              <a:t>) = Rs. 150000</a:t>
            </a:r>
          </a:p>
          <a:p>
            <a:pPr>
              <a:buNone/>
            </a:pPr>
            <a:r>
              <a:rPr lang="en-US" sz="1800" dirty="0" smtClean="0">
                <a:latin typeface="Times New Roman" pitchFamily="18" charset="0"/>
                <a:cs typeface="Times New Roman" pitchFamily="18" charset="0"/>
              </a:rPr>
              <a:t>Salvage value (</a:t>
            </a:r>
            <a:r>
              <a:rPr lang="en-US" sz="1800" i="1" dirty="0" smtClean="0">
                <a:latin typeface="Times New Roman" pitchFamily="18" charset="0"/>
                <a:cs typeface="Times New Roman" pitchFamily="18" charset="0"/>
              </a:rPr>
              <a:t>F) </a:t>
            </a:r>
            <a:r>
              <a:rPr lang="en-US" sz="1800" dirty="0" smtClean="0">
                <a:latin typeface="Times New Roman" pitchFamily="18" charset="0"/>
                <a:cs typeface="Times New Roman" pitchFamily="18" charset="0"/>
              </a:rPr>
              <a:t>= Rs. 20000</a:t>
            </a:r>
          </a:p>
          <a:p>
            <a:pPr>
              <a:buNone/>
            </a:pPr>
            <a:r>
              <a:rPr lang="en-US" sz="1800" dirty="0" smtClean="0">
                <a:latin typeface="Times New Roman" pitchFamily="18" charset="0"/>
                <a:cs typeface="Times New Roman" pitchFamily="18" charset="0"/>
              </a:rPr>
              <a:t>Annual maintenance cost (A) = Rs. 14000</a:t>
            </a:r>
          </a:p>
          <a:p>
            <a:pPr>
              <a:buNone/>
            </a:pPr>
            <a:r>
              <a:rPr lang="en-US" sz="1800" dirty="0" smtClean="0">
                <a:latin typeface="Times New Roman" pitchFamily="18" charset="0"/>
                <a:cs typeface="Times New Roman" pitchFamily="18" charset="0"/>
              </a:rPr>
              <a:t>Life = 6 years</a:t>
            </a:r>
          </a:p>
          <a:p>
            <a:pPr>
              <a:buNone/>
            </a:pPr>
            <a:r>
              <a:rPr lang="en-US" sz="1800" dirty="0" smtClean="0">
                <a:latin typeface="Times New Roman" pitchFamily="18" charset="0"/>
                <a:cs typeface="Times New Roman" pitchFamily="18" charset="0"/>
              </a:rPr>
              <a:t>Interest rate = 12%</a:t>
            </a:r>
          </a:p>
          <a:p>
            <a:pPr>
              <a:buNone/>
            </a:pPr>
            <a:r>
              <a:rPr lang="en-US" sz="1800" dirty="0" smtClean="0">
                <a:latin typeface="Times New Roman" pitchFamily="18" charset="0"/>
                <a:cs typeface="Times New Roman" pitchFamily="18" charset="0"/>
              </a:rPr>
              <a:t>The cash flow diagram of the new machine is depicted in Fig.</a:t>
            </a:r>
          </a:p>
          <a:p>
            <a:pPr>
              <a:buNone/>
            </a:pPr>
            <a:r>
              <a:rPr lang="en-US" sz="1800" dirty="0" smtClean="0">
                <a:latin typeface="Times New Roman" pitchFamily="18" charset="0"/>
                <a:cs typeface="Times New Roman" pitchFamily="18" charset="0"/>
              </a:rPr>
              <a:t>The formula for the annual equivalent cost is</a:t>
            </a:r>
          </a:p>
          <a:p>
            <a:pPr>
              <a:buNone/>
            </a:pPr>
            <a:r>
              <a:rPr lang="en-US" sz="1800" i="1" dirty="0" smtClean="0">
                <a:latin typeface="Times New Roman" pitchFamily="18" charset="0"/>
                <a:cs typeface="Times New Roman" pitchFamily="18" charset="0"/>
              </a:rPr>
              <a:t>AE(12%) = (P – F)(A/P, 12%, 6) + F *i + A</a:t>
            </a:r>
          </a:p>
          <a:p>
            <a:pPr>
              <a:buNone/>
            </a:pPr>
            <a:r>
              <a:rPr lang="en-US" sz="1800" dirty="0" smtClean="0">
                <a:latin typeface="Times New Roman" pitchFamily="18" charset="0"/>
                <a:cs typeface="Times New Roman" pitchFamily="18" charset="0"/>
              </a:rPr>
              <a:t>= (1,50000 – 20000)(0.2432) + 20000 *0.12 + 14000</a:t>
            </a:r>
          </a:p>
          <a:p>
            <a:pPr>
              <a:buNone/>
            </a:pP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Rs. 48016</a:t>
            </a:r>
          </a:p>
          <a:p>
            <a:pPr>
              <a:buNone/>
            </a:pPr>
            <a:r>
              <a:rPr lang="en-US" sz="1800" dirty="0" smtClean="0">
                <a:latin typeface="Times New Roman" pitchFamily="18" charset="0"/>
                <a:cs typeface="Times New Roman" pitchFamily="18" charset="0"/>
              </a:rPr>
              <a:t>Since the annual equivalent cost(AE) of the new machine is less than that of the</a:t>
            </a:r>
          </a:p>
          <a:p>
            <a:pPr>
              <a:buNone/>
            </a:pPr>
            <a:r>
              <a:rPr lang="en-US" sz="1800" dirty="0" smtClean="0">
                <a:latin typeface="Times New Roman" pitchFamily="18" charset="0"/>
                <a:cs typeface="Times New Roman" pitchFamily="18" charset="0"/>
              </a:rPr>
              <a:t>present machine it is suggested that the present machine be replaced with the</a:t>
            </a:r>
          </a:p>
          <a:p>
            <a:pPr>
              <a:buNone/>
            </a:pPr>
            <a:r>
              <a:rPr lang="en-US" sz="1800" dirty="0" smtClean="0">
                <a:latin typeface="Times New Roman" pitchFamily="18" charset="0"/>
                <a:cs typeface="Times New Roman" pitchFamily="18" charset="0"/>
              </a:rPr>
              <a:t>new machine.</a:t>
            </a:r>
            <a:endParaRPr lang="en-US" sz="1800" b="1" u="sng"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srcRect/>
          <a:stretch>
            <a:fillRect/>
          </a:stretch>
        </p:blipFill>
        <p:spPr bwMode="auto">
          <a:xfrm>
            <a:off x="5100638" y="1295400"/>
            <a:ext cx="4043362" cy="13716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933688" cy="655638"/>
          </a:xfrm>
        </p:spPr>
        <p:txBody>
          <a:bodyPr>
            <a:normAutofit/>
          </a:bodyPr>
          <a:lstStyle/>
          <a:p>
            <a:r>
              <a:rPr lang="en-US" sz="2800" dirty="0" smtClean="0">
                <a:solidFill>
                  <a:schemeClr val="tx1"/>
                </a:solidFill>
                <a:latin typeface="Times New Roman" pitchFamily="18" charset="0"/>
                <a:cs typeface="Times New Roman" pitchFamily="18" charset="0"/>
              </a:rPr>
              <a:t>EXAMPLE # 05</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0" y="1447800"/>
            <a:ext cx="8933688" cy="5410200"/>
          </a:xfrm>
        </p:spPr>
        <p:txBody>
          <a:bodyPr>
            <a:normAutofit/>
          </a:bodyPr>
          <a:lstStyle/>
          <a:p>
            <a:pPr>
              <a:buNone/>
            </a:pPr>
            <a:r>
              <a:rPr lang="en-US" sz="1800" dirty="0" smtClean="0">
                <a:latin typeface="Times New Roman" pitchFamily="18" charset="0"/>
                <a:cs typeface="Times New Roman" pitchFamily="18" charset="0"/>
              </a:rPr>
              <a:t>A diesel engine was installed 10 years ago at a cost of Rs. 50000. It has a present realizable market value of Rs. 15000. If kept, it can be expected to last five years more, with operating and maintenance cost of Rs. 14000 per year and to have a salvage value of Rs. 8,000 at the end of the fifth year. This engine can be replaced with an improved version costing Rs. 65000 which has an expected life of 20 years. This improved version will have an estimated annual operating and maintenance cost of Rs. 9000 and ultimate salvage value of Rs. 13000. Using an interest rate of 15% make an annual equivalent cost analysis to determine whether to keep or replace the old </a:t>
            </a:r>
          </a:p>
          <a:p>
            <a:pPr>
              <a:buNone/>
            </a:pPr>
            <a:r>
              <a:rPr lang="en-US" sz="1800" b="1" u="sng" dirty="0" smtClean="0">
                <a:latin typeface="Times New Roman" pitchFamily="18" charset="0"/>
                <a:cs typeface="Times New Roman" pitchFamily="18" charset="0"/>
              </a:rPr>
              <a:t>Solution Alternative 1— Old diesel engine:</a:t>
            </a:r>
          </a:p>
          <a:p>
            <a:pPr>
              <a:buNone/>
            </a:pPr>
            <a:r>
              <a:rPr lang="en-US" sz="1800" dirty="0" smtClean="0">
                <a:latin typeface="Times New Roman" pitchFamily="18" charset="0"/>
                <a:cs typeface="Times New Roman" pitchFamily="18" charset="0"/>
              </a:rPr>
              <a:t>Purchase price = Rs. 50000</a:t>
            </a:r>
          </a:p>
          <a:p>
            <a:pPr>
              <a:buNone/>
            </a:pPr>
            <a:r>
              <a:rPr lang="en-US" sz="1800" dirty="0" smtClean="0">
                <a:latin typeface="Times New Roman" pitchFamily="18" charset="0"/>
                <a:cs typeface="Times New Roman" pitchFamily="18" charset="0"/>
              </a:rPr>
              <a:t>Present value (</a:t>
            </a:r>
            <a:r>
              <a:rPr lang="en-US" sz="1800" i="1" dirty="0" smtClean="0">
                <a:latin typeface="Times New Roman" pitchFamily="18" charset="0"/>
                <a:cs typeface="Times New Roman" pitchFamily="18" charset="0"/>
              </a:rPr>
              <a:t>P) = </a:t>
            </a:r>
            <a:r>
              <a:rPr lang="en-US" sz="1800" dirty="0" smtClean="0">
                <a:latin typeface="Times New Roman" pitchFamily="18" charset="0"/>
                <a:cs typeface="Times New Roman" pitchFamily="18" charset="0"/>
              </a:rPr>
              <a:t>Rs. 15000</a:t>
            </a:r>
          </a:p>
          <a:p>
            <a:pPr>
              <a:buNone/>
            </a:pPr>
            <a:r>
              <a:rPr lang="en-US" sz="1800" dirty="0" smtClean="0">
                <a:latin typeface="Times New Roman" pitchFamily="18" charset="0"/>
                <a:cs typeface="Times New Roman" pitchFamily="18" charset="0"/>
              </a:rPr>
              <a:t>Salvage value (F) = Rs. 8000</a:t>
            </a:r>
          </a:p>
          <a:p>
            <a:pPr>
              <a:buNone/>
            </a:pPr>
            <a:r>
              <a:rPr lang="en-US" sz="1800" dirty="0" smtClean="0">
                <a:latin typeface="Times New Roman" pitchFamily="18" charset="0"/>
                <a:cs typeface="Times New Roman" pitchFamily="18" charset="0"/>
              </a:rPr>
              <a:t>Annual operating and maintenance cost (</a:t>
            </a:r>
            <a:r>
              <a:rPr lang="en-US" sz="1800" i="1"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 Rs. 14000</a:t>
            </a:r>
          </a:p>
          <a:p>
            <a:pPr>
              <a:buNone/>
            </a:pPr>
            <a:r>
              <a:rPr lang="en-US" sz="1800" dirty="0" smtClean="0">
                <a:latin typeface="Times New Roman" pitchFamily="18" charset="0"/>
                <a:cs typeface="Times New Roman" pitchFamily="18" charset="0"/>
              </a:rPr>
              <a:t>Remaining life (</a:t>
            </a:r>
            <a:r>
              <a:rPr lang="en-US" sz="1800" i="1" dirty="0" smtClean="0">
                <a:latin typeface="Times New Roman" pitchFamily="18" charset="0"/>
                <a:cs typeface="Times New Roman" pitchFamily="18" charset="0"/>
              </a:rPr>
              <a:t>n) = 5 years</a:t>
            </a:r>
          </a:p>
          <a:p>
            <a:pPr>
              <a:buNone/>
            </a:pPr>
            <a:r>
              <a:rPr lang="en-US" sz="1800" dirty="0" smtClean="0">
                <a:latin typeface="Times New Roman" pitchFamily="18" charset="0"/>
                <a:cs typeface="Times New Roman" pitchFamily="18" charset="0"/>
              </a:rPr>
              <a:t>Interest rate = 15%</a:t>
            </a:r>
          </a:p>
          <a:p>
            <a:pPr>
              <a:buNone/>
            </a:pPr>
            <a:r>
              <a:rPr lang="en-US" sz="1800" dirty="0" smtClean="0">
                <a:latin typeface="Times New Roman" pitchFamily="18" charset="0"/>
                <a:cs typeface="Times New Roman" pitchFamily="18" charset="0"/>
              </a:rPr>
              <a:t>The cash flow diagram of the old diesel engine is shown in Fig</a:t>
            </a:r>
            <a:endParaRPr lang="en-US" sz="1800" u="sng"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991600" cy="457200"/>
          </a:xfrm>
        </p:spPr>
        <p:txBody>
          <a:bodyPr>
            <a:normAutofit fontScale="90000"/>
          </a:bodyPr>
          <a:lstStyle/>
          <a:p>
            <a:r>
              <a:rPr lang="en-US" sz="3100" dirty="0" smtClean="0">
                <a:solidFill>
                  <a:schemeClr val="tx1"/>
                </a:solidFill>
                <a:latin typeface="Times New Roman" pitchFamily="18" charset="0"/>
                <a:cs typeface="Times New Roman" pitchFamily="18" charset="0"/>
              </a:rPr>
              <a:t>EXAMPLE # 05</a:t>
            </a:r>
            <a:r>
              <a:rPr lang="en-US" dirty="0" smtClean="0"/>
              <a:t/>
            </a:r>
            <a:br>
              <a:rPr lang="en-US" dirty="0" smtClean="0"/>
            </a:br>
            <a:endParaRPr lang="en-US" dirty="0"/>
          </a:p>
        </p:txBody>
      </p:sp>
      <p:sp>
        <p:nvSpPr>
          <p:cNvPr id="5" name="Content Placeholder 4"/>
          <p:cNvSpPr>
            <a:spLocks noGrp="1"/>
          </p:cNvSpPr>
          <p:nvPr>
            <p:ph sz="quarter" idx="1"/>
          </p:nvPr>
        </p:nvSpPr>
        <p:spPr>
          <a:xfrm>
            <a:off x="0" y="914400"/>
            <a:ext cx="9144000" cy="5943600"/>
          </a:xfrm>
        </p:spPr>
        <p:txBody>
          <a:bodyPr/>
          <a:lstStyle/>
          <a:p>
            <a:pPr>
              <a:buNone/>
            </a:pPr>
            <a:r>
              <a:rPr lang="en-US" sz="1800" dirty="0" smtClean="0">
                <a:latin typeface="Times New Roman" pitchFamily="18" charset="0"/>
                <a:cs typeface="Times New Roman" pitchFamily="18" charset="0"/>
              </a:rPr>
              <a:t>The formula for the annual equivalent cost is</a:t>
            </a:r>
          </a:p>
          <a:p>
            <a:pPr>
              <a:buNone/>
            </a:pPr>
            <a:r>
              <a:rPr lang="en-US" sz="1800" i="1" dirty="0" smtClean="0">
                <a:latin typeface="Times New Roman" pitchFamily="18" charset="0"/>
                <a:cs typeface="Times New Roman" pitchFamily="18" charset="0"/>
              </a:rPr>
              <a:t>AE(15%) = (P – F)(A/P, 15%, 5) + F *i + A</a:t>
            </a:r>
          </a:p>
          <a:p>
            <a:pPr>
              <a:buNone/>
            </a:pPr>
            <a:r>
              <a:rPr lang="en-US" sz="1800" dirty="0" smtClean="0">
                <a:latin typeface="Times New Roman" pitchFamily="18" charset="0"/>
                <a:cs typeface="Times New Roman" pitchFamily="18" charset="0"/>
              </a:rPr>
              <a:t>= (15000 – 8000)(0.2983) + 8000 *0.15 + 14000</a:t>
            </a:r>
          </a:p>
          <a:p>
            <a:pPr>
              <a:buNone/>
            </a:pPr>
            <a:r>
              <a:rPr lang="en-US" sz="1800" dirty="0" smtClean="0"/>
              <a:t>           </a:t>
            </a:r>
            <a:r>
              <a:rPr lang="en-US" sz="1800" b="1" dirty="0" smtClean="0">
                <a:latin typeface="Times New Roman" pitchFamily="18" charset="0"/>
                <a:cs typeface="Times New Roman" pitchFamily="18" charset="0"/>
              </a:rPr>
              <a:t>= Rs. 17288.10</a:t>
            </a:r>
          </a:p>
          <a:p>
            <a:pPr>
              <a:buNone/>
            </a:pPr>
            <a:r>
              <a:rPr lang="en-US" sz="1800" b="1" u="sng" dirty="0" smtClean="0">
                <a:latin typeface="Times New Roman" pitchFamily="18" charset="0"/>
                <a:cs typeface="Times New Roman" pitchFamily="18" charset="0"/>
              </a:rPr>
              <a:t>Alternative 2—New diesel engine:</a:t>
            </a:r>
          </a:p>
          <a:p>
            <a:pPr>
              <a:buNone/>
            </a:pPr>
            <a:r>
              <a:rPr lang="en-US" sz="1800" dirty="0" smtClean="0">
                <a:latin typeface="Times New Roman" pitchFamily="18" charset="0"/>
                <a:cs typeface="Times New Roman" pitchFamily="18" charset="0"/>
              </a:rPr>
              <a:t>Present value (</a:t>
            </a:r>
            <a:r>
              <a:rPr lang="en-US" sz="1800" i="1" dirty="0" smtClean="0">
                <a:latin typeface="Times New Roman" pitchFamily="18" charset="0"/>
                <a:cs typeface="Times New Roman" pitchFamily="18" charset="0"/>
              </a:rPr>
              <a:t>P) = </a:t>
            </a:r>
            <a:r>
              <a:rPr lang="en-US" sz="1800" dirty="0" smtClean="0">
                <a:latin typeface="Times New Roman" pitchFamily="18" charset="0"/>
                <a:cs typeface="Times New Roman" pitchFamily="18" charset="0"/>
              </a:rPr>
              <a:t>Rs. 65,000</a:t>
            </a:r>
          </a:p>
          <a:p>
            <a:pPr>
              <a:buNone/>
            </a:pPr>
            <a:r>
              <a:rPr lang="en-US" sz="1800" dirty="0" smtClean="0">
                <a:latin typeface="Times New Roman" pitchFamily="18" charset="0"/>
                <a:cs typeface="Times New Roman" pitchFamily="18" charset="0"/>
              </a:rPr>
              <a:t>Salvage value (F) = Rs. 13,000</a:t>
            </a:r>
          </a:p>
          <a:p>
            <a:pPr>
              <a:buNone/>
            </a:pPr>
            <a:r>
              <a:rPr lang="en-US" sz="1800" dirty="0" smtClean="0">
                <a:latin typeface="Times New Roman" pitchFamily="18" charset="0"/>
                <a:cs typeface="Times New Roman" pitchFamily="18" charset="0"/>
              </a:rPr>
              <a:t>Annual operating and maintenance cost (</a:t>
            </a:r>
            <a:r>
              <a:rPr lang="en-US" sz="1800" i="1" dirty="0" smtClean="0">
                <a:latin typeface="Times New Roman" pitchFamily="18" charset="0"/>
                <a:cs typeface="Times New Roman" pitchFamily="18" charset="0"/>
              </a:rPr>
              <a:t>A) </a:t>
            </a:r>
            <a:r>
              <a:rPr lang="en-US" sz="1800" dirty="0" smtClean="0">
                <a:latin typeface="Times New Roman" pitchFamily="18" charset="0"/>
                <a:cs typeface="Times New Roman" pitchFamily="18" charset="0"/>
              </a:rPr>
              <a:t>= Rs. 9,000</a:t>
            </a:r>
          </a:p>
          <a:p>
            <a:pPr>
              <a:buNone/>
            </a:pPr>
            <a:r>
              <a:rPr lang="en-US" sz="1800" dirty="0" smtClean="0">
                <a:latin typeface="Times New Roman" pitchFamily="18" charset="0"/>
                <a:cs typeface="Times New Roman" pitchFamily="18" charset="0"/>
              </a:rPr>
              <a:t>Life (</a:t>
            </a:r>
            <a:r>
              <a:rPr lang="en-US" sz="1800" i="1" dirty="0" smtClean="0">
                <a:latin typeface="Times New Roman" pitchFamily="18" charset="0"/>
                <a:cs typeface="Times New Roman" pitchFamily="18" charset="0"/>
              </a:rPr>
              <a:t>n) = 20 </a:t>
            </a:r>
            <a:r>
              <a:rPr lang="en-US" sz="1800" dirty="0" smtClean="0">
                <a:latin typeface="Times New Roman" pitchFamily="18" charset="0"/>
                <a:cs typeface="Times New Roman" pitchFamily="18" charset="0"/>
              </a:rPr>
              <a:t>years</a:t>
            </a:r>
          </a:p>
          <a:p>
            <a:pPr>
              <a:buNone/>
            </a:pPr>
            <a:r>
              <a:rPr lang="en-US" sz="1800" dirty="0" smtClean="0">
                <a:latin typeface="Times New Roman" pitchFamily="18" charset="0"/>
                <a:cs typeface="Times New Roman" pitchFamily="18" charset="0"/>
              </a:rPr>
              <a:t>Interest rate = 15%</a:t>
            </a:r>
          </a:p>
          <a:p>
            <a:pPr>
              <a:buNone/>
            </a:pPr>
            <a:r>
              <a:rPr lang="en-US" sz="1800" dirty="0" smtClean="0">
                <a:latin typeface="Times New Roman" pitchFamily="18" charset="0"/>
                <a:cs typeface="Times New Roman" pitchFamily="18" charset="0"/>
              </a:rPr>
              <a:t>The cash flow diagram of the new diesel engine is shown in Fig.</a:t>
            </a:r>
          </a:p>
          <a:p>
            <a:pPr>
              <a:buNone/>
            </a:pPr>
            <a:endParaRPr lang="en-US" sz="1800" u="sng"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srcRect/>
          <a:stretch>
            <a:fillRect/>
          </a:stretch>
        </p:blipFill>
        <p:spPr bwMode="auto">
          <a:xfrm>
            <a:off x="4953000" y="1524000"/>
            <a:ext cx="4038600" cy="1142999"/>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715962"/>
          </a:xfrm>
        </p:spPr>
        <p:txBody>
          <a:bodyPr>
            <a:normAutofit fontScale="90000"/>
          </a:bodyPr>
          <a:lstStyle/>
          <a:p>
            <a:r>
              <a:rPr lang="en-US" sz="3100" dirty="0" smtClean="0">
                <a:solidFill>
                  <a:schemeClr val="tx1"/>
                </a:solidFill>
                <a:latin typeface="Times New Roman" pitchFamily="18" charset="0"/>
                <a:cs typeface="Times New Roman" pitchFamily="18" charset="0"/>
              </a:rPr>
              <a:t>EXAMPLE # 05</a:t>
            </a:r>
            <a:r>
              <a:rPr lang="en-US" dirty="0" smtClean="0"/>
              <a:t/>
            </a:r>
            <a:br>
              <a:rPr lang="en-US" dirty="0" smtClean="0"/>
            </a:br>
            <a:endParaRPr lang="en-US" dirty="0"/>
          </a:p>
        </p:txBody>
      </p:sp>
      <p:sp>
        <p:nvSpPr>
          <p:cNvPr id="3" name="Content Placeholder 2"/>
          <p:cNvSpPr>
            <a:spLocks noGrp="1"/>
          </p:cNvSpPr>
          <p:nvPr>
            <p:ph sz="quarter" idx="1"/>
          </p:nvPr>
        </p:nvSpPr>
        <p:spPr>
          <a:xfrm>
            <a:off x="0" y="685800"/>
            <a:ext cx="9144000" cy="6172200"/>
          </a:xfrm>
        </p:spPr>
        <p:txBody>
          <a:bodyPr>
            <a:normAutofit/>
          </a:bodyPr>
          <a:lstStyle/>
          <a:p>
            <a:pPr>
              <a:buNone/>
            </a:pPr>
            <a:r>
              <a:rPr lang="en-US" sz="1800" dirty="0" smtClean="0">
                <a:latin typeface="Times New Roman" pitchFamily="18" charset="0"/>
                <a:cs typeface="Times New Roman" pitchFamily="18" charset="0"/>
              </a:rPr>
              <a:t>The formula for the annual equivalent cost is</a:t>
            </a:r>
          </a:p>
          <a:p>
            <a:pPr>
              <a:buNone/>
            </a:pPr>
            <a:r>
              <a:rPr lang="en-US" sz="1800" dirty="0" smtClean="0">
                <a:latin typeface="Times New Roman" pitchFamily="18" charset="0"/>
                <a:cs typeface="Times New Roman" pitchFamily="18" charset="0"/>
              </a:rPr>
              <a:t>AE(15%) </a:t>
            </a:r>
            <a:r>
              <a:rPr lang="en-US" sz="1800" i="1" dirty="0" smtClean="0">
                <a:latin typeface="Times New Roman" pitchFamily="18" charset="0"/>
                <a:cs typeface="Times New Roman" pitchFamily="18" charset="0"/>
              </a:rPr>
              <a:t>= (P – F)(A/P, 15%, 20) + F *i + A</a:t>
            </a:r>
          </a:p>
          <a:p>
            <a:pPr>
              <a:buNone/>
            </a:pPr>
            <a:r>
              <a:rPr lang="en-US" sz="1800" dirty="0" smtClean="0">
                <a:latin typeface="Times New Roman" pitchFamily="18" charset="0"/>
                <a:cs typeface="Times New Roman" pitchFamily="18" charset="0"/>
              </a:rPr>
              <a:t>= (65000 – 13000)(0.1598) + 13000 *0.15 + 9000</a:t>
            </a:r>
          </a:p>
          <a:p>
            <a:pPr>
              <a:buNone/>
            </a:pP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Rs. 19259.60</a:t>
            </a:r>
          </a:p>
          <a:p>
            <a:pPr>
              <a:buNone/>
            </a:pPr>
            <a:endParaRPr lang="en-US" sz="1800" b="1"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Since the annual equivalent cost of the old diesel engine is less than that of the</a:t>
            </a:r>
          </a:p>
          <a:p>
            <a:pPr>
              <a:buNone/>
            </a:pPr>
            <a:r>
              <a:rPr lang="en-US" sz="1800" dirty="0" smtClean="0">
                <a:latin typeface="Times New Roman" pitchFamily="18" charset="0"/>
                <a:cs typeface="Times New Roman" pitchFamily="18" charset="0"/>
              </a:rPr>
              <a:t>new diesel engine, it is suggested to keep the old diesel engine. Here, an</a:t>
            </a:r>
          </a:p>
          <a:p>
            <a:pPr>
              <a:buNone/>
            </a:pPr>
            <a:r>
              <a:rPr lang="en-US" sz="1800" dirty="0" smtClean="0">
                <a:latin typeface="Times New Roman" pitchFamily="18" charset="0"/>
                <a:cs typeface="Times New Roman" pitchFamily="18" charset="0"/>
              </a:rPr>
              <a:t>important assumption is that the old engine will be replaced four times during</a:t>
            </a:r>
          </a:p>
          <a:p>
            <a:pPr>
              <a:buNone/>
            </a:pPr>
            <a:r>
              <a:rPr lang="en-US" sz="1800" dirty="0" smtClean="0">
                <a:latin typeface="Times New Roman" pitchFamily="18" charset="0"/>
                <a:cs typeface="Times New Roman" pitchFamily="18" charset="0"/>
              </a:rPr>
              <a:t>the 20 years period of comparison</a:t>
            </a:r>
            <a:endParaRPr lang="en-US" sz="1800" b="1" dirty="0" smtClean="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5486400" y="1219201"/>
            <a:ext cx="3657600" cy="10668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639762"/>
          </a:xfrm>
        </p:spPr>
        <p:txBody>
          <a:bodyPr>
            <a:normAutofit/>
          </a:bodyPr>
          <a:lstStyle/>
          <a:p>
            <a:r>
              <a:rPr lang="en-US" sz="2800" dirty="0" smtClean="0">
                <a:solidFill>
                  <a:schemeClr val="tx1"/>
                </a:solidFill>
                <a:latin typeface="Times New Roman" pitchFamily="18" charset="0"/>
                <a:cs typeface="Times New Roman" pitchFamily="18" charset="0"/>
              </a:rPr>
              <a:t>EXAMPLE # 06</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0" y="914400"/>
            <a:ext cx="8933688" cy="5943600"/>
          </a:xfrm>
        </p:spPr>
        <p:txBody>
          <a:bodyPr>
            <a:normAutofit/>
          </a:bodyPr>
          <a:lstStyle/>
          <a:p>
            <a:pPr>
              <a:buNone/>
            </a:pPr>
            <a:r>
              <a:rPr lang="en-US" sz="1800" dirty="0" smtClean="0">
                <a:latin typeface="Times New Roman" pitchFamily="18" charset="0"/>
                <a:cs typeface="Times New Roman" pitchFamily="18" charset="0"/>
              </a:rPr>
              <a:t>A steel highway bridge must either be reinforced or replaced.Re-inforcement would cost Rs. 660000 and would make the bridge fit for an additional five years of service. If it is reinforced, it is estimated that its net salvage value would be Rs. 400000 at the time it is retired from service. The new pre-stressed concrete bridge would cost Rs. 1500000 and would meet the foreseeable requirements of the next 40 years. Such a bridge would have no salvage value. It is estimated that the annual maintenance cost of the reinforced bridge would exceed that of the concrete bridge by Rs. 96000. If the bridge is replaced by a new pre-stressed concrete bridge, the scrap value of the steel would exceed the demolition cost by Rs. 420000. Assume that the money costs the state 10%. What would you recommend?</a:t>
            </a:r>
          </a:p>
          <a:p>
            <a:pPr>
              <a:buNone/>
            </a:pPr>
            <a:r>
              <a:rPr lang="en-US" sz="2000" b="1" u="sng" dirty="0" smtClean="0">
                <a:latin typeface="Times New Roman" pitchFamily="18" charset="0"/>
                <a:cs typeface="Times New Roman" pitchFamily="18" charset="0"/>
              </a:rPr>
              <a:t>Solution:</a:t>
            </a:r>
          </a:p>
          <a:p>
            <a:pPr>
              <a:buNone/>
            </a:pPr>
            <a:r>
              <a:rPr lang="en-US" sz="1800" dirty="0" smtClean="0">
                <a:latin typeface="Times New Roman" pitchFamily="18" charset="0"/>
                <a:cs typeface="Times New Roman" pitchFamily="18" charset="0"/>
              </a:rPr>
              <a:t>There are two alternatives:</a:t>
            </a:r>
          </a:p>
          <a:p>
            <a:pPr>
              <a:buNone/>
            </a:pPr>
            <a:r>
              <a:rPr lang="en-US" sz="1800" dirty="0" smtClean="0">
                <a:latin typeface="Times New Roman" pitchFamily="18" charset="0"/>
                <a:cs typeface="Times New Roman" pitchFamily="18" charset="0"/>
              </a:rPr>
              <a:t>1. Reinforce the existing bridge.</a:t>
            </a:r>
          </a:p>
          <a:p>
            <a:pPr>
              <a:buNone/>
            </a:pPr>
            <a:r>
              <a:rPr lang="en-US" sz="1800" dirty="0" smtClean="0">
                <a:latin typeface="Times New Roman" pitchFamily="18" charset="0"/>
                <a:cs typeface="Times New Roman" pitchFamily="18" charset="0"/>
              </a:rPr>
              <a:t>2. Replace the existing bridge by a new pre-stressed concrete bridge</a:t>
            </a:r>
            <a:r>
              <a:rPr lang="en-US" sz="2000" dirty="0" smtClean="0"/>
              <a:t>.</a:t>
            </a:r>
          </a:p>
          <a:p>
            <a:pPr>
              <a:buNone/>
            </a:pPr>
            <a:r>
              <a:rPr lang="en-US" sz="1800" b="1" i="1" dirty="0" smtClean="0">
                <a:latin typeface="Times New Roman" pitchFamily="18" charset="0"/>
                <a:cs typeface="Times New Roman" pitchFamily="18" charset="0"/>
              </a:rPr>
              <a:t>Alternative 1— Reinforce the existing bridge</a:t>
            </a:r>
            <a:endParaRPr lang="en-US" sz="1800" b="1" u="sng"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Cost of reinforcement (P) </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Rs. 6,60000</a:t>
            </a:r>
          </a:p>
          <a:p>
            <a:pPr>
              <a:buNone/>
            </a:pPr>
            <a:r>
              <a:rPr lang="en-US" sz="1800" dirty="0" smtClean="0">
                <a:latin typeface="Times New Roman" pitchFamily="18" charset="0"/>
                <a:cs typeface="Times New Roman" pitchFamily="18" charset="0"/>
              </a:rPr>
              <a:t>Salvage value after 5 years (F) </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Rs. 4,00000</a:t>
            </a:r>
            <a:endParaRPr lang="en-US" sz="1800" u="sng"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933688" cy="457200"/>
          </a:xfrm>
        </p:spPr>
        <p:txBody>
          <a:bodyPr>
            <a:normAutofit fontScale="90000"/>
          </a:bodyPr>
          <a:lstStyle/>
          <a:p>
            <a:r>
              <a:rPr lang="en-US" sz="2800" dirty="0" smtClean="0">
                <a:solidFill>
                  <a:schemeClr val="tx1"/>
                </a:solidFill>
                <a:latin typeface="Times New Roman" pitchFamily="18" charset="0"/>
                <a:cs typeface="Times New Roman" pitchFamily="18" charset="0"/>
              </a:rPr>
              <a:t>EXAMPLE # 06</a:t>
            </a:r>
            <a:endParaRPr lang="en-US" sz="2800" dirty="0">
              <a:solidFill>
                <a:schemeClr val="tx1"/>
              </a:solidFill>
            </a:endParaRPr>
          </a:p>
        </p:txBody>
      </p:sp>
      <p:pic>
        <p:nvPicPr>
          <p:cNvPr id="1026" name="Picture 2"/>
          <p:cNvPicPr>
            <a:picLocks noGrp="1" noChangeAspect="1" noChangeArrowheads="1"/>
          </p:cNvPicPr>
          <p:nvPr>
            <p:ph sz="quarter" idx="1"/>
          </p:nvPr>
        </p:nvPicPr>
        <p:blipFill>
          <a:blip r:embed="rId2"/>
          <a:srcRect/>
          <a:stretch>
            <a:fillRect/>
          </a:stretch>
        </p:blipFill>
        <p:spPr bwMode="auto">
          <a:xfrm>
            <a:off x="5676900" y="1143000"/>
            <a:ext cx="3467100" cy="1962150"/>
          </a:xfrm>
          <a:prstGeom prst="rect">
            <a:avLst/>
          </a:prstGeom>
          <a:noFill/>
          <a:ln w="9525">
            <a:noFill/>
            <a:miter lim="800000"/>
            <a:headEnd/>
            <a:tailEnd/>
          </a:ln>
          <a:effectLst/>
        </p:spPr>
      </p:pic>
      <p:sp>
        <p:nvSpPr>
          <p:cNvPr id="5" name="Rectangle 4"/>
          <p:cNvSpPr/>
          <p:nvPr/>
        </p:nvSpPr>
        <p:spPr>
          <a:xfrm>
            <a:off x="0" y="1219200"/>
            <a:ext cx="9144000" cy="8956298"/>
          </a:xfrm>
          <a:prstGeom prst="rect">
            <a:avLst/>
          </a:prstGeom>
        </p:spPr>
        <p:txBody>
          <a:bodyPr wrap="square">
            <a:spAutoFit/>
          </a:bodyPr>
          <a:lstStyle/>
          <a:p>
            <a:r>
              <a:rPr lang="en-US" dirty="0" smtClean="0">
                <a:latin typeface="Times New Roman" pitchFamily="18" charset="0"/>
                <a:cs typeface="Times New Roman" pitchFamily="18" charset="0"/>
              </a:rPr>
              <a:t>The excess annual maintenance cost over pre-stressed concrete bridge (</a:t>
            </a:r>
            <a:r>
              <a:rPr lang="en-US" i="1" dirty="0" smtClean="0">
                <a:latin typeface="Times New Roman" pitchFamily="18" charset="0"/>
                <a:cs typeface="Times New Roman" pitchFamily="18" charset="0"/>
              </a:rPr>
              <a:t>A)</a:t>
            </a:r>
          </a:p>
          <a:p>
            <a:r>
              <a:rPr lang="en-US" dirty="0" smtClean="0">
                <a:latin typeface="Times New Roman" pitchFamily="18" charset="0"/>
                <a:cs typeface="Times New Roman" pitchFamily="18" charset="0"/>
              </a:rPr>
              <a:t>= Rs. 96,000</a:t>
            </a:r>
          </a:p>
          <a:p>
            <a:r>
              <a:rPr lang="en-US" dirty="0" smtClean="0">
                <a:latin typeface="Times New Roman" pitchFamily="18" charset="0"/>
                <a:cs typeface="Times New Roman" pitchFamily="18" charset="0"/>
              </a:rPr>
              <a:t>Life (</a:t>
            </a:r>
            <a:r>
              <a:rPr lang="en-US" i="1" dirty="0" smtClean="0">
                <a:latin typeface="Times New Roman" pitchFamily="18" charset="0"/>
                <a:cs typeface="Times New Roman" pitchFamily="18" charset="0"/>
              </a:rPr>
              <a:t>n) = 5 years</a:t>
            </a:r>
          </a:p>
          <a:p>
            <a:r>
              <a:rPr lang="en-US" dirty="0" smtClean="0">
                <a:latin typeface="Times New Roman" pitchFamily="18" charset="0"/>
                <a:cs typeface="Times New Roman" pitchFamily="18" charset="0"/>
              </a:rPr>
              <a:t>Interest rate (</a:t>
            </a:r>
            <a:r>
              <a:rPr lang="en-US" i="1" dirty="0" smtClean="0">
                <a:latin typeface="Times New Roman" pitchFamily="18" charset="0"/>
                <a:cs typeface="Times New Roman" pitchFamily="18" charset="0"/>
              </a:rPr>
              <a:t>i) = 10%</a:t>
            </a:r>
          </a:p>
          <a:p>
            <a:r>
              <a:rPr lang="en-US" dirty="0" smtClean="0">
                <a:latin typeface="Times New Roman" pitchFamily="18" charset="0"/>
                <a:cs typeface="Times New Roman" pitchFamily="18" charset="0"/>
              </a:rPr>
              <a:t>The cash flow diagram of alternative 1 is illustrated in Fig.</a:t>
            </a:r>
          </a:p>
          <a:p>
            <a:r>
              <a:rPr lang="en-US" dirty="0" smtClean="0">
                <a:latin typeface="Times New Roman" pitchFamily="18" charset="0"/>
                <a:cs typeface="Times New Roman" pitchFamily="18" charset="0"/>
              </a:rPr>
              <a:t>The annual equivalent cost of the alternative 1 is computed as</a:t>
            </a:r>
          </a:p>
          <a:p>
            <a:r>
              <a:rPr lang="en-US" i="1" dirty="0" smtClean="0">
                <a:latin typeface="Times New Roman" pitchFamily="18" charset="0"/>
                <a:cs typeface="Times New Roman" pitchFamily="18" charset="0"/>
              </a:rPr>
              <a:t>AE(10%) = (P – F)(A/P, 10%, 5) + F *i + A</a:t>
            </a:r>
          </a:p>
          <a:p>
            <a:r>
              <a:rPr lang="en-US" dirty="0" smtClean="0">
                <a:latin typeface="Times New Roman" pitchFamily="18" charset="0"/>
                <a:cs typeface="Times New Roman" pitchFamily="18" charset="0"/>
              </a:rPr>
              <a:t>= (660000 – 400000)(0.2638) + 400000 *0.10 + 96000</a:t>
            </a:r>
          </a:p>
          <a:p>
            <a:r>
              <a:rPr lang="en-US" dirty="0" smtClean="0"/>
              <a:t>                 = Rs. 204588</a:t>
            </a:r>
          </a:p>
          <a:p>
            <a:r>
              <a:rPr lang="en-US" b="1" dirty="0" smtClean="0">
                <a:latin typeface="Times New Roman" pitchFamily="18" charset="0"/>
                <a:cs typeface="Times New Roman" pitchFamily="18" charset="0"/>
              </a:rPr>
              <a:t>Alternative 2—Replace the existing bridge by a new pre-stressed concrete bridge</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Cost of pre-stressed concrete bridge </a:t>
            </a:r>
            <a:r>
              <a:rPr lang="en-US" i="1" dirty="0" smtClean="0">
                <a:latin typeface="Times New Roman" pitchFamily="18" charset="0"/>
                <a:cs typeface="Times New Roman" pitchFamily="18" charset="0"/>
              </a:rPr>
              <a:t>(P) = Rs. 15,00,000</a:t>
            </a:r>
          </a:p>
          <a:p>
            <a:r>
              <a:rPr lang="en-US" dirty="0" smtClean="0">
                <a:latin typeface="Times New Roman" pitchFamily="18" charset="0"/>
                <a:cs typeface="Times New Roman" pitchFamily="18" charset="0"/>
              </a:rPr>
              <a:t>Excess scrap value of steel over the demolition cost of the current bridge</a:t>
            </a:r>
          </a:p>
          <a:p>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 = Rs. 4,20,000</a:t>
            </a:r>
          </a:p>
          <a:p>
            <a:r>
              <a:rPr lang="en-US" dirty="0" smtClean="0">
                <a:latin typeface="Times New Roman" pitchFamily="18" charset="0"/>
                <a:cs typeface="Times New Roman" pitchFamily="18" charset="0"/>
              </a:rPr>
              <a:t>Life (</a:t>
            </a:r>
            <a:r>
              <a:rPr lang="en-US" i="1" dirty="0" smtClean="0">
                <a:latin typeface="Times New Roman" pitchFamily="18" charset="0"/>
                <a:cs typeface="Times New Roman" pitchFamily="18" charset="0"/>
              </a:rPr>
              <a:t>n) = 40 years</a:t>
            </a:r>
          </a:p>
          <a:p>
            <a:r>
              <a:rPr lang="en-US" dirty="0" smtClean="0">
                <a:latin typeface="Times New Roman" pitchFamily="18" charset="0"/>
                <a:cs typeface="Times New Roman" pitchFamily="18" charset="0"/>
              </a:rPr>
              <a:t>Interest rate (</a:t>
            </a:r>
            <a:r>
              <a:rPr lang="en-US" i="1" dirty="0" smtClean="0">
                <a:latin typeface="Times New Roman" pitchFamily="18" charset="0"/>
                <a:cs typeface="Times New Roman" pitchFamily="18" charset="0"/>
              </a:rPr>
              <a:t>i) = 10%</a:t>
            </a:r>
          </a:p>
          <a:p>
            <a:r>
              <a:rPr lang="en-US" dirty="0" smtClean="0">
                <a:latin typeface="Times New Roman" pitchFamily="18" charset="0"/>
                <a:cs typeface="Times New Roman" pitchFamily="18" charset="0"/>
              </a:rPr>
              <a:t>Note that the excess maintenance cost of the reinforced bridge over the</a:t>
            </a:r>
          </a:p>
          <a:p>
            <a:r>
              <a:rPr lang="en-US" dirty="0" smtClean="0">
                <a:latin typeface="Times New Roman" pitchFamily="18" charset="0"/>
                <a:cs typeface="Times New Roman" pitchFamily="18" charset="0"/>
              </a:rPr>
              <a:t>Pre-stressed concrete bridge is included in alternative 1.</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8933688" cy="427038"/>
          </a:xfrm>
        </p:spPr>
        <p:txBody>
          <a:bodyPr>
            <a:normAutofit fontScale="90000"/>
          </a:bodyPr>
          <a:lstStyle/>
          <a:p>
            <a:r>
              <a:rPr lang="en-US" sz="2800" dirty="0" smtClean="0">
                <a:solidFill>
                  <a:schemeClr val="tx1"/>
                </a:solidFill>
                <a:latin typeface="Times New Roman" pitchFamily="18" charset="0"/>
                <a:cs typeface="Times New Roman" pitchFamily="18" charset="0"/>
              </a:rPr>
              <a:t>EXAMPLE # 06</a:t>
            </a:r>
            <a:endParaRPr lang="en-US" sz="2800" dirty="0">
              <a:solidFill>
                <a:schemeClr val="tx1"/>
              </a:solidFill>
            </a:endParaRPr>
          </a:p>
        </p:txBody>
      </p:sp>
      <p:pic>
        <p:nvPicPr>
          <p:cNvPr id="2050" name="Picture 2"/>
          <p:cNvPicPr>
            <a:picLocks noGrp="1" noChangeAspect="1" noChangeArrowheads="1"/>
          </p:cNvPicPr>
          <p:nvPr>
            <p:ph sz="quarter" idx="1"/>
          </p:nvPr>
        </p:nvPicPr>
        <p:blipFill>
          <a:blip r:embed="rId2"/>
          <a:srcRect/>
          <a:stretch>
            <a:fillRect/>
          </a:stretch>
        </p:blipFill>
        <p:spPr bwMode="auto">
          <a:xfrm>
            <a:off x="5181600" y="1143001"/>
            <a:ext cx="3962400" cy="1371600"/>
          </a:xfrm>
          <a:prstGeom prst="rect">
            <a:avLst/>
          </a:prstGeom>
          <a:noFill/>
          <a:ln w="9525">
            <a:noFill/>
            <a:miter lim="800000"/>
            <a:headEnd/>
            <a:tailEnd/>
          </a:ln>
          <a:effectLst/>
        </p:spPr>
      </p:pic>
      <p:sp>
        <p:nvSpPr>
          <p:cNvPr id="5" name="Rectangle 4"/>
          <p:cNvSpPr/>
          <p:nvPr/>
        </p:nvSpPr>
        <p:spPr>
          <a:xfrm>
            <a:off x="0" y="1447800"/>
            <a:ext cx="9144000" cy="7848302"/>
          </a:xfrm>
          <a:prstGeom prst="rect">
            <a:avLst/>
          </a:prstGeom>
        </p:spPr>
        <p:txBody>
          <a:bodyPr wrap="square">
            <a:spAutoFit/>
          </a:bodyPr>
          <a:lstStyle/>
          <a:p>
            <a:r>
              <a:rPr lang="en-US" dirty="0" smtClean="0">
                <a:latin typeface="Times New Roman" pitchFamily="18" charset="0"/>
                <a:cs typeface="Times New Roman" pitchFamily="18" charset="0"/>
              </a:rPr>
              <a:t>The cash flow diagram for alternative 2 is shown in Fig</a:t>
            </a:r>
          </a:p>
          <a:p>
            <a:r>
              <a:rPr lang="en-US" dirty="0" smtClean="0">
                <a:latin typeface="Times New Roman" pitchFamily="18" charset="0"/>
                <a:cs typeface="Times New Roman" pitchFamily="18" charset="0"/>
              </a:rPr>
              <a:t>The annual equivalent cost of alternative 2 is calculated as</a:t>
            </a:r>
          </a:p>
          <a:p>
            <a:r>
              <a:rPr lang="pt-BR" dirty="0" smtClean="0">
                <a:latin typeface="Times New Roman" pitchFamily="18" charset="0"/>
                <a:cs typeface="Times New Roman" pitchFamily="18" charset="0"/>
              </a:rPr>
              <a:t>AE(10%) = (P – X) (A/P, 10%, 40)</a:t>
            </a:r>
          </a:p>
          <a:p>
            <a:r>
              <a:rPr lang="en-US" dirty="0" smtClean="0">
                <a:latin typeface="Times New Roman" pitchFamily="18" charset="0"/>
                <a:cs typeface="Times New Roman" pitchFamily="18" charset="0"/>
              </a:rPr>
              <a:t>= (1500000 – 420000)  0.1023</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Rs. 110484</a:t>
            </a:r>
          </a:p>
          <a:p>
            <a:r>
              <a:rPr lang="en-US" dirty="0" smtClean="0">
                <a:latin typeface="Times New Roman" pitchFamily="18" charset="0"/>
                <a:cs typeface="Times New Roman" pitchFamily="18" charset="0"/>
              </a:rPr>
              <a:t>The annual equivalent cost of alternative 2 is less than that of alternative 1.</a:t>
            </a:r>
          </a:p>
          <a:p>
            <a:r>
              <a:rPr lang="en-US" dirty="0" smtClean="0">
                <a:latin typeface="Times New Roman" pitchFamily="18" charset="0"/>
                <a:cs typeface="Times New Roman" pitchFamily="18" charset="0"/>
              </a:rPr>
              <a:t>Based on equal lives comparison over 40 years, alternative 2 is selected as the</a:t>
            </a:r>
          </a:p>
          <a:p>
            <a:r>
              <a:rPr lang="en-US" dirty="0" smtClean="0">
                <a:latin typeface="Times New Roman" pitchFamily="18" charset="0"/>
                <a:cs typeface="Times New Roman" pitchFamily="18" charset="0"/>
              </a:rPr>
              <a:t>best alternative.</a:t>
            </a:r>
          </a:p>
          <a:p>
            <a:r>
              <a:rPr lang="en-US" dirty="0" smtClean="0">
                <a:latin typeface="Times New Roman" pitchFamily="18" charset="0"/>
                <a:cs typeface="Times New Roman" pitchFamily="18" charset="0"/>
              </a:rPr>
              <a:t>Thus, it is suggested to go in for pre-stressed concrete bridge.</a:t>
            </a:r>
          </a:p>
          <a:p>
            <a:endParaRPr lang="en-US"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381000"/>
          </a:xfrm>
        </p:spPr>
        <p:txBody>
          <a:bodyPr>
            <a:normAutofit fontScale="90000"/>
          </a:bodyPr>
          <a:lstStyle/>
          <a:p>
            <a:r>
              <a:rPr lang="en-US" sz="2800" dirty="0" smtClean="0">
                <a:solidFill>
                  <a:schemeClr val="tx1"/>
                </a:solidFill>
                <a:latin typeface="Times New Roman" pitchFamily="18" charset="0"/>
                <a:cs typeface="Times New Roman" pitchFamily="18" charset="0"/>
              </a:rPr>
              <a:t>EXAMPLE # 07</a:t>
            </a:r>
            <a:endParaRPr lang="en-US" sz="2800" dirty="0">
              <a:solidFill>
                <a:schemeClr val="tx1"/>
              </a:solidFill>
            </a:endParaRPr>
          </a:p>
        </p:txBody>
      </p:sp>
      <p:pic>
        <p:nvPicPr>
          <p:cNvPr id="3074" name="Picture 2"/>
          <p:cNvPicPr>
            <a:picLocks noGrp="1" noChangeAspect="1" noChangeArrowheads="1"/>
          </p:cNvPicPr>
          <p:nvPr>
            <p:ph sz="quarter" idx="1"/>
          </p:nvPr>
        </p:nvPicPr>
        <p:blipFill>
          <a:blip r:embed="rId2"/>
          <a:stretch>
            <a:fillRect/>
          </a:stretch>
        </p:blipFill>
        <p:spPr bwMode="auto">
          <a:xfrm>
            <a:off x="1219200" y="3810000"/>
            <a:ext cx="6267450" cy="2124075"/>
          </a:xfrm>
          <a:prstGeom prst="rect">
            <a:avLst/>
          </a:prstGeom>
          <a:noFill/>
          <a:ln w="9525">
            <a:noFill/>
            <a:miter lim="800000"/>
            <a:headEnd/>
            <a:tailEnd/>
          </a:ln>
          <a:effectLst/>
        </p:spPr>
      </p:pic>
      <p:sp>
        <p:nvSpPr>
          <p:cNvPr id="5" name="Rectangle 4"/>
          <p:cNvSpPr/>
          <p:nvPr/>
        </p:nvSpPr>
        <p:spPr>
          <a:xfrm>
            <a:off x="0" y="1143001"/>
            <a:ext cx="9144000" cy="2031325"/>
          </a:xfrm>
          <a:prstGeom prst="rect">
            <a:avLst/>
          </a:prstGeom>
        </p:spPr>
        <p:txBody>
          <a:bodyPr wrap="square">
            <a:spAutoFit/>
          </a:bodyPr>
          <a:lstStyle/>
          <a:p>
            <a:r>
              <a:rPr lang="en-US" dirty="0" smtClean="0">
                <a:latin typeface="Times New Roman" pitchFamily="18" charset="0"/>
                <a:cs typeface="Times New Roman" pitchFamily="18" charset="0"/>
              </a:rPr>
              <a:t>Three years back a municipality purchased a 10 hp motor for pumping drinking water. Its useful life was estimated to be 10 years. Due to the fast development of that locality, the municipality is unable to meet the current demand for water with the existing motor. The municipality can cope (</a:t>
            </a:r>
            <a:r>
              <a:rPr lang="ur-PK" dirty="0" smtClean="0"/>
              <a:t>نمٹنے </a:t>
            </a:r>
            <a:r>
              <a:rPr lang="en-US" dirty="0" smtClean="0"/>
              <a:t>)</a:t>
            </a:r>
            <a:r>
              <a:rPr lang="en-US" dirty="0" smtClean="0">
                <a:latin typeface="Times New Roman" pitchFamily="18" charset="0"/>
                <a:cs typeface="Times New Roman" pitchFamily="18" charset="0"/>
              </a:rPr>
              <a:t>with the situation either by augmenting(</a:t>
            </a:r>
            <a:r>
              <a:rPr lang="ur-PK" dirty="0" smtClean="0"/>
              <a:t>اضافہ </a:t>
            </a:r>
            <a:r>
              <a:rPr lang="en-US" dirty="0" smtClean="0"/>
              <a:t>)</a:t>
            </a:r>
            <a:r>
              <a:rPr lang="en-US" dirty="0" smtClean="0">
                <a:latin typeface="Times New Roman" pitchFamily="18" charset="0"/>
                <a:cs typeface="Times New Roman" pitchFamily="18" charset="0"/>
              </a:rPr>
              <a:t>an additional 5 hp motor or replacing the existing 10 hp motor with a new 15 hp motor. The details of these motors are now</a:t>
            </a:r>
          </a:p>
          <a:p>
            <a:r>
              <a:rPr lang="en-US" dirty="0" smtClean="0">
                <a:latin typeface="Times New Roman" pitchFamily="18" charset="0"/>
                <a:cs typeface="Times New Roman" pitchFamily="18" charset="0"/>
              </a:rPr>
              <a:t>tabulated. The current market value of the 10 hp motor is Rs. 10000. Using an interest</a:t>
            </a:r>
          </a:p>
          <a:p>
            <a:r>
              <a:rPr lang="en-US" dirty="0" smtClean="0">
                <a:latin typeface="Times New Roman" pitchFamily="18" charset="0"/>
                <a:cs typeface="Times New Roman" pitchFamily="18" charset="0"/>
              </a:rPr>
              <a:t>rate of 15% find the best alternative.</a:t>
            </a:r>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579438"/>
          </a:xfrm>
        </p:spPr>
        <p:txBody>
          <a:bodyPr>
            <a:normAutofit/>
          </a:bodyPr>
          <a:lstStyle/>
          <a:p>
            <a:r>
              <a:rPr lang="en-US" sz="2800" dirty="0" smtClean="0">
                <a:solidFill>
                  <a:schemeClr val="tx1"/>
                </a:solidFill>
                <a:latin typeface="Times New Roman" pitchFamily="18" charset="0"/>
                <a:cs typeface="Times New Roman" pitchFamily="18" charset="0"/>
              </a:rPr>
              <a:t>EXAMPLE # 07</a:t>
            </a:r>
            <a:endParaRPr lang="en-US" sz="2800" dirty="0">
              <a:solidFill>
                <a:schemeClr val="tx1"/>
              </a:solidFill>
            </a:endParaRPr>
          </a:p>
        </p:txBody>
      </p:sp>
      <p:sp>
        <p:nvSpPr>
          <p:cNvPr id="3" name="Content Placeholder 2"/>
          <p:cNvSpPr>
            <a:spLocks noGrp="1"/>
          </p:cNvSpPr>
          <p:nvPr>
            <p:ph sz="quarter" idx="1"/>
          </p:nvPr>
        </p:nvSpPr>
        <p:spPr>
          <a:xfrm>
            <a:off x="0" y="1447800"/>
            <a:ext cx="8933688" cy="5410200"/>
          </a:xfrm>
        </p:spPr>
        <p:txBody>
          <a:bodyPr>
            <a:normAutofit/>
          </a:bodyPr>
          <a:lstStyle/>
          <a:p>
            <a:pPr>
              <a:buNone/>
            </a:pPr>
            <a:r>
              <a:rPr lang="en-US" sz="1800" b="1" i="1" dirty="0" smtClean="0"/>
              <a:t>Solution</a:t>
            </a:r>
          </a:p>
          <a:p>
            <a:pPr>
              <a:buNone/>
            </a:pPr>
            <a:r>
              <a:rPr lang="en-US" sz="1800" dirty="0" smtClean="0">
                <a:latin typeface="Times New Roman" pitchFamily="18" charset="0"/>
                <a:cs typeface="Times New Roman" pitchFamily="18" charset="0"/>
              </a:rPr>
              <a:t>There are two alternatives to cope with the situation</a:t>
            </a:r>
          </a:p>
          <a:p>
            <a:pPr>
              <a:buNone/>
            </a:pPr>
            <a:r>
              <a:rPr lang="en-US" sz="1800" b="1" dirty="0" smtClean="0">
                <a:latin typeface="Times New Roman" pitchFamily="18" charset="0"/>
                <a:cs typeface="Times New Roman" pitchFamily="18" charset="0"/>
              </a:rPr>
              <a:t>1</a:t>
            </a:r>
            <a:r>
              <a:rPr lang="en-US" sz="1800" dirty="0" smtClean="0">
                <a:latin typeface="Times New Roman" pitchFamily="18" charset="0"/>
                <a:cs typeface="Times New Roman" pitchFamily="18" charset="0"/>
              </a:rPr>
              <a:t>. Augmenting the present 10 hp motor with an additional 5 hp motor.</a:t>
            </a:r>
          </a:p>
          <a:p>
            <a:pPr>
              <a:buNone/>
            </a:pPr>
            <a:r>
              <a:rPr lang="en-US" sz="1800" b="1"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Replacing the present 10 hp motor with a new 15 hp motor</a:t>
            </a:r>
          </a:p>
          <a:p>
            <a:pPr>
              <a:buNone/>
            </a:pPr>
            <a:r>
              <a:rPr lang="en-US" sz="1800" b="1" dirty="0" smtClean="0">
                <a:latin typeface="Times New Roman" pitchFamily="18" charset="0"/>
                <a:cs typeface="Times New Roman" pitchFamily="18" charset="0"/>
              </a:rPr>
              <a:t>Alternative 1—Augmenting the present 10 hp motor with an additional 5 hp motor</a:t>
            </a:r>
          </a:p>
          <a:p>
            <a:pPr>
              <a:buNone/>
            </a:pPr>
            <a:r>
              <a:rPr lang="en-US" sz="1800" dirty="0" smtClean="0">
                <a:latin typeface="Times New Roman" pitchFamily="18" charset="0"/>
                <a:cs typeface="Times New Roman" pitchFamily="18" charset="0"/>
              </a:rPr>
              <a:t>Total annual equivalent cost = Annual equivalent cost of 10 hp motor +Annual equivalent cost of 5 hp motor</a:t>
            </a:r>
          </a:p>
          <a:p>
            <a:pPr>
              <a:buNone/>
            </a:pPr>
            <a:r>
              <a:rPr lang="en-US" sz="1800" b="1" dirty="0" smtClean="0">
                <a:latin typeface="Times New Roman" pitchFamily="18" charset="0"/>
                <a:cs typeface="Times New Roman" pitchFamily="18" charset="0"/>
              </a:rPr>
              <a:t>Calculation of annual equivalent cost of 10 hp Motor</a:t>
            </a:r>
          </a:p>
          <a:p>
            <a:pPr>
              <a:buNone/>
            </a:pPr>
            <a:r>
              <a:rPr lang="en-US" sz="1800" dirty="0" smtClean="0">
                <a:latin typeface="Times New Roman" pitchFamily="18" charset="0"/>
                <a:cs typeface="Times New Roman" pitchFamily="18" charset="0"/>
              </a:rPr>
              <a:t>Present market value of the 10 hp motor (</a:t>
            </a:r>
            <a:r>
              <a:rPr lang="en-US" sz="1800" i="1" dirty="0" smtClean="0">
                <a:latin typeface="Times New Roman" pitchFamily="18" charset="0"/>
                <a:cs typeface="Times New Roman" pitchFamily="18" charset="0"/>
              </a:rPr>
              <a:t>P) = </a:t>
            </a:r>
            <a:r>
              <a:rPr lang="en-US" sz="1800" dirty="0" smtClean="0">
                <a:latin typeface="Times New Roman" pitchFamily="18" charset="0"/>
                <a:cs typeface="Times New Roman" pitchFamily="18" charset="0"/>
              </a:rPr>
              <a:t>Rs. 10,000</a:t>
            </a:r>
          </a:p>
          <a:p>
            <a:pPr>
              <a:buNone/>
            </a:pPr>
            <a:r>
              <a:rPr lang="en-US" sz="1800" dirty="0" smtClean="0">
                <a:latin typeface="Times New Roman" pitchFamily="18" charset="0"/>
                <a:cs typeface="Times New Roman" pitchFamily="18" charset="0"/>
              </a:rPr>
              <a:t>Remaining life (</a:t>
            </a:r>
            <a:r>
              <a:rPr lang="en-US" sz="1800" i="1" dirty="0" smtClean="0">
                <a:latin typeface="Times New Roman" pitchFamily="18" charset="0"/>
                <a:cs typeface="Times New Roman" pitchFamily="18" charset="0"/>
              </a:rPr>
              <a:t>n) </a:t>
            </a:r>
            <a:r>
              <a:rPr lang="en-US" sz="1800" dirty="0" smtClean="0">
                <a:latin typeface="Times New Roman" pitchFamily="18" charset="0"/>
                <a:cs typeface="Times New Roman" pitchFamily="18" charset="0"/>
              </a:rPr>
              <a:t>= 7 years</a:t>
            </a:r>
          </a:p>
          <a:p>
            <a:pPr>
              <a:buNone/>
            </a:pPr>
            <a:r>
              <a:rPr lang="en-US" sz="1800" dirty="0" smtClean="0">
                <a:latin typeface="Times New Roman" pitchFamily="18" charset="0"/>
                <a:cs typeface="Times New Roman" pitchFamily="18" charset="0"/>
              </a:rPr>
              <a:t>Salvage value at the end of motor life (</a:t>
            </a:r>
            <a:r>
              <a:rPr lang="en-US" sz="1800" i="1" dirty="0" smtClean="0">
                <a:latin typeface="Times New Roman" pitchFamily="18" charset="0"/>
                <a:cs typeface="Times New Roman" pitchFamily="18" charset="0"/>
              </a:rPr>
              <a:t>F) = </a:t>
            </a:r>
            <a:r>
              <a:rPr lang="en-US" sz="1800" dirty="0" smtClean="0">
                <a:latin typeface="Times New Roman" pitchFamily="18" charset="0"/>
                <a:cs typeface="Times New Roman" pitchFamily="18" charset="0"/>
              </a:rPr>
              <a:t>Rs. 1,500</a:t>
            </a:r>
          </a:p>
          <a:p>
            <a:pPr>
              <a:buNone/>
            </a:pPr>
            <a:r>
              <a:rPr lang="en-US" sz="1800" dirty="0" smtClean="0">
                <a:latin typeface="Times New Roman" pitchFamily="18" charset="0"/>
                <a:cs typeface="Times New Roman" pitchFamily="18" charset="0"/>
              </a:rPr>
              <a:t>Annual operation and maintenance cost (</a:t>
            </a:r>
            <a:r>
              <a:rPr lang="en-US" sz="1800" i="1" dirty="0" smtClean="0">
                <a:latin typeface="Times New Roman" pitchFamily="18" charset="0"/>
                <a:cs typeface="Times New Roman" pitchFamily="18" charset="0"/>
              </a:rPr>
              <a:t>A) = </a:t>
            </a:r>
            <a:r>
              <a:rPr lang="en-US" sz="1800" dirty="0" smtClean="0">
                <a:latin typeface="Times New Roman" pitchFamily="18" charset="0"/>
                <a:cs typeface="Times New Roman" pitchFamily="18" charset="0"/>
              </a:rPr>
              <a:t>Rs. 1,600</a:t>
            </a:r>
          </a:p>
          <a:p>
            <a:pPr>
              <a:buNone/>
            </a:pPr>
            <a:r>
              <a:rPr lang="en-US" sz="1800" dirty="0" smtClean="0">
                <a:latin typeface="Times New Roman" pitchFamily="18" charset="0"/>
                <a:cs typeface="Times New Roman" pitchFamily="18" charset="0"/>
              </a:rPr>
              <a:t>Interest rate, </a:t>
            </a:r>
            <a:r>
              <a:rPr lang="en-US" sz="1800" i="1" dirty="0" smtClean="0">
                <a:latin typeface="Times New Roman" pitchFamily="18" charset="0"/>
                <a:cs typeface="Times New Roman" pitchFamily="18" charset="0"/>
              </a:rPr>
              <a:t>i = 15%</a:t>
            </a:r>
          </a:p>
          <a:p>
            <a:pPr>
              <a:buNone/>
            </a:pPr>
            <a:r>
              <a:rPr lang="en-US" sz="1800" dirty="0" smtClean="0">
                <a:latin typeface="Times New Roman" pitchFamily="18" charset="0"/>
                <a:cs typeface="Times New Roman" pitchFamily="18" charset="0"/>
              </a:rPr>
              <a:t>The cash flow diagram of this alternative is shown in Fig</a:t>
            </a:r>
            <a:endParaRPr lang="en-US"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b="1"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533400" y="1447800"/>
            <a:ext cx="8400288" cy="4800600"/>
          </a:xfrm>
        </p:spPr>
        <p:txBody>
          <a:bodyPr>
            <a:normAutofit/>
          </a:bodyPr>
          <a:lstStyle/>
          <a:p>
            <a:pPr>
              <a:buNone/>
            </a:pPr>
            <a:r>
              <a:rPr lang="en-US" sz="2000" dirty="0" smtClean="0">
                <a:latin typeface="Times New Roman" pitchFamily="18" charset="0"/>
                <a:cs typeface="Times New Roman" pitchFamily="18" charset="0"/>
              </a:rPr>
              <a:t>If a firm wants to be in the same business competitively, it has to take</a:t>
            </a:r>
          </a:p>
          <a:p>
            <a:pPr>
              <a:buNone/>
            </a:pPr>
            <a:r>
              <a:rPr lang="en-US" sz="2000" dirty="0" smtClean="0">
                <a:latin typeface="Times New Roman" pitchFamily="18" charset="0"/>
                <a:cs typeface="Times New Roman" pitchFamily="18" charset="0"/>
              </a:rPr>
              <a:t>decision on whether to replace the old equipment or to retain it by taking the</a:t>
            </a:r>
          </a:p>
          <a:p>
            <a:pPr>
              <a:buNone/>
            </a:pPr>
            <a:r>
              <a:rPr lang="en-US" sz="2000" dirty="0" smtClean="0">
                <a:latin typeface="Times New Roman" pitchFamily="18" charset="0"/>
                <a:cs typeface="Times New Roman" pitchFamily="18" charset="0"/>
              </a:rPr>
              <a:t>cost of maintenance and operation into account. There are two basic reasons for considering the replacement of an Equipment</a:t>
            </a:r>
          </a:p>
          <a:p>
            <a:r>
              <a:rPr lang="en-US" sz="2000" dirty="0" smtClean="0">
                <a:latin typeface="Times New Roman" pitchFamily="18" charset="0"/>
                <a:cs typeface="Times New Roman" pitchFamily="18" charset="0"/>
              </a:rPr>
              <a:t> physical impairment(</a:t>
            </a:r>
            <a:r>
              <a:rPr lang="ur-PK" sz="2000" dirty="0" smtClean="0"/>
              <a:t>خرابی</a:t>
            </a:r>
            <a:r>
              <a:rPr lang="en-US" sz="2000" dirty="0" smtClean="0">
                <a:latin typeface="Times New Roman" pitchFamily="18" charset="0"/>
                <a:cs typeface="Times New Roman" pitchFamily="18" charset="0"/>
              </a:rPr>
              <a:t> ) of the various </a:t>
            </a:r>
            <a:r>
              <a:rPr lang="en-US" sz="2000" dirty="0">
                <a:latin typeface="Times New Roman" pitchFamily="18" charset="0"/>
                <a:cs typeface="Times New Roman" pitchFamily="18" charset="0"/>
              </a:rPr>
              <a:t>parts. Physical impairment refers only to changes in the physical condition of the machine itself. This would lead to a decline in the value of the service rendered increased operating cost increased maintenance cost or a </a:t>
            </a:r>
            <a:r>
              <a:rPr lang="en-US" sz="2000" dirty="0" smtClean="0">
                <a:latin typeface="Times New Roman" pitchFamily="18" charset="0"/>
                <a:cs typeface="Times New Roman" pitchFamily="18" charset="0"/>
              </a:rPr>
              <a:t>combination</a:t>
            </a:r>
          </a:p>
          <a:p>
            <a:r>
              <a:rPr lang="en-US" sz="2000" dirty="0">
                <a:latin typeface="Times New Roman" pitchFamily="18" charset="0"/>
                <a:cs typeface="Times New Roman" pitchFamily="18" charset="0"/>
              </a:rPr>
              <a:t>O</a:t>
            </a:r>
            <a:r>
              <a:rPr lang="en-US" sz="2000" dirty="0" smtClean="0">
                <a:latin typeface="Times New Roman" pitchFamily="18" charset="0"/>
                <a:cs typeface="Times New Roman" pitchFamily="18" charset="0"/>
              </a:rPr>
              <a:t>bsolescence of the equipment. </a:t>
            </a:r>
            <a:endParaRPr lang="en-US"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579438"/>
          </a:xfrm>
        </p:spPr>
        <p:txBody>
          <a:bodyPr>
            <a:normAutofit/>
          </a:bodyPr>
          <a:lstStyle/>
          <a:p>
            <a:r>
              <a:rPr lang="en-US" sz="2800" dirty="0" smtClean="0">
                <a:solidFill>
                  <a:schemeClr val="tx1"/>
                </a:solidFill>
                <a:latin typeface="Times New Roman" pitchFamily="18" charset="0"/>
                <a:cs typeface="Times New Roman" pitchFamily="18" charset="0"/>
              </a:rPr>
              <a:t>EXAMPLE # 07</a:t>
            </a:r>
            <a:endParaRPr lang="en-US" sz="2800" dirty="0">
              <a:solidFill>
                <a:schemeClr val="tx1"/>
              </a:solidFill>
            </a:endParaRPr>
          </a:p>
        </p:txBody>
      </p:sp>
      <p:pic>
        <p:nvPicPr>
          <p:cNvPr id="4098" name="Picture 2"/>
          <p:cNvPicPr>
            <a:picLocks noGrp="1" noChangeAspect="1" noChangeArrowheads="1"/>
          </p:cNvPicPr>
          <p:nvPr>
            <p:ph sz="quarter" idx="1"/>
          </p:nvPr>
        </p:nvPicPr>
        <p:blipFill>
          <a:blip r:embed="rId2"/>
          <a:srcRect/>
          <a:stretch>
            <a:fillRect/>
          </a:stretch>
        </p:blipFill>
        <p:spPr bwMode="auto">
          <a:xfrm>
            <a:off x="4953000" y="1143000"/>
            <a:ext cx="4191000" cy="1295400"/>
          </a:xfrm>
          <a:prstGeom prst="rect">
            <a:avLst/>
          </a:prstGeom>
          <a:noFill/>
          <a:ln w="9525">
            <a:noFill/>
            <a:miter lim="800000"/>
            <a:headEnd/>
            <a:tailEnd/>
          </a:ln>
          <a:effectLst/>
        </p:spPr>
      </p:pic>
      <p:sp>
        <p:nvSpPr>
          <p:cNvPr id="5" name="Rectangle 4"/>
          <p:cNvSpPr/>
          <p:nvPr/>
        </p:nvSpPr>
        <p:spPr>
          <a:xfrm>
            <a:off x="0" y="1447800"/>
            <a:ext cx="9144000" cy="7848302"/>
          </a:xfrm>
          <a:prstGeom prst="rect">
            <a:avLst/>
          </a:prstGeom>
        </p:spPr>
        <p:txBody>
          <a:bodyPr wrap="square">
            <a:spAutoFit/>
          </a:bodyPr>
          <a:lstStyle/>
          <a:p>
            <a:r>
              <a:rPr lang="en-US" dirty="0" smtClean="0">
                <a:latin typeface="Times New Roman" pitchFamily="18" charset="0"/>
                <a:cs typeface="Times New Roman" pitchFamily="18" charset="0"/>
              </a:rPr>
              <a:t>The annual equivalent cost of the 10 hp motor is </a:t>
            </a:r>
          </a:p>
          <a:p>
            <a:r>
              <a:rPr lang="en-US" dirty="0" smtClean="0">
                <a:latin typeface="Times New Roman" pitchFamily="18" charset="0"/>
                <a:cs typeface="Times New Roman" pitchFamily="18" charset="0"/>
              </a:rPr>
              <a:t>calculated as</a:t>
            </a:r>
          </a:p>
          <a:p>
            <a:r>
              <a:rPr lang="en-US" i="1" dirty="0" smtClean="0">
                <a:latin typeface="Times New Roman" pitchFamily="18" charset="0"/>
                <a:cs typeface="Times New Roman" pitchFamily="18" charset="0"/>
              </a:rPr>
              <a:t>AE(15%) = (P – F)(A/P, 15%, 7) + F *i + A</a:t>
            </a:r>
          </a:p>
          <a:p>
            <a:r>
              <a:rPr lang="en-US" dirty="0" smtClean="0">
                <a:latin typeface="Times New Roman" pitchFamily="18" charset="0"/>
                <a:cs typeface="Times New Roman" pitchFamily="18" charset="0"/>
              </a:rPr>
              <a:t>= (10000 – 1500)(0.2404) + 1500 *0.15 + 1600</a:t>
            </a:r>
          </a:p>
          <a:p>
            <a:r>
              <a:rPr lang="en-US" dirty="0" smtClean="0"/>
              <a:t>= Rs. 3,868.40</a:t>
            </a:r>
          </a:p>
          <a:p>
            <a:r>
              <a:rPr lang="en-US" b="1" dirty="0" smtClean="0">
                <a:latin typeface="Times New Roman" pitchFamily="18" charset="0"/>
                <a:cs typeface="Times New Roman" pitchFamily="18" charset="0"/>
              </a:rPr>
              <a:t>Calculation of annual equivalent cost of 5 hp motor</a:t>
            </a:r>
          </a:p>
          <a:p>
            <a:r>
              <a:rPr lang="en-US" dirty="0" smtClean="0">
                <a:latin typeface="Times New Roman" pitchFamily="18" charset="0"/>
                <a:cs typeface="Times New Roman" pitchFamily="18" charset="0"/>
              </a:rPr>
              <a:t>Purchase value of the 5 hp motor (</a:t>
            </a:r>
            <a:r>
              <a:rPr lang="en-US" i="1" dirty="0" smtClean="0">
                <a:latin typeface="Times New Roman" pitchFamily="18" charset="0"/>
                <a:cs typeface="Times New Roman" pitchFamily="18" charset="0"/>
              </a:rPr>
              <a:t>P) = Rs. 10,000</a:t>
            </a:r>
          </a:p>
          <a:p>
            <a:r>
              <a:rPr lang="en-US" dirty="0" smtClean="0">
                <a:latin typeface="Times New Roman" pitchFamily="18" charset="0"/>
                <a:cs typeface="Times New Roman" pitchFamily="18" charset="0"/>
              </a:rPr>
              <a:t>Life (</a:t>
            </a:r>
            <a:r>
              <a:rPr lang="en-US" i="1" dirty="0" smtClean="0">
                <a:latin typeface="Times New Roman" pitchFamily="18" charset="0"/>
                <a:cs typeface="Times New Roman" pitchFamily="18" charset="0"/>
              </a:rPr>
              <a:t>n) = 7 years</a:t>
            </a:r>
          </a:p>
          <a:p>
            <a:r>
              <a:rPr lang="en-US" dirty="0" smtClean="0">
                <a:latin typeface="Times New Roman" pitchFamily="18" charset="0"/>
                <a:cs typeface="Times New Roman" pitchFamily="18" charset="0"/>
              </a:rPr>
              <a:t>Salvage value at the end of motor life (</a:t>
            </a:r>
            <a:r>
              <a:rPr lang="en-US" i="1" dirty="0" smtClean="0">
                <a:latin typeface="Times New Roman" pitchFamily="18" charset="0"/>
                <a:cs typeface="Times New Roman" pitchFamily="18" charset="0"/>
              </a:rPr>
              <a:t>F) = Rs. 800</a:t>
            </a:r>
          </a:p>
          <a:p>
            <a:r>
              <a:rPr lang="en-US" dirty="0" smtClean="0">
                <a:latin typeface="Times New Roman" pitchFamily="18" charset="0"/>
                <a:cs typeface="Times New Roman" pitchFamily="18" charset="0"/>
              </a:rPr>
              <a:t>Annual operation and maintenance cost (</a:t>
            </a:r>
            <a:r>
              <a:rPr lang="en-US" i="1" dirty="0" smtClean="0">
                <a:latin typeface="Times New Roman" pitchFamily="18" charset="0"/>
                <a:cs typeface="Times New Roman" pitchFamily="18" charset="0"/>
              </a:rPr>
              <a:t>A) = Rs. 1,000</a:t>
            </a:r>
          </a:p>
          <a:p>
            <a:r>
              <a:rPr lang="en-US" dirty="0" smtClean="0">
                <a:latin typeface="Times New Roman" pitchFamily="18" charset="0"/>
                <a:cs typeface="Times New Roman" pitchFamily="18" charset="0"/>
              </a:rPr>
              <a:t>Interest rate, </a:t>
            </a:r>
            <a:r>
              <a:rPr lang="en-US" i="1" dirty="0" smtClean="0">
                <a:latin typeface="Times New Roman" pitchFamily="18" charset="0"/>
                <a:cs typeface="Times New Roman" pitchFamily="18" charset="0"/>
              </a:rPr>
              <a:t>i = 15%</a:t>
            </a:r>
          </a:p>
          <a:p>
            <a:r>
              <a:rPr lang="en-US" dirty="0" smtClean="0">
                <a:latin typeface="Times New Roman" pitchFamily="18" charset="0"/>
                <a:cs typeface="Times New Roman" pitchFamily="18" charset="0"/>
              </a:rPr>
              <a:t>The cash flow diagram of the 5 hp motor is illustrated in Fig</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8933688" cy="503238"/>
          </a:xfrm>
        </p:spPr>
        <p:txBody>
          <a:bodyPr>
            <a:normAutofit fontScale="90000"/>
          </a:bodyPr>
          <a:lstStyle/>
          <a:p>
            <a:r>
              <a:rPr lang="en-US" sz="2800" dirty="0" smtClean="0">
                <a:solidFill>
                  <a:schemeClr val="tx1"/>
                </a:solidFill>
                <a:latin typeface="Times New Roman" pitchFamily="18" charset="0"/>
                <a:cs typeface="Times New Roman" pitchFamily="18" charset="0"/>
              </a:rPr>
              <a:t>EXAMPLE # 07</a:t>
            </a:r>
            <a:endParaRPr lang="en-US" sz="2800" dirty="0">
              <a:solidFill>
                <a:schemeClr val="tx1"/>
              </a:solidFill>
            </a:endParaRPr>
          </a:p>
        </p:txBody>
      </p:sp>
      <p:pic>
        <p:nvPicPr>
          <p:cNvPr id="5122" name="Picture 2"/>
          <p:cNvPicPr>
            <a:picLocks noGrp="1" noChangeAspect="1" noChangeArrowheads="1"/>
          </p:cNvPicPr>
          <p:nvPr>
            <p:ph sz="quarter" idx="1"/>
          </p:nvPr>
        </p:nvPicPr>
        <p:blipFill>
          <a:blip r:embed="rId2"/>
          <a:srcRect/>
          <a:stretch>
            <a:fillRect/>
          </a:stretch>
        </p:blipFill>
        <p:spPr bwMode="auto">
          <a:xfrm>
            <a:off x="4324350" y="1295400"/>
            <a:ext cx="4819650" cy="1371599"/>
          </a:xfrm>
          <a:prstGeom prst="rect">
            <a:avLst/>
          </a:prstGeom>
          <a:noFill/>
          <a:ln w="9525">
            <a:noFill/>
            <a:miter lim="800000"/>
            <a:headEnd/>
            <a:tailEnd/>
          </a:ln>
          <a:effectLst/>
        </p:spPr>
      </p:pic>
      <p:sp>
        <p:nvSpPr>
          <p:cNvPr id="5" name="Rectangle 4"/>
          <p:cNvSpPr/>
          <p:nvPr/>
        </p:nvSpPr>
        <p:spPr>
          <a:xfrm>
            <a:off x="0" y="1524000"/>
            <a:ext cx="9144000" cy="7848302"/>
          </a:xfrm>
          <a:prstGeom prst="rect">
            <a:avLst/>
          </a:prstGeom>
        </p:spPr>
        <p:txBody>
          <a:bodyPr wrap="square">
            <a:spAutoFit/>
          </a:bodyPr>
          <a:lstStyle/>
          <a:p>
            <a:r>
              <a:rPr lang="en-US" dirty="0" smtClean="0">
                <a:latin typeface="Times New Roman" pitchFamily="18" charset="0"/>
                <a:cs typeface="Times New Roman" pitchFamily="18" charset="0"/>
              </a:rPr>
              <a:t>The annual equivalent cost of the 5 hp motor </a:t>
            </a:r>
          </a:p>
          <a:p>
            <a:r>
              <a:rPr lang="en-US" dirty="0" smtClean="0">
                <a:latin typeface="Times New Roman" pitchFamily="18" charset="0"/>
                <a:cs typeface="Times New Roman" pitchFamily="18" charset="0"/>
              </a:rPr>
              <a:t>is computed as</a:t>
            </a:r>
          </a:p>
          <a:p>
            <a:r>
              <a:rPr lang="en-US" i="1" dirty="0" smtClean="0">
                <a:latin typeface="Times New Roman" pitchFamily="18" charset="0"/>
                <a:cs typeface="Times New Roman" pitchFamily="18" charset="0"/>
              </a:rPr>
              <a:t>AE(15%) = (P – F)(A/P, 15%, 7) + F *i + A</a:t>
            </a:r>
          </a:p>
          <a:p>
            <a:r>
              <a:rPr lang="en-US" dirty="0" smtClean="0">
                <a:latin typeface="Times New Roman" pitchFamily="18" charset="0"/>
                <a:cs typeface="Times New Roman" pitchFamily="18" charset="0"/>
              </a:rPr>
              <a:t>= (10,000 – 800)(0.2404) + 800 *0.15 + 1000</a:t>
            </a:r>
          </a:p>
          <a:p>
            <a:r>
              <a:rPr lang="en-US" b="1" dirty="0" smtClean="0">
                <a:latin typeface="Times New Roman" pitchFamily="18" charset="0"/>
                <a:cs typeface="Times New Roman" pitchFamily="18" charset="0"/>
              </a:rPr>
              <a:t>               = Rs. 3331.68</a:t>
            </a:r>
          </a:p>
          <a:p>
            <a:r>
              <a:rPr lang="en-US" dirty="0" smtClean="0">
                <a:latin typeface="Times New Roman" pitchFamily="18" charset="0"/>
                <a:cs typeface="Times New Roman" pitchFamily="18" charset="0"/>
              </a:rPr>
              <a:t>Total annual equivalent cost of the alternative 1 = Rs. 3868.40+ Rs. 3331.68</a:t>
            </a:r>
          </a:p>
          <a:p>
            <a:r>
              <a:rPr lang="en-US" b="1" dirty="0" smtClean="0">
                <a:latin typeface="Times New Roman" pitchFamily="18" charset="0"/>
                <a:cs typeface="Times New Roman" pitchFamily="18" charset="0"/>
              </a:rPr>
              <a:t>                                = Rs. 7200.08</a:t>
            </a:r>
          </a:p>
          <a:p>
            <a:r>
              <a:rPr lang="en-US" b="1" i="1" dirty="0" smtClean="0">
                <a:latin typeface="Times New Roman" pitchFamily="18" charset="0"/>
                <a:cs typeface="Times New Roman" pitchFamily="18" charset="0"/>
              </a:rPr>
              <a:t>Alternative 2—Replacing the present 10 hp motor with a new 15 hp motor</a:t>
            </a:r>
          </a:p>
          <a:p>
            <a:r>
              <a:rPr lang="en-US" dirty="0" smtClean="0">
                <a:latin typeface="Times New Roman" pitchFamily="18" charset="0"/>
                <a:cs typeface="Times New Roman" pitchFamily="18" charset="0"/>
              </a:rPr>
              <a:t>Purchase value of the 15 hp motor (</a:t>
            </a:r>
            <a:r>
              <a:rPr lang="en-US" i="1" dirty="0" smtClean="0">
                <a:latin typeface="Times New Roman" pitchFamily="18" charset="0"/>
                <a:cs typeface="Times New Roman" pitchFamily="18" charset="0"/>
              </a:rPr>
              <a:t>P) = </a:t>
            </a:r>
            <a:r>
              <a:rPr lang="en-US" dirty="0" smtClean="0">
                <a:latin typeface="Times New Roman" pitchFamily="18" charset="0"/>
                <a:cs typeface="Times New Roman" pitchFamily="18" charset="0"/>
              </a:rPr>
              <a:t>Rs. 35,000</a:t>
            </a:r>
          </a:p>
          <a:p>
            <a:r>
              <a:rPr lang="en-US" dirty="0" smtClean="0">
                <a:latin typeface="Times New Roman" pitchFamily="18" charset="0"/>
                <a:cs typeface="Times New Roman" pitchFamily="18" charset="0"/>
              </a:rPr>
              <a:t>Life (</a:t>
            </a:r>
            <a:r>
              <a:rPr lang="en-US" i="1"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 7 years</a:t>
            </a:r>
          </a:p>
          <a:p>
            <a:r>
              <a:rPr lang="en-US" dirty="0" smtClean="0">
                <a:latin typeface="Times New Roman" pitchFamily="18" charset="0"/>
                <a:cs typeface="Times New Roman" pitchFamily="18" charset="0"/>
              </a:rPr>
              <a:t>Salvage value at the end of motor life (</a:t>
            </a:r>
            <a:r>
              <a:rPr lang="en-US" i="1" dirty="0" smtClean="0">
                <a:latin typeface="Times New Roman" pitchFamily="18" charset="0"/>
                <a:cs typeface="Times New Roman" pitchFamily="18" charset="0"/>
              </a:rPr>
              <a:t>F) </a:t>
            </a:r>
            <a:r>
              <a:rPr lang="en-US" dirty="0" smtClean="0">
                <a:latin typeface="Times New Roman" pitchFamily="18" charset="0"/>
                <a:cs typeface="Times New Roman" pitchFamily="18" charset="0"/>
              </a:rPr>
              <a:t>= Rs. 4000</a:t>
            </a:r>
          </a:p>
          <a:p>
            <a:r>
              <a:rPr lang="en-US" dirty="0" smtClean="0">
                <a:latin typeface="Times New Roman" pitchFamily="18" charset="0"/>
                <a:cs typeface="Times New Roman" pitchFamily="18" charset="0"/>
              </a:rPr>
              <a:t>Annual operation and maintenance cost (</a:t>
            </a:r>
            <a:r>
              <a:rPr lang="en-US" i="1" dirty="0" smtClean="0">
                <a:latin typeface="Times New Roman" pitchFamily="18" charset="0"/>
                <a:cs typeface="Times New Roman" pitchFamily="18" charset="0"/>
              </a:rPr>
              <a:t>A) = </a:t>
            </a:r>
            <a:r>
              <a:rPr lang="en-US" dirty="0" smtClean="0">
                <a:latin typeface="Times New Roman" pitchFamily="18" charset="0"/>
                <a:cs typeface="Times New Roman" pitchFamily="18" charset="0"/>
              </a:rPr>
              <a:t>Rs. 500</a:t>
            </a:r>
          </a:p>
          <a:p>
            <a:r>
              <a:rPr lang="en-US" dirty="0" smtClean="0">
                <a:latin typeface="Times New Roman" pitchFamily="18" charset="0"/>
                <a:cs typeface="Times New Roman" pitchFamily="18" charset="0"/>
              </a:rPr>
              <a:t>Interest rate, </a:t>
            </a:r>
            <a:r>
              <a:rPr lang="en-US" i="1" dirty="0" smtClean="0">
                <a:latin typeface="Times New Roman" pitchFamily="18" charset="0"/>
                <a:cs typeface="Times New Roman" pitchFamily="18" charset="0"/>
              </a:rPr>
              <a:t>i = 15%</a:t>
            </a:r>
          </a:p>
          <a:p>
            <a:r>
              <a:rPr lang="en-US" dirty="0" smtClean="0">
                <a:latin typeface="Times New Roman" pitchFamily="18" charset="0"/>
                <a:cs typeface="Times New Roman" pitchFamily="18" charset="0"/>
              </a:rPr>
              <a:t>The cash flow diagram of this alternative is shown in Fig</a:t>
            </a:r>
            <a:endParaRPr lang="en-US" b="1"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8933688" cy="503238"/>
          </a:xfrm>
        </p:spPr>
        <p:txBody>
          <a:bodyPr>
            <a:normAutofit fontScale="90000"/>
          </a:bodyPr>
          <a:lstStyle/>
          <a:p>
            <a:r>
              <a:rPr lang="en-US" sz="2800" dirty="0" smtClean="0">
                <a:solidFill>
                  <a:schemeClr val="tx1"/>
                </a:solidFill>
                <a:latin typeface="Times New Roman" pitchFamily="18" charset="0"/>
                <a:cs typeface="Times New Roman" pitchFamily="18" charset="0"/>
              </a:rPr>
              <a:t>EXAMPLE # 07</a:t>
            </a:r>
            <a:endParaRPr lang="en-US" sz="2800" dirty="0">
              <a:solidFill>
                <a:schemeClr val="tx1"/>
              </a:solidFill>
            </a:endParaRPr>
          </a:p>
        </p:txBody>
      </p:sp>
      <p:pic>
        <p:nvPicPr>
          <p:cNvPr id="6147" name="Picture 3"/>
          <p:cNvPicPr>
            <a:picLocks noGrp="1" noChangeAspect="1" noChangeArrowheads="1"/>
          </p:cNvPicPr>
          <p:nvPr>
            <p:ph sz="quarter" idx="1"/>
          </p:nvPr>
        </p:nvPicPr>
        <p:blipFill>
          <a:blip r:embed="rId2"/>
          <a:srcRect/>
          <a:stretch>
            <a:fillRect/>
          </a:stretch>
        </p:blipFill>
        <p:spPr bwMode="auto">
          <a:xfrm>
            <a:off x="4724400" y="1143001"/>
            <a:ext cx="4419600" cy="1295400"/>
          </a:xfrm>
          <a:prstGeom prst="rect">
            <a:avLst/>
          </a:prstGeom>
          <a:noFill/>
          <a:ln w="9525">
            <a:noFill/>
            <a:miter lim="800000"/>
            <a:headEnd/>
            <a:tailEnd/>
          </a:ln>
          <a:effectLst/>
        </p:spPr>
      </p:pic>
      <p:sp>
        <p:nvSpPr>
          <p:cNvPr id="7" name="Rectangle 6"/>
          <p:cNvSpPr/>
          <p:nvPr/>
        </p:nvSpPr>
        <p:spPr>
          <a:xfrm>
            <a:off x="0" y="1447800"/>
            <a:ext cx="9144000" cy="7602081"/>
          </a:xfrm>
          <a:prstGeom prst="rect">
            <a:avLst/>
          </a:prstGeom>
        </p:spPr>
        <p:txBody>
          <a:bodyPr wrap="square">
            <a:spAutoFit/>
          </a:bodyPr>
          <a:lstStyle/>
          <a:p>
            <a:r>
              <a:rPr lang="en-US" dirty="0" smtClean="0">
                <a:latin typeface="Times New Roman" pitchFamily="18" charset="0"/>
                <a:cs typeface="Times New Roman" pitchFamily="18" charset="0"/>
              </a:rPr>
              <a:t>The annual equivalent cost of alternative 2 is</a:t>
            </a:r>
          </a:p>
          <a:p>
            <a:r>
              <a:rPr lang="en-US" i="1" dirty="0" smtClean="0">
                <a:latin typeface="Times New Roman" pitchFamily="18" charset="0"/>
                <a:cs typeface="Times New Roman" pitchFamily="18" charset="0"/>
              </a:rPr>
              <a:t>AE(15%) = (P – F) (A/P, 15%, 7) + F *i + A</a:t>
            </a:r>
          </a:p>
          <a:p>
            <a:r>
              <a:rPr lang="en-US" dirty="0" smtClean="0">
                <a:latin typeface="Times New Roman" pitchFamily="18" charset="0"/>
                <a:cs typeface="Times New Roman" pitchFamily="18" charset="0"/>
              </a:rPr>
              <a:t>= (35000 – 4000)(0.2404) + 4000 *0.15 + 500</a:t>
            </a:r>
          </a:p>
          <a:p>
            <a:r>
              <a:rPr lang="en-US" dirty="0" smtClean="0">
                <a:latin typeface="Times New Roman" pitchFamily="18" charset="0"/>
                <a:cs typeface="Times New Roman" pitchFamily="18" charset="0"/>
              </a:rPr>
              <a:t>= Rs. 8,552.40</a:t>
            </a:r>
          </a:p>
          <a:p>
            <a:r>
              <a:rPr lang="en-US" dirty="0" smtClean="0">
                <a:latin typeface="Times New Roman" pitchFamily="18" charset="0"/>
                <a:cs typeface="Times New Roman" pitchFamily="18" charset="0"/>
              </a:rPr>
              <a:t>The total annual equivalent cost of alternative 1 is less than that of alternative</a:t>
            </a:r>
          </a:p>
          <a:p>
            <a:r>
              <a:rPr lang="en-US" dirty="0" smtClean="0">
                <a:latin typeface="Times New Roman" pitchFamily="18" charset="0"/>
                <a:cs typeface="Times New Roman" pitchFamily="18" charset="0"/>
              </a:rPr>
              <a:t>2. Therefore, it is suggested that the present 10 hp motor be augmented (</a:t>
            </a:r>
            <a:r>
              <a:rPr lang="ur-PK" dirty="0" smtClean="0"/>
              <a:t>اضافہ </a:t>
            </a:r>
            <a:r>
              <a:rPr lang="en-US" dirty="0" smtClean="0"/>
              <a:t>)</a:t>
            </a:r>
            <a:r>
              <a:rPr lang="en-US" dirty="0" smtClean="0">
                <a:latin typeface="Times New Roman" pitchFamily="18" charset="0"/>
                <a:cs typeface="Times New Roman" pitchFamily="18" charset="0"/>
              </a:rPr>
              <a:t>with a</a:t>
            </a:r>
          </a:p>
          <a:p>
            <a:r>
              <a:rPr lang="en-US" dirty="0" smtClean="0">
                <a:latin typeface="Times New Roman" pitchFamily="18" charset="0"/>
                <a:cs typeface="Times New Roman" pitchFamily="18" charset="0"/>
              </a:rPr>
              <a:t>new 5 hp motor</a:t>
            </a:r>
          </a:p>
          <a:p>
            <a:endParaRPr lang="en-US" sz="2800" dirty="0" smtClean="0">
              <a:latin typeface="Times New Roman" pitchFamily="18" charset="0"/>
              <a:cs typeface="Times New Roman" pitchFamily="18" charset="0"/>
            </a:endParaRPr>
          </a:p>
          <a:p>
            <a:r>
              <a:rPr lang="en-US" sz="2800" dirty="0" smtClean="0"/>
              <a:t>.</a:t>
            </a:r>
            <a:endParaRPr lang="en-US" sz="2800" u="sng"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579438"/>
          </a:xfrm>
        </p:spPr>
        <p:txBody>
          <a:bodyPr>
            <a:normAutofit/>
          </a:bodyPr>
          <a:lstStyle/>
          <a:p>
            <a:r>
              <a:rPr lang="en-US" sz="2800" u="sng" dirty="0" smtClean="0">
                <a:solidFill>
                  <a:schemeClr val="tx1"/>
                </a:solidFill>
                <a:latin typeface="Times New Roman" pitchFamily="18" charset="0"/>
                <a:cs typeface="Times New Roman" pitchFamily="18" charset="0"/>
              </a:rPr>
              <a:t>EXAMPLE # 08</a:t>
            </a:r>
            <a:endParaRPr lang="en-US" sz="2800" dirty="0">
              <a:solidFill>
                <a:schemeClr val="tx1"/>
              </a:solidFill>
            </a:endParaRPr>
          </a:p>
        </p:txBody>
      </p:sp>
      <p:sp>
        <p:nvSpPr>
          <p:cNvPr id="3" name="Content Placeholder 2"/>
          <p:cNvSpPr>
            <a:spLocks noGrp="1"/>
          </p:cNvSpPr>
          <p:nvPr>
            <p:ph sz="quarter" idx="1"/>
          </p:nvPr>
        </p:nvSpPr>
        <p:spPr>
          <a:xfrm>
            <a:off x="0" y="1447800"/>
            <a:ext cx="8933688" cy="5410200"/>
          </a:xfrm>
        </p:spPr>
        <p:txBody>
          <a:bodyPr>
            <a:normAutofit/>
          </a:bodyPr>
          <a:lstStyle/>
          <a:p>
            <a:pPr>
              <a:buNone/>
            </a:pPr>
            <a:r>
              <a:rPr lang="en-US" sz="1800" dirty="0" smtClean="0">
                <a:latin typeface="Times New Roman" pitchFamily="18" charset="0"/>
                <a:cs typeface="Times New Roman" pitchFamily="18" charset="0"/>
              </a:rPr>
              <a:t>A machine was purchased two years ago for Rs. 10,000. Its annual maintenance cost is Rs. 750. Its life is six years and its salvage value at the end of its life is Rs. </a:t>
            </a:r>
            <a:r>
              <a:rPr lang="en-US" sz="1800" smtClean="0">
                <a:latin typeface="Times New Roman" pitchFamily="18" charset="0"/>
                <a:cs typeface="Times New Roman" pitchFamily="18" charset="0"/>
              </a:rPr>
              <a:t>1000</a:t>
            </a:r>
            <a:r>
              <a:rPr lang="en-US" sz="1800" dirty="0" smtClean="0">
                <a:latin typeface="Times New Roman" pitchFamily="18" charset="0"/>
                <a:cs typeface="Times New Roman" pitchFamily="18" charset="0"/>
              </a:rPr>
              <a:t>. Now, a company is offering a new machine at a cost of Rs. 10,000. Its life is four years and its salvage value at the end of its life is Rs. 4000. The annual maintenance cost of the new machine is Rs. 500.The company which is supplying the new machine is willing to take the old machine for Rs. 8000 if it is replaced by the new machine. Assume an interest rate of 12%, compounded annually.???</a:t>
            </a:r>
          </a:p>
          <a:p>
            <a:pPr>
              <a:buNone/>
            </a:pPr>
            <a:r>
              <a:rPr lang="en-US" sz="1800" dirty="0" smtClean="0"/>
              <a:t>(</a:t>
            </a:r>
            <a:r>
              <a:rPr lang="en-US" sz="1800" dirty="0" smtClean="0">
                <a:latin typeface="Times New Roman" pitchFamily="18" charset="0"/>
                <a:cs typeface="Times New Roman" pitchFamily="18" charset="0"/>
              </a:rPr>
              <a:t>a) Find the comparative use value of the old machine??</a:t>
            </a:r>
          </a:p>
          <a:p>
            <a:pPr>
              <a:buNone/>
            </a:pPr>
            <a:r>
              <a:rPr lang="en-US" sz="1800" dirty="0" smtClean="0">
                <a:latin typeface="Times New Roman" pitchFamily="18" charset="0"/>
                <a:cs typeface="Times New Roman" pitchFamily="18" charset="0"/>
              </a:rPr>
              <a:t>(b) Is it advisable to replace the old machine?</a:t>
            </a:r>
          </a:p>
          <a:p>
            <a:pPr algn="ctr">
              <a:buNone/>
            </a:pPr>
            <a:r>
              <a:rPr lang="en-US" sz="1800" b="1" u="sng" dirty="0" smtClean="0">
                <a:latin typeface="Times New Roman" pitchFamily="18" charset="0"/>
                <a:cs typeface="Times New Roman" pitchFamily="18" charset="0"/>
              </a:rPr>
              <a:t>Solution Old machine</a:t>
            </a:r>
          </a:p>
          <a:p>
            <a:pPr>
              <a:buNone/>
            </a:pPr>
            <a:r>
              <a:rPr lang="en-US" sz="1800" dirty="0" smtClean="0">
                <a:latin typeface="Times New Roman" pitchFamily="18" charset="0"/>
                <a:cs typeface="Times New Roman" pitchFamily="18" charset="0"/>
              </a:rPr>
              <a:t>Let the comparative use value of the old machine be </a:t>
            </a:r>
            <a:r>
              <a:rPr lang="en-US" sz="1800" i="1" dirty="0" smtClean="0">
                <a:latin typeface="Times New Roman" pitchFamily="18" charset="0"/>
                <a:cs typeface="Times New Roman" pitchFamily="18" charset="0"/>
              </a:rPr>
              <a:t>X.</a:t>
            </a:r>
          </a:p>
          <a:p>
            <a:pPr>
              <a:buNone/>
            </a:pPr>
            <a:r>
              <a:rPr lang="en-US" sz="1800" dirty="0" smtClean="0">
                <a:latin typeface="Times New Roman" pitchFamily="18" charset="0"/>
                <a:cs typeface="Times New Roman" pitchFamily="18" charset="0"/>
              </a:rPr>
              <a:t>Remaining life (</a:t>
            </a:r>
            <a:r>
              <a:rPr lang="en-US" sz="1800" i="1" dirty="0" smtClean="0">
                <a:latin typeface="Times New Roman" pitchFamily="18" charset="0"/>
                <a:cs typeface="Times New Roman" pitchFamily="18" charset="0"/>
              </a:rPr>
              <a:t>n) = 4 years.</a:t>
            </a:r>
          </a:p>
          <a:p>
            <a:pPr>
              <a:buNone/>
            </a:pPr>
            <a:r>
              <a:rPr lang="en-US" sz="1800" dirty="0" smtClean="0">
                <a:latin typeface="Times New Roman" pitchFamily="18" charset="0"/>
                <a:cs typeface="Times New Roman" pitchFamily="18" charset="0"/>
              </a:rPr>
              <a:t>Salvage value of the old machine (</a:t>
            </a:r>
            <a:r>
              <a:rPr lang="en-US" sz="1800" i="1" dirty="0" smtClean="0">
                <a:latin typeface="Times New Roman" pitchFamily="18" charset="0"/>
                <a:cs typeface="Times New Roman" pitchFamily="18" charset="0"/>
              </a:rPr>
              <a:t>F) = Rs. 1,000</a:t>
            </a:r>
          </a:p>
          <a:p>
            <a:pPr>
              <a:buNone/>
            </a:pPr>
            <a:r>
              <a:rPr lang="en-US" sz="1800" dirty="0" smtClean="0">
                <a:latin typeface="Times New Roman" pitchFamily="18" charset="0"/>
                <a:cs typeface="Times New Roman" pitchFamily="18" charset="0"/>
              </a:rPr>
              <a:t>Annual maintenance cost (</a:t>
            </a:r>
            <a:r>
              <a:rPr lang="en-US" sz="1800" i="1" dirty="0" smtClean="0">
                <a:latin typeface="Times New Roman" pitchFamily="18" charset="0"/>
                <a:cs typeface="Times New Roman" pitchFamily="18" charset="0"/>
              </a:rPr>
              <a:t>A) = Rs. 750</a:t>
            </a:r>
          </a:p>
          <a:p>
            <a:pPr>
              <a:buNone/>
            </a:pPr>
            <a:r>
              <a:rPr lang="en-US" sz="1800" dirty="0" smtClean="0">
                <a:latin typeface="Times New Roman" pitchFamily="18" charset="0"/>
                <a:cs typeface="Times New Roman" pitchFamily="18" charset="0"/>
              </a:rPr>
              <a:t>Interest rate, </a:t>
            </a:r>
            <a:r>
              <a:rPr lang="en-US" sz="1800" i="1" dirty="0" smtClean="0">
                <a:latin typeface="Times New Roman" pitchFamily="18" charset="0"/>
                <a:cs typeface="Times New Roman" pitchFamily="18" charset="0"/>
              </a:rPr>
              <a:t>i = 12%</a:t>
            </a:r>
            <a:endParaRPr lang="en-US" sz="1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933688" cy="579438"/>
          </a:xfrm>
        </p:spPr>
        <p:txBody>
          <a:bodyPr>
            <a:normAutofit/>
          </a:bodyPr>
          <a:lstStyle/>
          <a:p>
            <a:r>
              <a:rPr lang="en-US" sz="2800" dirty="0" smtClean="0">
                <a:solidFill>
                  <a:schemeClr val="tx1"/>
                </a:solidFill>
                <a:latin typeface="Times New Roman" pitchFamily="18" charset="0"/>
                <a:cs typeface="Times New Roman" pitchFamily="18" charset="0"/>
              </a:rPr>
              <a:t>EXAMPLE # 08</a:t>
            </a:r>
            <a:endParaRPr lang="en-US" sz="2800" dirty="0">
              <a:solidFill>
                <a:schemeClr val="tx1"/>
              </a:solidFill>
            </a:endParaRPr>
          </a:p>
        </p:txBody>
      </p:sp>
      <p:pic>
        <p:nvPicPr>
          <p:cNvPr id="7170" name="Picture 2"/>
          <p:cNvPicPr>
            <a:picLocks noGrp="1" noChangeAspect="1" noChangeArrowheads="1"/>
          </p:cNvPicPr>
          <p:nvPr>
            <p:ph sz="quarter" idx="1"/>
          </p:nvPr>
        </p:nvPicPr>
        <p:blipFill>
          <a:blip r:embed="rId2"/>
          <a:srcRect/>
          <a:stretch>
            <a:fillRect/>
          </a:stretch>
        </p:blipFill>
        <p:spPr bwMode="auto">
          <a:xfrm>
            <a:off x="4648200" y="1219200"/>
            <a:ext cx="4324350" cy="1447800"/>
          </a:xfrm>
          <a:prstGeom prst="rect">
            <a:avLst/>
          </a:prstGeom>
          <a:noFill/>
          <a:ln w="9525">
            <a:noFill/>
            <a:miter lim="800000"/>
            <a:headEnd/>
            <a:tailEnd/>
          </a:ln>
          <a:effectLst/>
        </p:spPr>
      </p:pic>
      <p:sp>
        <p:nvSpPr>
          <p:cNvPr id="5" name="Rectangle 4"/>
          <p:cNvSpPr/>
          <p:nvPr/>
        </p:nvSpPr>
        <p:spPr>
          <a:xfrm>
            <a:off x="0" y="1295400"/>
            <a:ext cx="9144000" cy="8956298"/>
          </a:xfrm>
          <a:prstGeom prst="rect">
            <a:avLst/>
          </a:prstGeom>
        </p:spPr>
        <p:txBody>
          <a:bodyPr wrap="square">
            <a:spAutoFit/>
          </a:bodyPr>
          <a:lstStyle/>
          <a:p>
            <a:r>
              <a:rPr lang="en-US" dirty="0" smtClean="0">
                <a:latin typeface="Times New Roman" pitchFamily="18" charset="0"/>
                <a:cs typeface="Times New Roman" pitchFamily="18" charset="0"/>
              </a:rPr>
              <a:t>The cash flow diagram of the old machine </a:t>
            </a:r>
          </a:p>
          <a:p>
            <a:r>
              <a:rPr lang="en-US" dirty="0" smtClean="0">
                <a:latin typeface="Times New Roman" pitchFamily="18" charset="0"/>
                <a:cs typeface="Times New Roman" pitchFamily="18" charset="0"/>
              </a:rPr>
              <a:t>is depicted in Fig</a:t>
            </a:r>
          </a:p>
          <a:p>
            <a:r>
              <a:rPr lang="en-US" dirty="0" smtClean="0">
                <a:latin typeface="Times New Roman" pitchFamily="18" charset="0"/>
                <a:cs typeface="Times New Roman" pitchFamily="18" charset="0"/>
              </a:rPr>
              <a:t>The annual equivalent cost of the old </a:t>
            </a:r>
          </a:p>
          <a:p>
            <a:r>
              <a:rPr lang="en-US" dirty="0" smtClean="0">
                <a:latin typeface="Times New Roman" pitchFamily="18" charset="0"/>
                <a:cs typeface="Times New Roman" pitchFamily="18" charset="0"/>
              </a:rPr>
              <a:t>machine is computed as</a:t>
            </a:r>
          </a:p>
          <a:p>
            <a:r>
              <a:rPr lang="en-US" i="1" dirty="0" smtClean="0">
                <a:latin typeface="Times New Roman" pitchFamily="18" charset="0"/>
                <a:cs typeface="Times New Roman" pitchFamily="18" charset="0"/>
              </a:rPr>
              <a:t>AE(12%) = (X – F)(A/P, 12%, 4) + F *i + A</a:t>
            </a:r>
          </a:p>
          <a:p>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X – 1000)(0.3292) + 1000 *0.12 + 750</a:t>
            </a:r>
          </a:p>
          <a:p>
            <a:r>
              <a:rPr lang="en-US" b="1" i="1" dirty="0" smtClean="0">
                <a:latin typeface="Times New Roman" pitchFamily="18" charset="0"/>
                <a:cs typeface="Times New Roman" pitchFamily="18" charset="0"/>
              </a:rPr>
              <a:t>New machine</a:t>
            </a:r>
          </a:p>
          <a:p>
            <a:r>
              <a:rPr lang="en-US" dirty="0" smtClean="0">
                <a:latin typeface="Times New Roman" pitchFamily="18" charset="0"/>
                <a:cs typeface="Times New Roman" pitchFamily="18" charset="0"/>
              </a:rPr>
              <a:t>Cost of the new Machine (</a:t>
            </a:r>
            <a:r>
              <a:rPr lang="en-US" i="1" dirty="0" smtClean="0">
                <a:latin typeface="Times New Roman" pitchFamily="18" charset="0"/>
                <a:cs typeface="Times New Roman" pitchFamily="18" charset="0"/>
              </a:rPr>
              <a:t>P) = Rs. 10,000</a:t>
            </a:r>
          </a:p>
          <a:p>
            <a:r>
              <a:rPr lang="en-US" dirty="0" smtClean="0">
                <a:latin typeface="Times New Roman" pitchFamily="18" charset="0"/>
                <a:cs typeface="Times New Roman" pitchFamily="18" charset="0"/>
              </a:rPr>
              <a:t>Life (</a:t>
            </a:r>
            <a:r>
              <a:rPr lang="en-US" i="1" dirty="0" smtClean="0">
                <a:latin typeface="Times New Roman" pitchFamily="18" charset="0"/>
                <a:cs typeface="Times New Roman" pitchFamily="18" charset="0"/>
              </a:rPr>
              <a:t>n) = 4 years.</a:t>
            </a:r>
          </a:p>
          <a:p>
            <a:r>
              <a:rPr lang="en-US" dirty="0" smtClean="0">
                <a:latin typeface="Times New Roman" pitchFamily="18" charset="0"/>
                <a:cs typeface="Times New Roman" pitchFamily="18" charset="0"/>
              </a:rPr>
              <a:t>Salvage value of the new machine (</a:t>
            </a:r>
            <a:r>
              <a:rPr lang="en-US" i="1" dirty="0" smtClean="0">
                <a:latin typeface="Times New Roman" pitchFamily="18" charset="0"/>
                <a:cs typeface="Times New Roman" pitchFamily="18" charset="0"/>
              </a:rPr>
              <a:t>F) = Rs. 4,000</a:t>
            </a:r>
          </a:p>
          <a:p>
            <a:r>
              <a:rPr lang="en-US" dirty="0" smtClean="0">
                <a:latin typeface="Times New Roman" pitchFamily="18" charset="0"/>
                <a:cs typeface="Times New Roman" pitchFamily="18" charset="0"/>
              </a:rPr>
              <a:t>Annual Maintenance cost (</a:t>
            </a:r>
            <a:r>
              <a:rPr lang="en-US" i="1" dirty="0" smtClean="0">
                <a:latin typeface="Times New Roman" pitchFamily="18" charset="0"/>
                <a:cs typeface="Times New Roman" pitchFamily="18" charset="0"/>
              </a:rPr>
              <a:t>A) = Rs. 500</a:t>
            </a:r>
          </a:p>
          <a:p>
            <a:r>
              <a:rPr lang="en-US" dirty="0" smtClean="0">
                <a:latin typeface="Times New Roman" pitchFamily="18" charset="0"/>
                <a:cs typeface="Times New Roman" pitchFamily="18" charset="0"/>
              </a:rPr>
              <a:t>Interest rate, </a:t>
            </a:r>
            <a:r>
              <a:rPr lang="en-US" i="1" dirty="0" smtClean="0">
                <a:latin typeface="Times New Roman" pitchFamily="18" charset="0"/>
                <a:cs typeface="Times New Roman" pitchFamily="18" charset="0"/>
              </a:rPr>
              <a:t>i = 12%</a:t>
            </a:r>
          </a:p>
          <a:p>
            <a:r>
              <a:rPr lang="en-US" dirty="0" smtClean="0">
                <a:latin typeface="Times New Roman" pitchFamily="18" charset="0"/>
                <a:cs typeface="Times New Roman" pitchFamily="18" charset="0"/>
              </a:rPr>
              <a:t>The cash flow diagram of the new machine is illustrated in Fig</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563562"/>
          </a:xfrm>
        </p:spPr>
        <p:txBody>
          <a:bodyPr>
            <a:normAutofit/>
          </a:bodyPr>
          <a:lstStyle/>
          <a:p>
            <a:r>
              <a:rPr lang="en-US" sz="2800" dirty="0" smtClean="0">
                <a:solidFill>
                  <a:schemeClr val="tx1"/>
                </a:solidFill>
                <a:latin typeface="Times New Roman" pitchFamily="18" charset="0"/>
                <a:cs typeface="Times New Roman" pitchFamily="18" charset="0"/>
              </a:rPr>
              <a:t>EXAMPLE # 08</a:t>
            </a:r>
            <a:endParaRPr lang="en-US" sz="2800" dirty="0">
              <a:solidFill>
                <a:schemeClr val="tx1"/>
              </a:solidFill>
            </a:endParaRPr>
          </a:p>
        </p:txBody>
      </p:sp>
      <p:pic>
        <p:nvPicPr>
          <p:cNvPr id="8194" name="Picture 2"/>
          <p:cNvPicPr>
            <a:picLocks noGrp="1" noChangeAspect="1" noChangeArrowheads="1"/>
          </p:cNvPicPr>
          <p:nvPr>
            <p:ph sz="quarter" idx="1"/>
          </p:nvPr>
        </p:nvPicPr>
        <p:blipFill>
          <a:blip r:embed="rId2"/>
          <a:srcRect/>
          <a:stretch>
            <a:fillRect/>
          </a:stretch>
        </p:blipFill>
        <p:spPr bwMode="auto">
          <a:xfrm>
            <a:off x="5391150" y="685799"/>
            <a:ext cx="3752850" cy="1447801"/>
          </a:xfrm>
          <a:prstGeom prst="rect">
            <a:avLst/>
          </a:prstGeom>
          <a:noFill/>
          <a:ln w="9525">
            <a:noFill/>
            <a:miter lim="800000"/>
            <a:headEnd/>
            <a:tailEnd/>
          </a:ln>
          <a:effectLst/>
        </p:spPr>
      </p:pic>
      <p:sp>
        <p:nvSpPr>
          <p:cNvPr id="5" name="Rectangle 4"/>
          <p:cNvSpPr/>
          <p:nvPr/>
        </p:nvSpPr>
        <p:spPr>
          <a:xfrm>
            <a:off x="0" y="914400"/>
            <a:ext cx="9144000" cy="8402300"/>
          </a:xfrm>
          <a:prstGeom prst="rect">
            <a:avLst/>
          </a:prstGeom>
        </p:spPr>
        <p:txBody>
          <a:bodyPr wrap="square">
            <a:spAutoFit/>
          </a:bodyPr>
          <a:lstStyle/>
          <a:p>
            <a:r>
              <a:rPr lang="en-US" dirty="0" smtClean="0">
                <a:latin typeface="Times New Roman" pitchFamily="18" charset="0"/>
                <a:cs typeface="Times New Roman" pitchFamily="18" charset="0"/>
              </a:rPr>
              <a:t>The annual equivalent cost of the new machine is illustrated as</a:t>
            </a:r>
          </a:p>
          <a:p>
            <a:r>
              <a:rPr lang="en-US" i="1" dirty="0" smtClean="0">
                <a:latin typeface="Times New Roman" pitchFamily="18" charset="0"/>
                <a:cs typeface="Times New Roman" pitchFamily="18" charset="0"/>
              </a:rPr>
              <a:t>AE(12%) = (P – F) (A/P, 12%, 4) + F *i + A</a:t>
            </a:r>
          </a:p>
          <a:p>
            <a:r>
              <a:rPr lang="en-US" dirty="0" smtClean="0">
                <a:latin typeface="Times New Roman" pitchFamily="18" charset="0"/>
                <a:cs typeface="Times New Roman" pitchFamily="18" charset="0"/>
              </a:rPr>
              <a:t>= (10000 – 4000)(0.3292) + 4000 *0.12 + 500</a:t>
            </a:r>
          </a:p>
          <a:p>
            <a:r>
              <a:rPr lang="en-US" dirty="0" smtClean="0">
                <a:latin typeface="Times New Roman" pitchFamily="18" charset="0"/>
                <a:cs typeface="Times New Roman" pitchFamily="18" charset="0"/>
              </a:rPr>
              <a:t>= Rs. 2,955.20</a:t>
            </a:r>
          </a:p>
          <a:p>
            <a:r>
              <a:rPr lang="en-US" dirty="0" smtClean="0">
                <a:latin typeface="Times New Roman" pitchFamily="18" charset="0"/>
                <a:cs typeface="Times New Roman" pitchFamily="18" charset="0"/>
              </a:rPr>
              <a:t>Now, equate the annual equivalent costs of the two alternatives and solve</a:t>
            </a:r>
          </a:p>
          <a:p>
            <a:r>
              <a:rPr lang="en-US" dirty="0" smtClean="0">
                <a:latin typeface="Times New Roman" pitchFamily="18" charset="0"/>
                <a:cs typeface="Times New Roman" pitchFamily="18" charset="0"/>
              </a:rPr>
              <a:t>for </a:t>
            </a:r>
            <a:r>
              <a:rPr lang="en-US" i="1" dirty="0" smtClean="0">
                <a:latin typeface="Times New Roman" pitchFamily="18" charset="0"/>
                <a:cs typeface="Times New Roman" pitchFamily="18" charset="0"/>
              </a:rPr>
              <a:t>X.</a:t>
            </a:r>
          </a:p>
          <a:p>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 – 1000)(0.3292) + 1000 *0.12 + 750 = 2955.20</a:t>
            </a:r>
          </a:p>
          <a:p>
            <a:r>
              <a:rPr lang="en-US" b="1" dirty="0" smtClean="0">
                <a:latin typeface="Times New Roman" pitchFamily="18" charset="0"/>
                <a:cs typeface="Times New Roman" pitchFamily="18" charset="0"/>
              </a:rPr>
              <a:t>         X = 7334.14 Rs. </a:t>
            </a:r>
          </a:p>
          <a:p>
            <a:r>
              <a:rPr lang="en-US" dirty="0" smtClean="0">
                <a:latin typeface="Times New Roman" pitchFamily="18" charset="0"/>
                <a:cs typeface="Times New Roman" pitchFamily="18" charset="0"/>
              </a:rPr>
              <a:t>The comparative use value of the old machine is </a:t>
            </a:r>
            <a:r>
              <a:rPr lang="en-US" b="1" dirty="0" smtClean="0">
                <a:latin typeface="Times New Roman" pitchFamily="18" charset="0"/>
                <a:cs typeface="Times New Roman" pitchFamily="18" charset="0"/>
              </a:rPr>
              <a:t>Rs. 7334.14 </a:t>
            </a:r>
            <a:r>
              <a:rPr lang="en-US" dirty="0" smtClean="0">
                <a:latin typeface="Times New Roman" pitchFamily="18" charset="0"/>
                <a:cs typeface="Times New Roman" pitchFamily="18" charset="0"/>
              </a:rPr>
              <a:t>which is less</a:t>
            </a:r>
          </a:p>
          <a:p>
            <a:r>
              <a:rPr lang="en-US" dirty="0" smtClean="0">
                <a:latin typeface="Times New Roman" pitchFamily="18" charset="0"/>
                <a:cs typeface="Times New Roman" pitchFamily="18" charset="0"/>
              </a:rPr>
              <a:t>than the price (Rs. 8,000) offered by the company which is supplying the new</a:t>
            </a:r>
          </a:p>
          <a:p>
            <a:r>
              <a:rPr lang="en-US" dirty="0" smtClean="0">
                <a:latin typeface="Times New Roman" pitchFamily="18" charset="0"/>
                <a:cs typeface="Times New Roman" pitchFamily="18" charset="0"/>
              </a:rPr>
              <a:t>machine in the event of replacing the old machine by the new machine.</a:t>
            </a:r>
          </a:p>
          <a:p>
            <a:r>
              <a:rPr lang="en-US" dirty="0" smtClean="0">
                <a:latin typeface="Times New Roman" pitchFamily="18" charset="0"/>
                <a:cs typeface="Times New Roman" pitchFamily="18" charset="0"/>
              </a:rPr>
              <a:t>Therefore, it is advisable to replace the old machine with the new one.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result for thanks image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r>
              <a:rPr lang="en-US" b="1" dirty="0" smtClean="0">
                <a:latin typeface="Times New Roman" pitchFamily="18" charset="0"/>
                <a:cs typeface="Times New Roman" pitchFamily="18" charset="0"/>
              </a:rPr>
              <a:t>TYPES OF MAINTENANCE</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90600" y="1447800"/>
            <a:ext cx="8001000" cy="5257800"/>
          </a:xfrm>
        </p:spPr>
        <p:txBody>
          <a:bodyPr>
            <a:normAutofit lnSpcReduction="10000"/>
          </a:bodyPr>
          <a:lstStyle/>
          <a:p>
            <a:pPr>
              <a:buNone/>
            </a:pPr>
            <a:r>
              <a:rPr lang="en-US" sz="1800" dirty="0" smtClean="0">
                <a:latin typeface="Times New Roman" pitchFamily="18" charset="0"/>
                <a:cs typeface="Times New Roman" pitchFamily="18" charset="0"/>
              </a:rPr>
              <a:t>Maintenance activity can be classified into two types</a:t>
            </a:r>
          </a:p>
          <a:p>
            <a:pPr>
              <a:buNone/>
            </a:pPr>
            <a:r>
              <a:rPr lang="en-US" sz="1800" dirty="0" smtClean="0">
                <a:latin typeface="Times New Roman" pitchFamily="18" charset="0"/>
                <a:cs typeface="Times New Roman" pitchFamily="18" charset="0"/>
              </a:rPr>
              <a:t>1)    Preventive maintenance   &amp; </a:t>
            </a:r>
          </a:p>
          <a:p>
            <a:pPr>
              <a:buNone/>
            </a:pPr>
            <a:r>
              <a:rPr lang="en-US" sz="1800" dirty="0" smtClean="0">
                <a:latin typeface="Times New Roman" pitchFamily="18" charset="0"/>
                <a:cs typeface="Times New Roman" pitchFamily="18" charset="0"/>
              </a:rPr>
              <a:t>2)    Breakdown maintenance. </a:t>
            </a:r>
          </a:p>
          <a:p>
            <a:r>
              <a:rPr lang="en-US" sz="1800" dirty="0" smtClean="0">
                <a:latin typeface="Times New Roman" pitchFamily="18" charset="0"/>
                <a:cs typeface="Times New Roman" pitchFamily="18" charset="0"/>
              </a:rPr>
              <a:t>Preventive maintenance (PM) is the periodical</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inspection and service activities which are aimed to detect potential failures (</a:t>
            </a:r>
            <a:r>
              <a:rPr lang="ur-PK" sz="1800" dirty="0" smtClean="0">
                <a:latin typeface="Times New Roman" pitchFamily="18" charset="0"/>
                <a:cs typeface="Times New Roman" pitchFamily="18" charset="0"/>
              </a:rPr>
              <a:t>ممکنہ ناکامیوں</a:t>
            </a:r>
            <a:r>
              <a:rPr lang="en-US" sz="1800" dirty="0" smtClean="0">
                <a:latin typeface="Times New Roman" pitchFamily="18" charset="0"/>
                <a:cs typeface="Times New Roman" pitchFamily="18" charset="0"/>
              </a:rPr>
              <a:t>) and perform minor adjustments or repairs which will prevent major operating problems in future. </a:t>
            </a:r>
          </a:p>
          <a:p>
            <a:r>
              <a:rPr lang="en-US" sz="1800" dirty="0" smtClean="0">
                <a:latin typeface="Times New Roman" pitchFamily="18" charset="0"/>
                <a:cs typeface="Times New Roman" pitchFamily="18" charset="0"/>
              </a:rPr>
              <a:t>Breakdown</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maintenance is the repair which is generally done after the equipment has attained down state. It is often of an emergency nature which will have associated penalty in terms of expediting cost of maintenance and down time cost of equipment. </a:t>
            </a:r>
          </a:p>
          <a:p>
            <a:r>
              <a:rPr lang="en-US" sz="1800" dirty="0" smtClean="0">
                <a:solidFill>
                  <a:srgbClr val="FF0000"/>
                </a:solidFill>
                <a:latin typeface="Times New Roman" pitchFamily="18" charset="0"/>
                <a:cs typeface="Times New Roman" pitchFamily="18" charset="0"/>
              </a:rPr>
              <a:t>Preventive maintenance will reduce such cost up to a point</a:t>
            </a:r>
            <a:r>
              <a:rPr lang="en-US" sz="1800" dirty="0" smtClean="0">
                <a:latin typeface="Times New Roman" pitchFamily="18" charset="0"/>
                <a:cs typeface="Times New Roman" pitchFamily="18" charset="0"/>
              </a:rPr>
              <a:t>. </a:t>
            </a:r>
            <a:r>
              <a:rPr lang="en-US" sz="1800" dirty="0" smtClean="0">
                <a:solidFill>
                  <a:srgbClr val="FF0000"/>
                </a:solidFill>
                <a:latin typeface="Times New Roman" pitchFamily="18" charset="0"/>
                <a:cs typeface="Times New Roman" pitchFamily="18" charset="0"/>
              </a:rPr>
              <a:t>Beyond that point, the cost of preventive maintenance will be more when compared to the breakdown maintenance cost</a:t>
            </a: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The total cost which is the sum of the preventive maintenance cost and the breakdown maintenance cost will go on decreasing with an increase in the level of maintenance up to a point. Beyond that point, the total cost will start increasing.</a:t>
            </a:r>
          </a:p>
          <a:p>
            <a:r>
              <a:rPr lang="en-US" sz="1800" dirty="0" smtClean="0">
                <a:latin typeface="Times New Roman" pitchFamily="18" charset="0"/>
                <a:cs typeface="Times New Roman" pitchFamily="18" charset="0"/>
              </a:rPr>
              <a:t>The level of maintenance corresponding to the minimum total cost is the optimal level of maintenance</a:t>
            </a:r>
            <a:r>
              <a:rPr lang="en-US" sz="180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Replacement Analysis Terms</a:t>
            </a:r>
            <a:endParaRPr lang="en-US" dirty="0"/>
          </a:p>
        </p:txBody>
      </p:sp>
      <p:sp>
        <p:nvSpPr>
          <p:cNvPr id="3" name="Content Placeholder 2"/>
          <p:cNvSpPr>
            <a:spLocks noGrp="1"/>
          </p:cNvSpPr>
          <p:nvPr>
            <p:ph sz="quarter" idx="1"/>
          </p:nvPr>
        </p:nvSpPr>
        <p:spPr/>
        <p:txBody>
          <a:bodyPr/>
          <a:lstStyle/>
          <a:p>
            <a:r>
              <a:rPr lang="en-US" b="1" dirty="0"/>
              <a:t>Defender</a:t>
            </a:r>
            <a:r>
              <a:rPr lang="en-US" dirty="0"/>
              <a:t> - the existing equipment or building previously implemented.</a:t>
            </a:r>
          </a:p>
          <a:p>
            <a:r>
              <a:rPr lang="en-US" b="1" dirty="0"/>
              <a:t>Challenger</a:t>
            </a:r>
            <a:r>
              <a:rPr lang="en-US" dirty="0"/>
              <a:t> - the proposed replacement currently under consideration.</a:t>
            </a:r>
          </a:p>
          <a:p>
            <a:endParaRPr lang="en-US" dirty="0"/>
          </a:p>
        </p:txBody>
      </p:sp>
    </p:spTree>
    <p:extLst>
      <p:ext uri="{BB962C8B-B14F-4D97-AF65-F5344CB8AC3E}">
        <p14:creationId xmlns:p14="http://schemas.microsoft.com/office/powerpoint/2010/main" val="99641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Replacement Problem</a:t>
            </a:r>
            <a:endParaRPr lang="en-US" dirty="0"/>
          </a:p>
        </p:txBody>
      </p:sp>
      <p:sp>
        <p:nvSpPr>
          <p:cNvPr id="3" name="Content Placeholder 2"/>
          <p:cNvSpPr>
            <a:spLocks noGrp="1"/>
          </p:cNvSpPr>
          <p:nvPr>
            <p:ph sz="quarter" idx="1"/>
          </p:nvPr>
        </p:nvSpPr>
        <p:spPr/>
        <p:txBody>
          <a:bodyPr/>
          <a:lstStyle/>
          <a:p>
            <a:r>
              <a:rPr lang="en-US" dirty="0"/>
              <a:t>Engineers replace the existing due to:</a:t>
            </a:r>
          </a:p>
          <a:p>
            <a:pPr lvl="1"/>
            <a:r>
              <a:rPr lang="en-US" dirty="0"/>
              <a:t>Obsolescence - technological change.</a:t>
            </a:r>
          </a:p>
          <a:p>
            <a:pPr lvl="1"/>
            <a:r>
              <a:rPr lang="en-US" dirty="0"/>
              <a:t>Depletion - loss of market value.</a:t>
            </a:r>
          </a:p>
          <a:p>
            <a:pPr lvl="1"/>
            <a:r>
              <a:rPr lang="en-US" dirty="0"/>
              <a:t>Deterioration - wear that is overly expensive to repair.</a:t>
            </a:r>
          </a:p>
          <a:p>
            <a:endParaRPr lang="en-US" dirty="0"/>
          </a:p>
        </p:txBody>
      </p:sp>
    </p:spTree>
    <p:extLst>
      <p:ext uri="{BB962C8B-B14F-4D97-AF65-F5344CB8AC3E}">
        <p14:creationId xmlns:p14="http://schemas.microsoft.com/office/powerpoint/2010/main" val="280643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What Is the Basic Comparison?</a:t>
            </a:r>
            <a:endParaRPr lang="en-US" dirty="0"/>
          </a:p>
        </p:txBody>
      </p:sp>
      <p:sp>
        <p:nvSpPr>
          <p:cNvPr id="3" name="Content Placeholder 2"/>
          <p:cNvSpPr>
            <a:spLocks noGrp="1"/>
          </p:cNvSpPr>
          <p:nvPr>
            <p:ph sz="quarter" idx="1"/>
          </p:nvPr>
        </p:nvSpPr>
        <p:spPr/>
        <p:txBody>
          <a:bodyPr/>
          <a:lstStyle/>
          <a:p>
            <a:pPr>
              <a:lnSpc>
                <a:spcPct val="90000"/>
              </a:lnSpc>
            </a:pPr>
            <a:r>
              <a:rPr lang="en-US" sz="2800" dirty="0"/>
              <a:t>Identify the defender and the </a:t>
            </a:r>
            <a:r>
              <a:rPr lang="en-US" sz="2800" u="sng" dirty="0"/>
              <a:t>best</a:t>
            </a:r>
            <a:r>
              <a:rPr lang="en-US" sz="2800" dirty="0"/>
              <a:t> challenger.</a:t>
            </a:r>
          </a:p>
          <a:p>
            <a:pPr lvl="1">
              <a:lnSpc>
                <a:spcPct val="90000"/>
              </a:lnSpc>
            </a:pPr>
            <a:r>
              <a:rPr lang="en-US" sz="2400" dirty="0"/>
              <a:t>Product.</a:t>
            </a:r>
          </a:p>
          <a:p>
            <a:pPr lvl="1">
              <a:lnSpc>
                <a:spcPct val="90000"/>
              </a:lnSpc>
            </a:pPr>
            <a:r>
              <a:rPr lang="en-US" sz="2400" dirty="0"/>
              <a:t>Machine.</a:t>
            </a:r>
          </a:p>
          <a:p>
            <a:pPr lvl="1">
              <a:lnSpc>
                <a:spcPct val="90000"/>
              </a:lnSpc>
            </a:pPr>
            <a:r>
              <a:rPr lang="en-US" sz="2400" dirty="0"/>
              <a:t>Process.</a:t>
            </a:r>
          </a:p>
          <a:p>
            <a:pPr lvl="1">
              <a:lnSpc>
                <a:spcPct val="90000"/>
              </a:lnSpc>
            </a:pPr>
            <a:r>
              <a:rPr lang="en-US" sz="2400" dirty="0"/>
              <a:t>Personnel.</a:t>
            </a:r>
          </a:p>
          <a:p>
            <a:pPr lvl="1">
              <a:lnSpc>
                <a:spcPct val="90000"/>
              </a:lnSpc>
            </a:pPr>
            <a:r>
              <a:rPr lang="en-US" sz="2400" dirty="0"/>
              <a:t>Mix.</a:t>
            </a:r>
          </a:p>
          <a:p>
            <a:endParaRPr lang="en-US" dirty="0"/>
          </a:p>
        </p:txBody>
      </p:sp>
      <p:sp>
        <p:nvSpPr>
          <p:cNvPr id="4" name="Text Box 4"/>
          <p:cNvSpPr txBox="1">
            <a:spLocks noChangeArrowheads="1"/>
          </p:cNvSpPr>
          <p:nvPr/>
        </p:nvSpPr>
        <p:spPr bwMode="auto">
          <a:xfrm>
            <a:off x="762000" y="4953000"/>
            <a:ext cx="7443788" cy="1200150"/>
          </a:xfrm>
          <a:prstGeom prst="rect">
            <a:avLst/>
          </a:prstGeom>
          <a:solidFill>
            <a:srgbClr val="FFFF99">
              <a:alpha val="50000"/>
            </a:srgbClr>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i="1" dirty="0"/>
              <a:t>Decision Criteria leads to one of the following:</a:t>
            </a:r>
          </a:p>
          <a:p>
            <a:pPr algn="ctr"/>
            <a:r>
              <a:rPr lang="en-US" i="1" dirty="0"/>
              <a:t>If the defender is  more economical, it should be retained.</a:t>
            </a:r>
          </a:p>
          <a:p>
            <a:pPr algn="ctr"/>
            <a:r>
              <a:rPr lang="en-US" i="1" dirty="0"/>
              <a:t>If the challenger is more economical, it should be installed.</a:t>
            </a:r>
          </a:p>
        </p:txBody>
      </p:sp>
    </p:spTree>
    <p:extLst>
      <p:ext uri="{BB962C8B-B14F-4D97-AF65-F5344CB8AC3E}">
        <p14:creationId xmlns:p14="http://schemas.microsoft.com/office/powerpoint/2010/main" val="365642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943088" cy="685800"/>
          </a:xfrm>
        </p:spPr>
        <p:txBody>
          <a:bodyPr>
            <a:normAutofit/>
          </a:bodyPr>
          <a:lstStyle/>
          <a:p>
            <a:r>
              <a:rPr lang="en-US" sz="2800" dirty="0" smtClean="0">
                <a:solidFill>
                  <a:schemeClr val="tx1"/>
                </a:solidFill>
                <a:latin typeface="Times New Roman" pitchFamily="18" charset="0"/>
                <a:cs typeface="Times New Roman" pitchFamily="18" charset="0"/>
              </a:rPr>
              <a:t>EXAMPLE # 01</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90600" y="1447800"/>
            <a:ext cx="7943088" cy="5410200"/>
          </a:xfrm>
        </p:spPr>
        <p:txBody>
          <a:bodyPr/>
          <a:lstStyle/>
          <a:p>
            <a:pPr>
              <a:buNone/>
            </a:pPr>
            <a:r>
              <a:rPr lang="en-US" sz="1800" dirty="0" smtClean="0">
                <a:latin typeface="Times New Roman" pitchFamily="18" charset="0"/>
                <a:cs typeface="Times New Roman" pitchFamily="18" charset="0"/>
              </a:rPr>
              <a:t>A firm is considering replacement of an equipment, whose first cost is Rs. 4000 and the scrap value is negligible at the end of any year. Based on experience it was found that the maintenance cost is zero during the first year and it increases by Rs. 200 every year thereafter</a:t>
            </a:r>
            <a:r>
              <a:rPr lang="en-US" dirty="0" smtClean="0"/>
              <a:t>.</a:t>
            </a:r>
          </a:p>
          <a:p>
            <a:pPr>
              <a:buNone/>
            </a:pPr>
            <a:r>
              <a:rPr lang="en-US" sz="1800" dirty="0" smtClean="0">
                <a:latin typeface="Times New Roman" pitchFamily="18" charset="0"/>
                <a:cs typeface="Times New Roman" pitchFamily="18" charset="0"/>
              </a:rPr>
              <a:t>(a) When should the equipment be replaced if </a:t>
            </a:r>
            <a:r>
              <a:rPr lang="en-US" sz="1800" i="1" dirty="0" smtClean="0">
                <a:latin typeface="Times New Roman" pitchFamily="18" charset="0"/>
                <a:cs typeface="Times New Roman" pitchFamily="18" charset="0"/>
              </a:rPr>
              <a:t>i = </a:t>
            </a:r>
            <a:r>
              <a:rPr lang="en-US" sz="1800" dirty="0" smtClean="0">
                <a:latin typeface="Times New Roman" pitchFamily="18" charset="0"/>
                <a:cs typeface="Times New Roman" pitchFamily="18" charset="0"/>
              </a:rPr>
              <a:t>0%?</a:t>
            </a:r>
          </a:p>
          <a:p>
            <a:pPr>
              <a:buNone/>
            </a:pPr>
            <a:r>
              <a:rPr lang="en-US" sz="1800" dirty="0" smtClean="0">
                <a:latin typeface="Times New Roman" pitchFamily="18" charset="0"/>
                <a:cs typeface="Times New Roman" pitchFamily="18" charset="0"/>
              </a:rPr>
              <a:t>(b) When should the equipment be replaced if </a:t>
            </a:r>
            <a:r>
              <a:rPr lang="en-US" sz="1800" i="1" dirty="0" smtClean="0">
                <a:latin typeface="Times New Roman" pitchFamily="18" charset="0"/>
                <a:cs typeface="Times New Roman" pitchFamily="18" charset="0"/>
              </a:rPr>
              <a:t>i = </a:t>
            </a:r>
            <a:r>
              <a:rPr lang="en-US" sz="1800" dirty="0" smtClean="0">
                <a:latin typeface="Times New Roman" pitchFamily="18" charset="0"/>
                <a:cs typeface="Times New Roman" pitchFamily="18" charset="0"/>
              </a:rPr>
              <a:t>12%?</a:t>
            </a:r>
          </a:p>
          <a:p>
            <a:pPr marL="425196" indent="-342900">
              <a:buNone/>
            </a:pPr>
            <a:r>
              <a:rPr lang="en-US" sz="2000" b="1" u="sng" dirty="0" smtClean="0">
                <a:latin typeface="Times New Roman" pitchFamily="18" charset="0"/>
                <a:cs typeface="Times New Roman" pitchFamily="18" charset="0"/>
              </a:rPr>
              <a:t>Solution:</a:t>
            </a:r>
          </a:p>
          <a:p>
            <a:pPr marL="425196" indent="-342900">
              <a:buNone/>
            </a:pPr>
            <a:r>
              <a:rPr lang="en-US" sz="1800" dirty="0" smtClean="0">
                <a:latin typeface="Times New Roman" pitchFamily="18" charset="0"/>
                <a:cs typeface="Times New Roman" pitchFamily="18" charset="0"/>
              </a:rPr>
              <a:t>(a)    When </a:t>
            </a:r>
            <a:r>
              <a:rPr lang="en-US" sz="1800" i="1" dirty="0" smtClean="0">
                <a:latin typeface="Times New Roman" pitchFamily="18" charset="0"/>
                <a:cs typeface="Times New Roman" pitchFamily="18" charset="0"/>
              </a:rPr>
              <a:t>i = </a:t>
            </a:r>
            <a:r>
              <a:rPr lang="en-US" sz="1800" dirty="0" smtClean="0">
                <a:latin typeface="Times New Roman" pitchFamily="18" charset="0"/>
                <a:cs typeface="Times New Roman" pitchFamily="18" charset="0"/>
              </a:rPr>
              <a:t>0%. In this problem</a:t>
            </a:r>
          </a:p>
          <a:p>
            <a:pPr>
              <a:buNone/>
            </a:pPr>
            <a:r>
              <a:rPr lang="en-US" sz="1800" dirty="0" smtClean="0">
                <a:latin typeface="Times New Roman" pitchFamily="18" charset="0"/>
                <a:cs typeface="Times New Roman" pitchFamily="18" charset="0"/>
              </a:rPr>
              <a:t>First cost = Rs. 4000</a:t>
            </a:r>
          </a:p>
          <a:p>
            <a:pPr>
              <a:buNone/>
            </a:pPr>
            <a:r>
              <a:rPr lang="en-US" sz="1800" dirty="0" smtClean="0">
                <a:latin typeface="Times New Roman" pitchFamily="18" charset="0"/>
                <a:cs typeface="Times New Roman" pitchFamily="18" charset="0"/>
              </a:rPr>
              <a:t>Maintenance cost is Rs. 0 during the first year and it increases by Rs. 200 every year there after. This is summarized in column B of Table</a:t>
            </a:r>
          </a:p>
          <a:p>
            <a:pPr marL="596646" indent="-51435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92162"/>
          </a:xfrm>
        </p:spPr>
        <p:txBody>
          <a:bodyPr>
            <a:normAutofit/>
          </a:bodyPr>
          <a:lstStyle/>
          <a:p>
            <a:r>
              <a:rPr lang="en-US" sz="2400" dirty="0" smtClean="0">
                <a:solidFill>
                  <a:schemeClr val="tx1"/>
                </a:solidFill>
                <a:latin typeface="Times New Roman" pitchFamily="18" charset="0"/>
                <a:cs typeface="Times New Roman" pitchFamily="18" charset="0"/>
              </a:rPr>
              <a:t>EXAMPLE # 01</a:t>
            </a:r>
            <a:endParaRPr lang="en-US" sz="2400" dirty="0">
              <a:solidFill>
                <a:schemeClr val="tx1"/>
              </a:solidFill>
            </a:endParaRPr>
          </a:p>
        </p:txBody>
      </p:sp>
      <p:sp>
        <p:nvSpPr>
          <p:cNvPr id="3" name="Content Placeholder 2"/>
          <p:cNvSpPr>
            <a:spLocks noGrp="1"/>
          </p:cNvSpPr>
          <p:nvPr>
            <p:ph sz="quarter" idx="1"/>
          </p:nvPr>
        </p:nvSpPr>
        <p:spPr>
          <a:xfrm>
            <a:off x="990600" y="1447800"/>
            <a:ext cx="7943088" cy="5410200"/>
          </a:xfrm>
        </p:spPr>
        <p:txBody>
          <a:bodyPr>
            <a:normAutofit/>
          </a:bodyPr>
          <a:lstStyle/>
          <a:p>
            <a:pPr>
              <a:buNone/>
            </a:pPr>
            <a:r>
              <a:rPr lang="en-US" sz="1800" dirty="0" smtClean="0">
                <a:latin typeface="Times New Roman" pitchFamily="18" charset="0"/>
                <a:cs typeface="Times New Roman" pitchFamily="18" charset="0"/>
              </a:rPr>
              <a:t>Calculations to Determine Economic Life (First cost = Rs. 4000 Interest = 0%)</a:t>
            </a:r>
          </a:p>
          <a:p>
            <a:pPr>
              <a:buNone/>
            </a:pPr>
            <a:endParaRPr lang="en-US" sz="1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0" y="1828800"/>
          <a:ext cx="9144000" cy="5989320"/>
        </p:xfrm>
        <a:graphic>
          <a:graphicData uri="http://schemas.openxmlformats.org/drawingml/2006/table">
            <a:tbl>
              <a:tblPr firstRow="1" bandRow="1">
                <a:tableStyleId>{5C22544A-7EE6-4342-B048-85BDC9FD1C3A}</a:tableStyleId>
              </a:tblPr>
              <a:tblGrid>
                <a:gridCol w="1524000"/>
                <a:gridCol w="1524000"/>
                <a:gridCol w="1524000"/>
                <a:gridCol w="1524000"/>
                <a:gridCol w="1524000"/>
                <a:gridCol w="1524000"/>
              </a:tblGrid>
              <a:tr h="502920">
                <a:tc>
                  <a:txBody>
                    <a:bodyPr/>
                    <a:lstStyle/>
                    <a:p>
                      <a:r>
                        <a:rPr lang="en-US" dirty="0" smtClean="0"/>
                        <a:t>End of  year</a:t>
                      </a:r>
                      <a:endParaRPr lang="en-US" dirty="0"/>
                    </a:p>
                  </a:txBody>
                  <a:tcPr/>
                </a:tc>
                <a:tc>
                  <a:txBody>
                    <a:bodyPr/>
                    <a:lstStyle/>
                    <a:p>
                      <a:r>
                        <a:rPr lang="en-US" dirty="0" smtClean="0"/>
                        <a:t>Maintenance</a:t>
                      </a:r>
                      <a:r>
                        <a:rPr lang="en-US" baseline="0" dirty="0" smtClean="0"/>
                        <a:t> cost end of year</a:t>
                      </a:r>
                      <a:endParaRPr lang="en-US" dirty="0"/>
                    </a:p>
                  </a:txBody>
                  <a:tcPr/>
                </a:tc>
                <a:tc>
                  <a:txBody>
                    <a:bodyPr/>
                    <a:lstStyle/>
                    <a:p>
                      <a:r>
                        <a:rPr lang="en-US" dirty="0" smtClean="0"/>
                        <a:t>Summation cost  end of year</a:t>
                      </a:r>
                      <a:endParaRPr lang="en-US" dirty="0"/>
                    </a:p>
                  </a:txBody>
                  <a:tcPr/>
                </a:tc>
                <a:tc>
                  <a:txBody>
                    <a:bodyPr/>
                    <a:lstStyle/>
                    <a:p>
                      <a:r>
                        <a:rPr lang="en-US" dirty="0" smtClean="0"/>
                        <a:t>Average  cost of maintenance</a:t>
                      </a:r>
                      <a:r>
                        <a:rPr lang="en-US" baseline="0" dirty="0" smtClean="0"/>
                        <a:t> throw year</a:t>
                      </a:r>
                      <a:endParaRPr lang="en-US" dirty="0"/>
                    </a:p>
                  </a:txBody>
                  <a:tcPr/>
                </a:tc>
                <a:tc>
                  <a:txBody>
                    <a:bodyPr/>
                    <a:lstStyle/>
                    <a:p>
                      <a:r>
                        <a:rPr lang="en-US" dirty="0" smtClean="0"/>
                        <a:t>Average</a:t>
                      </a:r>
                      <a:r>
                        <a:rPr lang="en-US" baseline="0" dirty="0" smtClean="0"/>
                        <a:t> 1</a:t>
                      </a:r>
                      <a:r>
                        <a:rPr lang="en-US" baseline="30000" dirty="0" smtClean="0"/>
                        <a:t>st</a:t>
                      </a:r>
                      <a:r>
                        <a:rPr lang="en-US" baseline="0" dirty="0" smtClean="0"/>
                        <a:t>  cost if replace end of year</a:t>
                      </a:r>
                      <a:endParaRPr lang="en-US" dirty="0"/>
                    </a:p>
                  </a:txBody>
                  <a:tcPr/>
                </a:tc>
                <a:tc>
                  <a:txBody>
                    <a:bodyPr/>
                    <a:lstStyle/>
                    <a:p>
                      <a:r>
                        <a:rPr lang="en-US" dirty="0" smtClean="0"/>
                        <a:t>Average</a:t>
                      </a:r>
                      <a:r>
                        <a:rPr lang="en-US" baseline="0" dirty="0" smtClean="0"/>
                        <a:t> total cost through year </a:t>
                      </a:r>
                      <a:endParaRPr lang="en-US" dirty="0"/>
                    </a:p>
                  </a:txBody>
                  <a:tcPr/>
                </a:tc>
              </a:tr>
              <a:tr h="502920">
                <a:tc>
                  <a:txBody>
                    <a:bodyPr/>
                    <a:lstStyle/>
                    <a:p>
                      <a:endParaRPr lang="en-US" dirty="0"/>
                    </a:p>
                  </a:txBody>
                  <a:tcPr/>
                </a:tc>
                <a:tc>
                  <a:txBody>
                    <a:bodyPr/>
                    <a:lstStyle/>
                    <a:p>
                      <a:endParaRPr lang="en-US" dirty="0"/>
                    </a:p>
                  </a:txBody>
                  <a:tcPr/>
                </a:tc>
                <a:tc>
                  <a:txBody>
                    <a:bodyPr/>
                    <a:lstStyle/>
                    <a:p>
                      <a:r>
                        <a:rPr kumimoji="0" lang="en-US" sz="1800" kern="1200" baseline="0" dirty="0" smtClean="0">
                          <a:solidFill>
                            <a:schemeClr val="dk1"/>
                          </a:solidFill>
                          <a:latin typeface="+mn-lt"/>
                          <a:ea typeface="+mn-ea"/>
                          <a:cs typeface="+mn-cs"/>
                        </a:rPr>
                        <a:t>B</a:t>
                      </a:r>
                      <a:endParaRPr lang="en-US" dirty="0"/>
                    </a:p>
                  </a:txBody>
                  <a:tcPr/>
                </a:tc>
                <a:tc>
                  <a:txBody>
                    <a:bodyPr/>
                    <a:lstStyle/>
                    <a:p>
                      <a:pPr algn="ctr"/>
                      <a:r>
                        <a:rPr lang="en-US" dirty="0" smtClean="0"/>
                        <a:t>C/A</a:t>
                      </a:r>
                      <a:endParaRPr lang="en-US" dirty="0"/>
                    </a:p>
                  </a:txBody>
                  <a:tcPr/>
                </a:tc>
                <a:tc>
                  <a:txBody>
                    <a:bodyPr/>
                    <a:lstStyle/>
                    <a:p>
                      <a:pPr algn="ctr"/>
                      <a:r>
                        <a:rPr lang="en-US" dirty="0" smtClean="0"/>
                        <a:t>4000/A</a:t>
                      </a:r>
                      <a:endParaRPr lang="en-US" dirty="0"/>
                    </a:p>
                  </a:txBody>
                  <a:tcPr/>
                </a:tc>
                <a:tc>
                  <a:txBody>
                    <a:bodyPr/>
                    <a:lstStyle/>
                    <a:p>
                      <a:pPr algn="ctr"/>
                      <a:r>
                        <a:rPr lang="en-US" dirty="0" smtClean="0"/>
                        <a:t>D+E</a:t>
                      </a:r>
                      <a:endParaRPr lang="en-US" dirty="0"/>
                    </a:p>
                  </a:txBody>
                  <a:tcPr/>
                </a:tc>
              </a:tr>
              <a:tr h="502920">
                <a:tc>
                  <a:txBody>
                    <a:bodyPr/>
                    <a:lstStyle/>
                    <a:p>
                      <a:pPr algn="ctr"/>
                      <a:r>
                        <a:rPr lang="en-US" dirty="0" smtClean="0"/>
                        <a:t>A</a:t>
                      </a:r>
                      <a:endParaRPr lang="en-US" dirty="0"/>
                    </a:p>
                  </a:txBody>
                  <a:tcPr/>
                </a:tc>
                <a:tc>
                  <a:txBody>
                    <a:bodyPr/>
                    <a:lstStyle/>
                    <a:p>
                      <a:pPr algn="ctr"/>
                      <a:r>
                        <a:rPr lang="en-US" dirty="0" smtClean="0"/>
                        <a:t>B(RS)</a:t>
                      </a:r>
                      <a:endParaRPr lang="en-US" dirty="0"/>
                    </a:p>
                  </a:txBody>
                  <a:tcPr/>
                </a:tc>
                <a:tc>
                  <a:txBody>
                    <a:bodyPr/>
                    <a:lstStyle/>
                    <a:p>
                      <a:pPr algn="ctr"/>
                      <a:r>
                        <a:rPr lang="en-US" dirty="0" smtClean="0"/>
                        <a:t>C(RS)</a:t>
                      </a:r>
                      <a:endParaRPr lang="en-US" dirty="0"/>
                    </a:p>
                  </a:txBody>
                  <a:tcPr/>
                </a:tc>
                <a:tc>
                  <a:txBody>
                    <a:bodyPr/>
                    <a:lstStyle/>
                    <a:p>
                      <a:pPr algn="ctr"/>
                      <a:r>
                        <a:rPr lang="en-US" dirty="0" smtClean="0"/>
                        <a:t>D(RS)</a:t>
                      </a:r>
                      <a:endParaRPr lang="en-US" dirty="0"/>
                    </a:p>
                  </a:txBody>
                  <a:tcPr/>
                </a:tc>
                <a:tc>
                  <a:txBody>
                    <a:bodyPr/>
                    <a:lstStyle/>
                    <a:p>
                      <a:pPr algn="ctr"/>
                      <a:r>
                        <a:rPr lang="en-US" dirty="0" smtClean="0"/>
                        <a:t>E(RS)</a:t>
                      </a:r>
                      <a:endParaRPr lang="en-US" dirty="0"/>
                    </a:p>
                  </a:txBody>
                  <a:tcPr/>
                </a:tc>
                <a:tc>
                  <a:txBody>
                    <a:bodyPr/>
                    <a:lstStyle/>
                    <a:p>
                      <a:pPr algn="ctr"/>
                      <a:r>
                        <a:rPr lang="en-US" dirty="0" smtClean="0"/>
                        <a:t>F(RS)</a:t>
                      </a:r>
                      <a:endParaRPr lang="en-US" dirty="0"/>
                    </a:p>
                  </a:txBody>
                  <a:tcPr/>
                </a:tc>
              </a:tr>
              <a:tr h="502920">
                <a:tc>
                  <a:txBody>
                    <a:bodyPr/>
                    <a:lstStyle/>
                    <a:p>
                      <a:pPr algn="ctr"/>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c>
                  <a:txBody>
                    <a:bodyPr/>
                    <a:lstStyle/>
                    <a:p>
                      <a:pPr algn="ctr"/>
                      <a:r>
                        <a:rPr lang="en-US" dirty="0" smtClean="0"/>
                        <a:t>4000</a:t>
                      </a:r>
                      <a:endParaRPr lang="en-US" dirty="0"/>
                    </a:p>
                  </a:txBody>
                  <a:tcPr/>
                </a:tc>
                <a:tc>
                  <a:txBody>
                    <a:bodyPr/>
                    <a:lstStyle/>
                    <a:p>
                      <a:pPr algn="ctr"/>
                      <a:r>
                        <a:rPr lang="en-US" dirty="0" smtClean="0"/>
                        <a:t>4000</a:t>
                      </a:r>
                      <a:endParaRPr lang="en-US" dirty="0"/>
                    </a:p>
                  </a:txBody>
                  <a:tcPr/>
                </a:tc>
              </a:tr>
              <a:tr h="502920">
                <a:tc>
                  <a:txBody>
                    <a:bodyPr/>
                    <a:lstStyle/>
                    <a:p>
                      <a:pPr algn="ctr"/>
                      <a:r>
                        <a:rPr lang="en-US" dirty="0" smtClean="0"/>
                        <a:t>2</a:t>
                      </a:r>
                      <a:endParaRPr lang="en-US" dirty="0"/>
                    </a:p>
                  </a:txBody>
                  <a:tcPr/>
                </a:tc>
                <a:tc>
                  <a:txBody>
                    <a:bodyPr/>
                    <a:lstStyle/>
                    <a:p>
                      <a:pPr algn="ctr"/>
                      <a:r>
                        <a:rPr lang="en-US" dirty="0" smtClean="0"/>
                        <a:t>200</a:t>
                      </a:r>
                      <a:endParaRPr lang="en-US" dirty="0"/>
                    </a:p>
                  </a:txBody>
                  <a:tcPr/>
                </a:tc>
                <a:tc>
                  <a:txBody>
                    <a:bodyPr/>
                    <a:lstStyle/>
                    <a:p>
                      <a:pPr algn="ctr"/>
                      <a:r>
                        <a:rPr lang="en-US" dirty="0" smtClean="0"/>
                        <a:t>200</a:t>
                      </a:r>
                      <a:endParaRPr lang="en-US" dirty="0"/>
                    </a:p>
                  </a:txBody>
                  <a:tcPr/>
                </a:tc>
                <a:tc>
                  <a:txBody>
                    <a:bodyPr/>
                    <a:lstStyle/>
                    <a:p>
                      <a:pPr algn="ctr"/>
                      <a:r>
                        <a:rPr lang="en-US" dirty="0" smtClean="0"/>
                        <a:t>100</a:t>
                      </a:r>
                      <a:endParaRPr lang="en-US" dirty="0"/>
                    </a:p>
                  </a:txBody>
                  <a:tcPr/>
                </a:tc>
                <a:tc>
                  <a:txBody>
                    <a:bodyPr/>
                    <a:lstStyle/>
                    <a:p>
                      <a:pPr algn="ctr"/>
                      <a:r>
                        <a:rPr lang="en-US" dirty="0" smtClean="0"/>
                        <a:t>2000</a:t>
                      </a:r>
                      <a:endParaRPr lang="en-US" dirty="0"/>
                    </a:p>
                  </a:txBody>
                  <a:tcPr/>
                </a:tc>
                <a:tc>
                  <a:txBody>
                    <a:bodyPr/>
                    <a:lstStyle/>
                    <a:p>
                      <a:pPr algn="ctr"/>
                      <a:r>
                        <a:rPr lang="en-US" dirty="0" smtClean="0"/>
                        <a:t>2100</a:t>
                      </a:r>
                      <a:endParaRPr lang="en-US" dirty="0"/>
                    </a:p>
                  </a:txBody>
                  <a:tcPr/>
                </a:tc>
              </a:tr>
              <a:tr h="502920">
                <a:tc>
                  <a:txBody>
                    <a:bodyPr/>
                    <a:lstStyle/>
                    <a:p>
                      <a:pPr algn="ctr"/>
                      <a:r>
                        <a:rPr lang="en-US" dirty="0" smtClean="0"/>
                        <a:t>3</a:t>
                      </a:r>
                      <a:endParaRPr lang="en-US" dirty="0"/>
                    </a:p>
                  </a:txBody>
                  <a:tcPr/>
                </a:tc>
                <a:tc>
                  <a:txBody>
                    <a:bodyPr/>
                    <a:lstStyle/>
                    <a:p>
                      <a:pPr algn="ctr"/>
                      <a:r>
                        <a:rPr lang="en-US" dirty="0" smtClean="0"/>
                        <a:t>400</a:t>
                      </a:r>
                      <a:endParaRPr lang="en-US" dirty="0"/>
                    </a:p>
                  </a:txBody>
                  <a:tcPr/>
                </a:tc>
                <a:tc>
                  <a:txBody>
                    <a:bodyPr/>
                    <a:lstStyle/>
                    <a:p>
                      <a:pPr algn="ctr"/>
                      <a:r>
                        <a:rPr lang="en-US" dirty="0" smtClean="0"/>
                        <a:t>600</a:t>
                      </a:r>
                      <a:endParaRPr lang="en-US" dirty="0"/>
                    </a:p>
                  </a:txBody>
                  <a:tcPr/>
                </a:tc>
                <a:tc>
                  <a:txBody>
                    <a:bodyPr/>
                    <a:lstStyle/>
                    <a:p>
                      <a:pPr algn="ctr"/>
                      <a:r>
                        <a:rPr lang="en-US" dirty="0" smtClean="0"/>
                        <a:t>200</a:t>
                      </a:r>
                      <a:endParaRPr lang="en-US" dirty="0"/>
                    </a:p>
                  </a:txBody>
                  <a:tcPr/>
                </a:tc>
                <a:tc>
                  <a:txBody>
                    <a:bodyPr/>
                    <a:lstStyle/>
                    <a:p>
                      <a:pPr algn="ctr"/>
                      <a:r>
                        <a:rPr lang="en-US" dirty="0" smtClean="0"/>
                        <a:t>1333.33</a:t>
                      </a:r>
                      <a:endParaRPr lang="en-US" dirty="0"/>
                    </a:p>
                  </a:txBody>
                  <a:tcPr/>
                </a:tc>
                <a:tc>
                  <a:txBody>
                    <a:bodyPr/>
                    <a:lstStyle/>
                    <a:p>
                      <a:pPr algn="ctr"/>
                      <a:r>
                        <a:rPr lang="en-US" dirty="0" smtClean="0"/>
                        <a:t>1533.33</a:t>
                      </a:r>
                      <a:endParaRPr lang="en-US" dirty="0"/>
                    </a:p>
                  </a:txBody>
                  <a:tcPr/>
                </a:tc>
              </a:tr>
              <a:tr h="502920">
                <a:tc>
                  <a:txBody>
                    <a:bodyPr/>
                    <a:lstStyle/>
                    <a:p>
                      <a:pPr algn="ctr"/>
                      <a:r>
                        <a:rPr lang="en-US" dirty="0" smtClean="0"/>
                        <a:t>4</a:t>
                      </a:r>
                      <a:endParaRPr lang="en-US" dirty="0"/>
                    </a:p>
                  </a:txBody>
                  <a:tcPr/>
                </a:tc>
                <a:tc>
                  <a:txBody>
                    <a:bodyPr/>
                    <a:lstStyle/>
                    <a:p>
                      <a:pPr algn="ctr"/>
                      <a:r>
                        <a:rPr lang="en-US" dirty="0" smtClean="0"/>
                        <a:t>600</a:t>
                      </a:r>
                      <a:endParaRPr lang="en-US" dirty="0"/>
                    </a:p>
                  </a:txBody>
                  <a:tcPr/>
                </a:tc>
                <a:tc>
                  <a:txBody>
                    <a:bodyPr/>
                    <a:lstStyle/>
                    <a:p>
                      <a:pPr algn="ctr"/>
                      <a:r>
                        <a:rPr lang="en-US" dirty="0" smtClean="0"/>
                        <a:t>1200</a:t>
                      </a:r>
                      <a:endParaRPr lang="en-US" dirty="0"/>
                    </a:p>
                  </a:txBody>
                  <a:tcPr/>
                </a:tc>
                <a:tc>
                  <a:txBody>
                    <a:bodyPr/>
                    <a:lstStyle/>
                    <a:p>
                      <a:pPr algn="ctr"/>
                      <a:r>
                        <a:rPr lang="en-US" dirty="0" smtClean="0"/>
                        <a:t>300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1300</a:t>
                      </a:r>
                      <a:endParaRPr lang="en-US" dirty="0"/>
                    </a:p>
                  </a:txBody>
                  <a:tcPr/>
                </a:tc>
              </a:tr>
              <a:tr h="502920">
                <a:tc>
                  <a:txBody>
                    <a:bodyPr/>
                    <a:lstStyle/>
                    <a:p>
                      <a:pPr algn="ctr"/>
                      <a:r>
                        <a:rPr lang="en-US" dirty="0" smtClean="0"/>
                        <a:t>5</a:t>
                      </a:r>
                      <a:endParaRPr lang="en-US" dirty="0"/>
                    </a:p>
                  </a:txBody>
                  <a:tcPr/>
                </a:tc>
                <a:tc>
                  <a:txBody>
                    <a:bodyPr/>
                    <a:lstStyle/>
                    <a:p>
                      <a:pPr algn="ctr"/>
                      <a:r>
                        <a:rPr lang="en-US" dirty="0" smtClean="0"/>
                        <a:t>800</a:t>
                      </a:r>
                      <a:endParaRPr lang="en-US" dirty="0"/>
                    </a:p>
                  </a:txBody>
                  <a:tcPr/>
                </a:tc>
                <a:tc>
                  <a:txBody>
                    <a:bodyPr/>
                    <a:lstStyle/>
                    <a:p>
                      <a:pPr algn="ctr"/>
                      <a:r>
                        <a:rPr lang="en-US" dirty="0" smtClean="0"/>
                        <a:t>2000</a:t>
                      </a:r>
                      <a:endParaRPr lang="en-US" dirty="0"/>
                    </a:p>
                  </a:txBody>
                  <a:tcPr/>
                </a:tc>
                <a:tc>
                  <a:txBody>
                    <a:bodyPr/>
                    <a:lstStyle/>
                    <a:p>
                      <a:pPr algn="ctr"/>
                      <a:r>
                        <a:rPr lang="en-US" dirty="0" smtClean="0"/>
                        <a:t>400</a:t>
                      </a:r>
                      <a:endParaRPr lang="en-US" dirty="0"/>
                    </a:p>
                  </a:txBody>
                  <a:tcPr/>
                </a:tc>
                <a:tc>
                  <a:txBody>
                    <a:bodyPr/>
                    <a:lstStyle/>
                    <a:p>
                      <a:pPr algn="ctr"/>
                      <a:r>
                        <a:rPr lang="en-US" dirty="0" smtClean="0"/>
                        <a:t>800</a:t>
                      </a:r>
                      <a:endParaRPr lang="en-US" dirty="0"/>
                    </a:p>
                  </a:txBody>
                  <a:tcPr/>
                </a:tc>
                <a:tc>
                  <a:txBody>
                    <a:bodyPr/>
                    <a:lstStyle/>
                    <a:p>
                      <a:pPr algn="ctr"/>
                      <a:r>
                        <a:rPr lang="en-US" dirty="0" smtClean="0"/>
                        <a:t>1200</a:t>
                      </a:r>
                      <a:endParaRPr lang="en-US" dirty="0"/>
                    </a:p>
                  </a:txBody>
                  <a:tcPr/>
                </a:tc>
              </a:tr>
              <a:tr h="502920">
                <a:tc>
                  <a:txBody>
                    <a:bodyPr/>
                    <a:lstStyle/>
                    <a:p>
                      <a:pPr algn="ctr"/>
                      <a:r>
                        <a:rPr lang="en-US" dirty="0" smtClean="0"/>
                        <a:t>6</a:t>
                      </a:r>
                      <a:endParaRPr lang="en-US" dirty="0"/>
                    </a:p>
                  </a:txBody>
                  <a:tcPr/>
                </a:tc>
                <a:tc>
                  <a:txBody>
                    <a:bodyPr/>
                    <a:lstStyle/>
                    <a:p>
                      <a:pPr algn="ctr"/>
                      <a:r>
                        <a:rPr lang="en-US" dirty="0" smtClean="0"/>
                        <a:t>1000</a:t>
                      </a:r>
                      <a:endParaRPr lang="en-US" dirty="0"/>
                    </a:p>
                  </a:txBody>
                  <a:tcPr/>
                </a:tc>
                <a:tc>
                  <a:txBody>
                    <a:bodyPr/>
                    <a:lstStyle/>
                    <a:p>
                      <a:pPr algn="ctr"/>
                      <a:r>
                        <a:rPr lang="en-US" dirty="0" smtClean="0"/>
                        <a:t>3000</a:t>
                      </a:r>
                      <a:endParaRPr lang="en-US" dirty="0"/>
                    </a:p>
                  </a:txBody>
                  <a:tcPr/>
                </a:tc>
                <a:tc>
                  <a:txBody>
                    <a:bodyPr/>
                    <a:lstStyle/>
                    <a:p>
                      <a:pPr algn="ctr"/>
                      <a:r>
                        <a:rPr lang="en-US" dirty="0" smtClean="0"/>
                        <a:t>500</a:t>
                      </a:r>
                      <a:endParaRPr lang="en-US" dirty="0"/>
                    </a:p>
                  </a:txBody>
                  <a:tcPr/>
                </a:tc>
                <a:tc>
                  <a:txBody>
                    <a:bodyPr/>
                    <a:lstStyle/>
                    <a:p>
                      <a:pPr algn="ctr"/>
                      <a:r>
                        <a:rPr lang="en-US" dirty="0" smtClean="0"/>
                        <a:t>666.67</a:t>
                      </a:r>
                      <a:endParaRPr lang="en-US" dirty="0"/>
                    </a:p>
                  </a:txBody>
                  <a:tcPr/>
                </a:tc>
                <a:tc>
                  <a:txBody>
                    <a:bodyPr/>
                    <a:lstStyle/>
                    <a:p>
                      <a:pPr algn="ctr"/>
                      <a:r>
                        <a:rPr lang="en-US" dirty="0" smtClean="0"/>
                        <a:t>1166.66*</a:t>
                      </a:r>
                      <a:endParaRPr lang="en-US" dirty="0"/>
                    </a:p>
                  </a:txBody>
                  <a:tcPr/>
                </a:tc>
              </a:tr>
              <a:tr h="502920">
                <a:tc>
                  <a:txBody>
                    <a:bodyPr/>
                    <a:lstStyle/>
                    <a:p>
                      <a:pPr algn="ctr"/>
                      <a:r>
                        <a:rPr lang="en-US" dirty="0" smtClean="0"/>
                        <a:t>7</a:t>
                      </a:r>
                      <a:endParaRPr lang="en-US" dirty="0"/>
                    </a:p>
                  </a:txBody>
                  <a:tcPr/>
                </a:tc>
                <a:tc>
                  <a:txBody>
                    <a:bodyPr/>
                    <a:lstStyle/>
                    <a:p>
                      <a:pPr algn="ctr"/>
                      <a:r>
                        <a:rPr lang="en-US" dirty="0" smtClean="0"/>
                        <a:t>1200</a:t>
                      </a:r>
                      <a:endParaRPr lang="en-US" dirty="0"/>
                    </a:p>
                  </a:txBody>
                  <a:tcPr/>
                </a:tc>
                <a:tc>
                  <a:txBody>
                    <a:bodyPr/>
                    <a:lstStyle/>
                    <a:p>
                      <a:pPr algn="ctr"/>
                      <a:r>
                        <a:rPr lang="en-US" dirty="0" smtClean="0"/>
                        <a:t>4200</a:t>
                      </a:r>
                      <a:endParaRPr lang="en-US" dirty="0"/>
                    </a:p>
                  </a:txBody>
                  <a:tcPr/>
                </a:tc>
                <a:tc>
                  <a:txBody>
                    <a:bodyPr/>
                    <a:lstStyle/>
                    <a:p>
                      <a:pPr algn="ctr"/>
                      <a:r>
                        <a:rPr lang="en-US" dirty="0" smtClean="0"/>
                        <a:t>600</a:t>
                      </a:r>
                      <a:endParaRPr lang="en-US" dirty="0"/>
                    </a:p>
                  </a:txBody>
                  <a:tcPr/>
                </a:tc>
                <a:tc>
                  <a:txBody>
                    <a:bodyPr/>
                    <a:lstStyle/>
                    <a:p>
                      <a:pPr algn="ctr"/>
                      <a:r>
                        <a:rPr lang="en-US" dirty="0" smtClean="0"/>
                        <a:t>571.43</a:t>
                      </a:r>
                      <a:endParaRPr lang="en-US" dirty="0"/>
                    </a:p>
                  </a:txBody>
                  <a:tcPr/>
                </a:tc>
                <a:tc>
                  <a:txBody>
                    <a:bodyPr/>
                    <a:lstStyle/>
                    <a:p>
                      <a:pPr algn="ctr"/>
                      <a:r>
                        <a:rPr lang="en-US" dirty="0" smtClean="0"/>
                        <a:t>1171.43</a:t>
                      </a:r>
                      <a:endParaRPr lang="en-US"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1040</TotalTime>
  <Words>4115</Words>
  <Application>Microsoft Office PowerPoint</Application>
  <PresentationFormat>On-screen Show (4:3)</PresentationFormat>
  <Paragraphs>559</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Century Schoolbook</vt:lpstr>
      <vt:lpstr>Times New Roman</vt:lpstr>
      <vt:lpstr>Wingdings</vt:lpstr>
      <vt:lpstr>Wingdings 2</vt:lpstr>
      <vt:lpstr>Oriel</vt:lpstr>
      <vt:lpstr>Replacement Analysis  Engr. Abdul rahim khan</vt:lpstr>
      <vt:lpstr>INTRODUCTION</vt:lpstr>
      <vt:lpstr>INTRODUCTION</vt:lpstr>
      <vt:lpstr>TYPES OF MAINTENANCE</vt:lpstr>
      <vt:lpstr>Replacement Analysis Terms</vt:lpstr>
      <vt:lpstr>The Replacement Problem</vt:lpstr>
      <vt:lpstr>What Is the Basic Comparison?</vt:lpstr>
      <vt:lpstr>EXAMPLE # 01</vt:lpstr>
      <vt:lpstr>EXAMPLE # 01</vt:lpstr>
      <vt:lpstr>EXAMPLE # 01</vt:lpstr>
      <vt:lpstr>EXAMPLE</vt:lpstr>
      <vt:lpstr>EXAMPLE # 01</vt:lpstr>
      <vt:lpstr>EXAMPLE # 02</vt:lpstr>
      <vt:lpstr>EXAMPLE # 02</vt:lpstr>
      <vt:lpstr>EXAMPLE # 03</vt:lpstr>
      <vt:lpstr>EXAMPLE # 03</vt:lpstr>
      <vt:lpstr>EXAMPLE # 03</vt:lpstr>
      <vt:lpstr>1)  Capital Recovery with Return</vt:lpstr>
      <vt:lpstr>EXAMPLE # 04</vt:lpstr>
      <vt:lpstr>EXAMPLE # 04</vt:lpstr>
      <vt:lpstr>EXAMPLE # 04  </vt:lpstr>
      <vt:lpstr>EXAMPLE # 05</vt:lpstr>
      <vt:lpstr>EXAMPLE # 05 </vt:lpstr>
      <vt:lpstr>EXAMPLE # 05 </vt:lpstr>
      <vt:lpstr>EXAMPLE # 06</vt:lpstr>
      <vt:lpstr>EXAMPLE # 06</vt:lpstr>
      <vt:lpstr>EXAMPLE # 06</vt:lpstr>
      <vt:lpstr>EXAMPLE # 07</vt:lpstr>
      <vt:lpstr>EXAMPLE # 07</vt:lpstr>
      <vt:lpstr>EXAMPLE # 07</vt:lpstr>
      <vt:lpstr>EXAMPLE # 07</vt:lpstr>
      <vt:lpstr>EXAMPLE # 07</vt:lpstr>
      <vt:lpstr>EXAMPLE # 08</vt:lpstr>
      <vt:lpstr>EXAMPLE # 08</vt:lpstr>
      <vt:lpstr>EXAMPLE # 08</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Replacement Analysis </dc:title>
  <dc:creator>ibrar</dc:creator>
  <cp:lastModifiedBy>Dell</cp:lastModifiedBy>
  <cp:revision>171</cp:revision>
  <dcterms:created xsi:type="dcterms:W3CDTF">2006-08-16T00:00:00Z</dcterms:created>
  <dcterms:modified xsi:type="dcterms:W3CDTF">2020-04-01T03:57:46Z</dcterms:modified>
</cp:coreProperties>
</file>