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3" r:id="rId5"/>
    <p:sldId id="261" r:id="rId6"/>
    <p:sldId id="262" r:id="rId7"/>
    <p:sldId id="260"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8A26AE6-A4B2-48D7-A925-91146690FEE4}" type="datetimeFigureOut">
              <a:rPr lang="en-US" smtClean="0"/>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11DF1F-3DD2-4835-AB26-BFB9A36AA6CA}" type="slidenum">
              <a:rPr lang="en-US" smtClean="0"/>
              <a:t>‹#›</a:t>
            </a:fld>
            <a:endParaRPr lang="en-US"/>
          </a:p>
        </p:txBody>
      </p:sp>
    </p:spTree>
    <p:extLst>
      <p:ext uri="{BB962C8B-B14F-4D97-AF65-F5344CB8AC3E}">
        <p14:creationId xmlns:p14="http://schemas.microsoft.com/office/powerpoint/2010/main" val="2408881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A26AE6-A4B2-48D7-A925-91146690FEE4}" type="datetimeFigureOut">
              <a:rPr lang="en-US" smtClean="0"/>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11DF1F-3DD2-4835-AB26-BFB9A36AA6CA}" type="slidenum">
              <a:rPr lang="en-US" smtClean="0"/>
              <a:t>‹#›</a:t>
            </a:fld>
            <a:endParaRPr lang="en-US"/>
          </a:p>
        </p:txBody>
      </p:sp>
    </p:spTree>
    <p:extLst>
      <p:ext uri="{BB962C8B-B14F-4D97-AF65-F5344CB8AC3E}">
        <p14:creationId xmlns:p14="http://schemas.microsoft.com/office/powerpoint/2010/main" val="2914918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A26AE6-A4B2-48D7-A925-91146690FEE4}" type="datetimeFigureOut">
              <a:rPr lang="en-US" smtClean="0"/>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11DF1F-3DD2-4835-AB26-BFB9A36AA6CA}" type="slidenum">
              <a:rPr lang="en-US" smtClean="0"/>
              <a:t>‹#›</a:t>
            </a:fld>
            <a:endParaRPr lang="en-US"/>
          </a:p>
        </p:txBody>
      </p:sp>
    </p:spTree>
    <p:extLst>
      <p:ext uri="{BB962C8B-B14F-4D97-AF65-F5344CB8AC3E}">
        <p14:creationId xmlns:p14="http://schemas.microsoft.com/office/powerpoint/2010/main" val="253134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A26AE6-A4B2-48D7-A925-91146690FEE4}" type="datetimeFigureOut">
              <a:rPr lang="en-US" smtClean="0"/>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11DF1F-3DD2-4835-AB26-BFB9A36AA6CA}" type="slidenum">
              <a:rPr lang="en-US" smtClean="0"/>
              <a:t>‹#›</a:t>
            </a:fld>
            <a:endParaRPr lang="en-US"/>
          </a:p>
        </p:txBody>
      </p:sp>
    </p:spTree>
    <p:extLst>
      <p:ext uri="{BB962C8B-B14F-4D97-AF65-F5344CB8AC3E}">
        <p14:creationId xmlns:p14="http://schemas.microsoft.com/office/powerpoint/2010/main" val="2366614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A26AE6-A4B2-48D7-A925-91146690FEE4}" type="datetimeFigureOut">
              <a:rPr lang="en-US" smtClean="0"/>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11DF1F-3DD2-4835-AB26-BFB9A36AA6CA}" type="slidenum">
              <a:rPr lang="en-US" smtClean="0"/>
              <a:t>‹#›</a:t>
            </a:fld>
            <a:endParaRPr lang="en-US"/>
          </a:p>
        </p:txBody>
      </p:sp>
    </p:spTree>
    <p:extLst>
      <p:ext uri="{BB962C8B-B14F-4D97-AF65-F5344CB8AC3E}">
        <p14:creationId xmlns:p14="http://schemas.microsoft.com/office/powerpoint/2010/main" val="677423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8A26AE6-A4B2-48D7-A925-91146690FEE4}" type="datetimeFigureOut">
              <a:rPr lang="en-US" smtClean="0"/>
              <a:t>4/29/2020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11DF1F-3DD2-4835-AB26-BFB9A36AA6CA}" type="slidenum">
              <a:rPr lang="en-US" smtClean="0"/>
              <a:t>‹#›</a:t>
            </a:fld>
            <a:endParaRPr lang="en-US"/>
          </a:p>
        </p:txBody>
      </p:sp>
    </p:spTree>
    <p:extLst>
      <p:ext uri="{BB962C8B-B14F-4D97-AF65-F5344CB8AC3E}">
        <p14:creationId xmlns:p14="http://schemas.microsoft.com/office/powerpoint/2010/main" val="2647978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8A26AE6-A4B2-48D7-A925-91146690FEE4}" type="datetimeFigureOut">
              <a:rPr lang="en-US" smtClean="0"/>
              <a:t>4/29/2020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C11DF1F-3DD2-4835-AB26-BFB9A36AA6CA}" type="slidenum">
              <a:rPr lang="en-US" smtClean="0"/>
              <a:t>‹#›</a:t>
            </a:fld>
            <a:endParaRPr lang="en-US"/>
          </a:p>
        </p:txBody>
      </p:sp>
    </p:spTree>
    <p:extLst>
      <p:ext uri="{BB962C8B-B14F-4D97-AF65-F5344CB8AC3E}">
        <p14:creationId xmlns:p14="http://schemas.microsoft.com/office/powerpoint/2010/main" val="3401332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8A26AE6-A4B2-48D7-A925-91146690FEE4}" type="datetimeFigureOut">
              <a:rPr lang="en-US" smtClean="0"/>
              <a:t>4/29/2020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C11DF1F-3DD2-4835-AB26-BFB9A36AA6CA}" type="slidenum">
              <a:rPr lang="en-US" smtClean="0"/>
              <a:t>‹#›</a:t>
            </a:fld>
            <a:endParaRPr lang="en-US"/>
          </a:p>
        </p:txBody>
      </p:sp>
    </p:spTree>
    <p:extLst>
      <p:ext uri="{BB962C8B-B14F-4D97-AF65-F5344CB8AC3E}">
        <p14:creationId xmlns:p14="http://schemas.microsoft.com/office/powerpoint/2010/main" val="66754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A26AE6-A4B2-48D7-A925-91146690FEE4}" type="datetimeFigureOut">
              <a:rPr lang="en-US" smtClean="0"/>
              <a:t>4/29/2020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C11DF1F-3DD2-4835-AB26-BFB9A36AA6CA}" type="slidenum">
              <a:rPr lang="en-US" smtClean="0"/>
              <a:t>‹#›</a:t>
            </a:fld>
            <a:endParaRPr lang="en-US"/>
          </a:p>
        </p:txBody>
      </p:sp>
    </p:spTree>
    <p:extLst>
      <p:ext uri="{BB962C8B-B14F-4D97-AF65-F5344CB8AC3E}">
        <p14:creationId xmlns:p14="http://schemas.microsoft.com/office/powerpoint/2010/main" val="1171241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A26AE6-A4B2-48D7-A925-91146690FEE4}" type="datetimeFigureOut">
              <a:rPr lang="en-US" smtClean="0"/>
              <a:t>4/29/2020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11DF1F-3DD2-4835-AB26-BFB9A36AA6CA}" type="slidenum">
              <a:rPr lang="en-US" smtClean="0"/>
              <a:t>‹#›</a:t>
            </a:fld>
            <a:endParaRPr lang="en-US"/>
          </a:p>
        </p:txBody>
      </p:sp>
    </p:spTree>
    <p:extLst>
      <p:ext uri="{BB962C8B-B14F-4D97-AF65-F5344CB8AC3E}">
        <p14:creationId xmlns:p14="http://schemas.microsoft.com/office/powerpoint/2010/main" val="971011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A26AE6-A4B2-48D7-A925-91146690FEE4}" type="datetimeFigureOut">
              <a:rPr lang="en-US" smtClean="0"/>
              <a:t>4/29/2020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11DF1F-3DD2-4835-AB26-BFB9A36AA6CA}" type="slidenum">
              <a:rPr lang="en-US" smtClean="0"/>
              <a:t>‹#›</a:t>
            </a:fld>
            <a:endParaRPr lang="en-US"/>
          </a:p>
        </p:txBody>
      </p:sp>
    </p:spTree>
    <p:extLst>
      <p:ext uri="{BB962C8B-B14F-4D97-AF65-F5344CB8AC3E}">
        <p14:creationId xmlns:p14="http://schemas.microsoft.com/office/powerpoint/2010/main" val="2332526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A26AE6-A4B2-48D7-A925-91146690FEE4}" type="datetimeFigureOut">
              <a:rPr lang="en-US" smtClean="0"/>
              <a:t>4/29/2020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11DF1F-3DD2-4835-AB26-BFB9A36AA6CA}" type="slidenum">
              <a:rPr lang="en-US" smtClean="0"/>
              <a:t>‹#›</a:t>
            </a:fld>
            <a:endParaRPr lang="en-US"/>
          </a:p>
        </p:txBody>
      </p:sp>
    </p:spTree>
    <p:extLst>
      <p:ext uri="{BB962C8B-B14F-4D97-AF65-F5344CB8AC3E}">
        <p14:creationId xmlns:p14="http://schemas.microsoft.com/office/powerpoint/2010/main" val="8923744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link.springer.com/chapter/10.1007/978-981-10-0188-8_1" TargetMode="External"/><Relationship Id="rId2" Type="http://schemas.openxmlformats.org/officeDocument/2006/relationships/hyperlink" Target="https://papp.iussp.org/sessions/papp103_s07/PAPP103_s07_020_030.html"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734472"/>
            <a:ext cx="8305800" cy="2554545"/>
          </a:xfrm>
          <a:prstGeom prst="rect">
            <a:avLst/>
          </a:prstGeom>
          <a:noFill/>
        </p:spPr>
        <p:txBody>
          <a:bodyPr wrap="square" rtlCol="0">
            <a:spAutoFit/>
          </a:bodyPr>
          <a:lstStyle/>
          <a:p>
            <a:r>
              <a:rPr lang="en-US" sz="3200" dirty="0" smtClean="0">
                <a:latin typeface="Times New Roman" pitchFamily="18" charset="0"/>
                <a:cs typeface="Times New Roman" pitchFamily="18" charset="0"/>
              </a:rPr>
              <a:t>Subject:	Population Studies</a:t>
            </a:r>
          </a:p>
          <a:p>
            <a:r>
              <a:rPr lang="en-US" sz="3200" dirty="0" smtClean="0">
                <a:latin typeface="Times New Roman" pitchFamily="18" charset="0"/>
                <a:cs typeface="Times New Roman" pitchFamily="18" charset="0"/>
              </a:rPr>
              <a:t>Class:	MSc 4</a:t>
            </a:r>
            <a:r>
              <a:rPr lang="en-US" sz="3200" baseline="30000" dirty="0" smtClean="0">
                <a:latin typeface="Times New Roman" pitchFamily="18" charset="0"/>
                <a:cs typeface="Times New Roman" pitchFamily="18" charset="0"/>
              </a:rPr>
              <a:t>th</a:t>
            </a:r>
            <a:endParaRPr lang="en-US" sz="3200" dirty="0" smtClean="0">
              <a:latin typeface="Times New Roman" pitchFamily="18" charset="0"/>
              <a:cs typeface="Times New Roman" pitchFamily="18" charset="0"/>
            </a:endParaRPr>
          </a:p>
          <a:p>
            <a:r>
              <a:rPr lang="en-US" sz="3200" dirty="0" smtClean="0">
                <a:latin typeface="Times New Roman" pitchFamily="18" charset="0"/>
                <a:cs typeface="Times New Roman" pitchFamily="18" charset="0"/>
              </a:rPr>
              <a:t>Lecture:	6</a:t>
            </a:r>
            <a:r>
              <a:rPr lang="en-US" sz="3200" baseline="30000" dirty="0" smtClean="0">
                <a:latin typeface="Times New Roman" pitchFamily="18" charset="0"/>
                <a:cs typeface="Times New Roman" pitchFamily="18" charset="0"/>
              </a:rPr>
              <a:t>th</a:t>
            </a:r>
            <a:r>
              <a:rPr lang="en-US" sz="3200" dirty="0" smtClean="0">
                <a:latin typeface="Times New Roman" pitchFamily="18" charset="0"/>
                <a:cs typeface="Times New Roman" pitchFamily="18" charset="0"/>
              </a:rPr>
              <a:t>   week</a:t>
            </a:r>
          </a:p>
          <a:p>
            <a:r>
              <a:rPr lang="en-US" sz="3200" dirty="0" smtClean="0">
                <a:latin typeface="Times New Roman" pitchFamily="18" charset="0"/>
                <a:cs typeface="Times New Roman" pitchFamily="18" charset="0"/>
              </a:rPr>
              <a:t>Topic:	</a:t>
            </a:r>
            <a:r>
              <a:rPr lang="en-US" sz="3200" dirty="0" smtClean="0">
                <a:latin typeface="Times New Roman" pitchFamily="18" charset="0"/>
                <a:cs typeface="Times New Roman" pitchFamily="18" charset="0"/>
              </a:rPr>
              <a:t>Stable Population</a:t>
            </a:r>
            <a:endParaRPr lang="en-US" sz="3200" dirty="0" smtClean="0">
              <a:latin typeface="Times New Roman" pitchFamily="18" charset="0"/>
              <a:cs typeface="Times New Roman" pitchFamily="18" charset="0"/>
            </a:endParaRPr>
          </a:p>
          <a:p>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41934486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86800" cy="369332"/>
          </a:xfrm>
          <a:prstGeom prst="rect">
            <a:avLst/>
          </a:prstGeom>
          <a:noFill/>
        </p:spPr>
        <p:txBody>
          <a:bodyPr wrap="square" rtlCol="0">
            <a:spAutoFit/>
          </a:bodyPr>
          <a:lstStyle/>
          <a:p>
            <a:endParaRPr lang="en-US" dirty="0"/>
          </a:p>
        </p:txBody>
      </p:sp>
      <p:sp>
        <p:nvSpPr>
          <p:cNvPr id="3" name="TextBox 2"/>
          <p:cNvSpPr txBox="1"/>
          <p:nvPr/>
        </p:nvSpPr>
        <p:spPr>
          <a:xfrm>
            <a:off x="228600" y="304800"/>
            <a:ext cx="8610600" cy="4216539"/>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Stable Population</a:t>
            </a:r>
          </a:p>
          <a:p>
            <a:pPr algn="just"/>
            <a:r>
              <a:rPr lang="en-US" sz="2000" dirty="0" smtClean="0">
                <a:latin typeface="Times New Roman" pitchFamily="18" charset="0"/>
                <a:cs typeface="Times New Roman" pitchFamily="18" charset="0"/>
              </a:rPr>
              <a:t>	Stable </a:t>
            </a:r>
            <a:r>
              <a:rPr lang="en-US" sz="2000" dirty="0">
                <a:latin typeface="Times New Roman" pitchFamily="18" charset="0"/>
                <a:cs typeface="Times New Roman" pitchFamily="18" charset="0"/>
              </a:rPr>
              <a:t>populations are theoretical models widely used by demographers to represent and understand the structure, growth and evolution of human populations. By definition, stable populations have age-specific fertility and mortality rates that remain constant over time. It can be proved mathematically that populations with unchanging fertility and mortality patterns grow (or shrink) at a constant rate and acquire a characteristic age structure that does not change over time</a:t>
            </a:r>
            <a:r>
              <a:rPr lang="en-US" sz="2000" dirty="0" smtClean="0">
                <a:latin typeface="Times New Roman" pitchFamily="18" charset="0"/>
                <a:cs typeface="Times New Roman" pitchFamily="18" charset="0"/>
              </a:rPr>
              <a:t>.</a:t>
            </a:r>
          </a:p>
          <a:p>
            <a:pPr algn="just"/>
            <a:r>
              <a:rPr lang="en-US" sz="2400" b="1" dirty="0" smtClean="0">
                <a:latin typeface="Times New Roman" pitchFamily="18" charset="0"/>
                <a:cs typeface="Times New Roman" pitchFamily="18" charset="0"/>
              </a:rPr>
              <a:t>Stationary Population</a:t>
            </a:r>
          </a:p>
          <a:p>
            <a:pPr algn="just"/>
            <a:r>
              <a:rPr lang="en-US" sz="2000" dirty="0" smtClean="0">
                <a:latin typeface="Times New Roman" pitchFamily="18" charset="0"/>
                <a:cs typeface="Times New Roman" pitchFamily="18" charset="0"/>
              </a:rPr>
              <a:t>	A </a:t>
            </a:r>
            <a:r>
              <a:rPr lang="en-US" sz="2000" dirty="0">
                <a:latin typeface="Times New Roman" pitchFamily="18" charset="0"/>
                <a:cs typeface="Times New Roman" pitchFamily="18" charset="0"/>
              </a:rPr>
              <a:t>stationary population is a special example of a stable population with a zero growth rate, neither growing nor shrinking in size, and is equivalent to a life table population.</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672752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86800" cy="4154984"/>
          </a:xfrm>
          <a:prstGeom prst="rect">
            <a:avLst/>
          </a:prstGeom>
          <a:noFill/>
        </p:spPr>
        <p:txBody>
          <a:bodyPr wrap="square" rtlCol="0">
            <a:spAutoFit/>
          </a:bodyPr>
          <a:lstStyle/>
          <a:p>
            <a:pPr algn="just"/>
            <a:r>
              <a:rPr lang="en-US" sz="2400" b="1" dirty="0">
                <a:latin typeface="Times New Roman" pitchFamily="18" charset="0"/>
                <a:cs typeface="Times New Roman" pitchFamily="18" charset="0"/>
              </a:rPr>
              <a:t>Uses of stable population models</a:t>
            </a:r>
          </a:p>
          <a:p>
            <a:pPr algn="just"/>
            <a:r>
              <a:rPr lang="en-US" sz="2000" dirty="0" smtClean="0">
                <a:latin typeface="Times New Roman" pitchFamily="18" charset="0"/>
                <a:cs typeface="Times New Roman" pitchFamily="18" charset="0"/>
              </a:rPr>
              <a:t>	Model </a:t>
            </a:r>
            <a:r>
              <a:rPr lang="en-US" sz="2000" dirty="0">
                <a:latin typeface="Times New Roman" pitchFamily="18" charset="0"/>
                <a:cs typeface="Times New Roman" pitchFamily="18" charset="0"/>
              </a:rPr>
              <a:t>stable populations are good representations of the growth and structure of many human populations prior to the demographic transition. Currently there are few examples of real populations that exhibit stable </a:t>
            </a:r>
            <a:r>
              <a:rPr lang="en-US" sz="2000" dirty="0" smtClean="0">
                <a:latin typeface="Times New Roman" pitchFamily="18" charset="0"/>
                <a:cs typeface="Times New Roman" pitchFamily="18" charset="0"/>
              </a:rPr>
              <a:t>behavior, </a:t>
            </a:r>
            <a:r>
              <a:rPr lang="en-US" sz="2000" dirty="0">
                <a:latin typeface="Times New Roman" pitchFamily="18" charset="0"/>
                <a:cs typeface="Times New Roman" pitchFamily="18" charset="0"/>
              </a:rPr>
              <a:t>since almost all national populations have been affected by large scale changes in mortality or fertility patterns in the recent past. However up to the middle of the 20th century many populations in Africa, Asia and Latin America had experienced fairly constant fertility and mortality conditions, so that their age structures closely resembled those of stable population models.</a:t>
            </a:r>
          </a:p>
          <a:p>
            <a:pPr algn="just"/>
            <a:r>
              <a:rPr lang="en-US" sz="2000" dirty="0" smtClean="0">
                <a:latin typeface="Times New Roman" pitchFamily="18" charset="0"/>
                <a:cs typeface="Times New Roman" pitchFamily="18" charset="0"/>
              </a:rPr>
              <a:t>	The </a:t>
            </a:r>
            <a:r>
              <a:rPr lang="en-US" sz="2000" dirty="0">
                <a:latin typeface="Times New Roman" pitchFamily="18" charset="0"/>
                <a:cs typeface="Times New Roman" pitchFamily="18" charset="0"/>
              </a:rPr>
              <a:t>theoretical relationships between fertility, mortality and age structure in stable populations help us to understand the growth and structure of historical populations, and can be used to make demographic estimates when empirical data are incomplete or of poor quality. </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7416578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86800" cy="6309420"/>
          </a:xfrm>
          <a:prstGeom prst="rect">
            <a:avLst/>
          </a:prstGeom>
          <a:noFill/>
        </p:spPr>
        <p:txBody>
          <a:bodyPr wrap="square" rtlCol="0">
            <a:spAutoFit/>
          </a:bodyPr>
          <a:lstStyle/>
          <a:p>
            <a:pPr algn="just"/>
            <a:r>
              <a:rPr lang="en-US" sz="2400" b="1" dirty="0">
                <a:latin typeface="Times New Roman" pitchFamily="18" charset="0"/>
                <a:cs typeface="Times New Roman" pitchFamily="18" charset="0"/>
              </a:rPr>
              <a:t>Properties of stable populations</a:t>
            </a:r>
          </a:p>
          <a:p>
            <a:pPr algn="just"/>
            <a:r>
              <a:rPr lang="en-US" sz="2000" dirty="0" smtClean="0">
                <a:latin typeface="Times New Roman" pitchFamily="18" charset="0"/>
                <a:cs typeface="Times New Roman" pitchFamily="18" charset="0"/>
              </a:rPr>
              <a:t>	A </a:t>
            </a:r>
            <a:r>
              <a:rPr lang="en-US" sz="2000" dirty="0">
                <a:latin typeface="Times New Roman" pitchFamily="18" charset="0"/>
                <a:cs typeface="Times New Roman" pitchFamily="18" charset="0"/>
              </a:rPr>
              <a:t>population will become stable if it experiences </a:t>
            </a:r>
            <a:r>
              <a:rPr lang="en-US" sz="2000" b="1" dirty="0">
                <a:latin typeface="Times New Roman" pitchFamily="18" charset="0"/>
                <a:cs typeface="Times New Roman" pitchFamily="18" charset="0"/>
              </a:rPr>
              <a:t>constant</a:t>
            </a:r>
            <a:r>
              <a:rPr lang="en-US" sz="2000" dirty="0">
                <a:latin typeface="Times New Roman" pitchFamily="18" charset="0"/>
                <a:cs typeface="Times New Roman" pitchFamily="18" charset="0"/>
              </a:rPr>
              <a:t> age-specific fertility and mortality rates over a long period of time. As a consequence, the population will develop a </a:t>
            </a:r>
            <a:r>
              <a:rPr lang="en-US" sz="2000" b="1" dirty="0">
                <a:latin typeface="Times New Roman" pitchFamily="18" charset="0"/>
                <a:cs typeface="Times New Roman" pitchFamily="18" charset="0"/>
              </a:rPr>
              <a:t>constant</a:t>
            </a:r>
            <a:r>
              <a:rPr lang="en-US" sz="2000" dirty="0">
                <a:latin typeface="Times New Roman" pitchFamily="18" charset="0"/>
                <a:cs typeface="Times New Roman" pitchFamily="18" charset="0"/>
              </a:rPr>
              <a:t> rate of growth and will maintain a </a:t>
            </a:r>
            <a:r>
              <a:rPr lang="en-US" sz="2000" b="1" dirty="0">
                <a:latin typeface="Times New Roman" pitchFamily="18" charset="0"/>
                <a:cs typeface="Times New Roman" pitchFamily="18" charset="0"/>
              </a:rPr>
              <a:t>constant</a:t>
            </a:r>
            <a:r>
              <a:rPr lang="en-US" sz="2000" dirty="0">
                <a:latin typeface="Times New Roman" pitchFamily="18" charset="0"/>
                <a:cs typeface="Times New Roman" pitchFamily="18" charset="0"/>
              </a:rPr>
              <a:t> age structure. The growth rate that is generated by the particular combination of a fertility and mortality schedule is formally referred to as </a:t>
            </a:r>
            <a:r>
              <a:rPr lang="en-US" sz="2000" i="1" dirty="0">
                <a:latin typeface="Times New Roman" pitchFamily="18" charset="0"/>
                <a:cs typeface="Times New Roman" pitchFamily="18" charset="0"/>
              </a:rPr>
              <a:t>the intrinsic rate of natural increase, </a:t>
            </a:r>
            <a:r>
              <a:rPr lang="en-US" sz="2000" dirty="0">
                <a:latin typeface="Times New Roman" pitchFamily="18" charset="0"/>
                <a:cs typeface="Times New Roman" pitchFamily="18" charset="0"/>
              </a:rPr>
              <a:t>or </a:t>
            </a:r>
            <a:r>
              <a:rPr lang="en-US" sz="2000" i="1" dirty="0">
                <a:latin typeface="Times New Roman" pitchFamily="18" charset="0"/>
                <a:cs typeface="Times New Roman" pitchFamily="18" charset="0"/>
              </a:rPr>
              <a:t>the stable population growth rate.</a:t>
            </a:r>
            <a:r>
              <a:rPr lang="en-US" sz="2000" dirty="0">
                <a:latin typeface="Times New Roman" pitchFamily="18" charset="0"/>
                <a:cs typeface="Times New Roman" pitchFamily="18" charset="0"/>
              </a:rPr>
              <a:t> For brevity, in the text that follows we simply refer to it as the</a:t>
            </a:r>
            <a:r>
              <a:rPr lang="en-US" sz="2000" i="1" dirty="0">
                <a:latin typeface="Times New Roman" pitchFamily="18" charset="0"/>
                <a:cs typeface="Times New Roman" pitchFamily="18" charset="0"/>
              </a:rPr>
              <a:t> growth rate </a:t>
            </a:r>
            <a:r>
              <a:rPr lang="en-US" sz="2000" dirty="0">
                <a:latin typeface="Times New Roman" pitchFamily="18" charset="0"/>
                <a:cs typeface="Times New Roman" pitchFamily="18" charset="0"/>
              </a:rPr>
              <a:t>and in algebraic relationships we designate it using the letter r</a:t>
            </a:r>
            <a:r>
              <a:rPr lang="en-US" sz="2000" i="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a:t>
            </a:r>
            <a:r>
              <a:rPr lang="en-US" sz="2000" dirty="0">
                <a:latin typeface="Times New Roman" pitchFamily="18" charset="0"/>
                <a:cs typeface="Times New Roman" pitchFamily="18" charset="0"/>
              </a:rPr>
              <a:t> </a:t>
            </a:r>
            <a:r>
              <a:rPr lang="en-US" sz="2000" b="1" dirty="0">
                <a:latin typeface="Times New Roman" pitchFamily="18" charset="0"/>
                <a:cs typeface="Times New Roman" pitchFamily="18" charset="0"/>
              </a:rPr>
              <a:t>constant</a:t>
            </a:r>
            <a:r>
              <a:rPr lang="en-US" sz="2000" dirty="0">
                <a:latin typeface="Times New Roman" pitchFamily="18" charset="0"/>
                <a:cs typeface="Times New Roman" pitchFamily="18" charset="0"/>
              </a:rPr>
              <a:t> age structure implies that the proportion of the population in each age group does not change over time. The total size of the population may change, growing or shrinking at a constant rate, but the number at every age changes at exactly the same rate, so that when it is expressed as a fraction of the total this proportion does not change over time.</a:t>
            </a:r>
          </a:p>
          <a:p>
            <a:pPr algn="just"/>
            <a:r>
              <a:rPr lang="en-US" sz="2000" dirty="0" smtClean="0">
                <a:latin typeface="Times New Roman" pitchFamily="18" charset="0"/>
                <a:cs typeface="Times New Roman" pitchFamily="18" charset="0"/>
              </a:rPr>
              <a:t>	Stable </a:t>
            </a:r>
            <a:r>
              <a:rPr lang="en-US" sz="2000" dirty="0">
                <a:latin typeface="Times New Roman" pitchFamily="18" charset="0"/>
                <a:cs typeface="Times New Roman" pitchFamily="18" charset="0"/>
              </a:rPr>
              <a:t>populations with positive growth rates (r&gt;0) grow steadily over time, negative growth rates (r&lt;0) imply that the population is shrinking steadily. The special case of the stable population with zero growth (r=0) is called a stationary population - in such a theoretical population neither the proportions nor the numbers in each age group change over time. The age structure of a stationary population is the same as that of the life table defining its mortality.</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6909315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04800"/>
            <a:ext cx="8763000" cy="2308324"/>
          </a:xfrm>
          <a:prstGeom prst="rect">
            <a:avLst/>
          </a:prstGeom>
          <a:noFill/>
        </p:spPr>
        <p:txBody>
          <a:bodyPr wrap="square" rtlCol="0">
            <a:spAutoFit/>
          </a:bodyPr>
          <a:lstStyle/>
          <a:p>
            <a:pPr algn="just"/>
            <a:r>
              <a:rPr lang="en-US" sz="2400" b="1" dirty="0">
                <a:latin typeface="Times New Roman" pitchFamily="18" charset="0"/>
                <a:cs typeface="Times New Roman" pitchFamily="18" charset="0"/>
              </a:rPr>
              <a:t>Historical development of stable population theory</a:t>
            </a:r>
          </a:p>
          <a:p>
            <a:pPr algn="just"/>
            <a:r>
              <a:rPr lang="en-US" sz="2000" dirty="0" smtClean="0">
                <a:latin typeface="Times New Roman" pitchFamily="18" charset="0"/>
                <a:cs typeface="Times New Roman" pitchFamily="18" charset="0"/>
              </a:rPr>
              <a:t>	The </a:t>
            </a:r>
            <a:r>
              <a:rPr lang="en-US" sz="2000" dirty="0">
                <a:latin typeface="Times New Roman" pitchFamily="18" charset="0"/>
                <a:cs typeface="Times New Roman" pitchFamily="18" charset="0"/>
              </a:rPr>
              <a:t>mathematical development of stable population theory is due to Alfred J. Lotka (1880-1949), an American statistician and bio-physicist. Important further developments have been contributed by Nathan Keyfitz (1913-2010) and </a:t>
            </a:r>
            <a:r>
              <a:rPr lang="en-US" sz="2000" dirty="0" smtClean="0">
                <a:latin typeface="Times New Roman" pitchFamily="18" charset="0"/>
                <a:cs typeface="Times New Roman" pitchFamily="18" charset="0"/>
              </a:rPr>
              <a:t>generalizations </a:t>
            </a:r>
            <a:r>
              <a:rPr lang="en-US" sz="2000" dirty="0">
                <a:latin typeface="Times New Roman" pitchFamily="18" charset="0"/>
                <a:cs typeface="Times New Roman" pitchFamily="18" charset="0"/>
              </a:rPr>
              <a:t>to populations undergoing de-</a:t>
            </a:r>
            <a:r>
              <a:rPr lang="en-US" sz="2000" dirty="0" err="1">
                <a:latin typeface="Times New Roman" pitchFamily="18" charset="0"/>
                <a:cs typeface="Times New Roman" pitchFamily="18" charset="0"/>
              </a:rPr>
              <a:t>stabilisation</a:t>
            </a:r>
            <a:r>
              <a:rPr lang="en-US" sz="2000" dirty="0">
                <a:latin typeface="Times New Roman" pitchFamily="18" charset="0"/>
                <a:cs typeface="Times New Roman" pitchFamily="18" charset="0"/>
              </a:rPr>
              <a:t> were made by Sam Preston, Joel Cohen, Robert Schoen and Kim Young.</a:t>
            </a:r>
          </a:p>
          <a:p>
            <a:pPr algn="just"/>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1664125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10600" cy="369332"/>
          </a:xfrm>
          <a:prstGeom prst="rect">
            <a:avLst/>
          </a:prstGeom>
          <a:noFill/>
        </p:spPr>
        <p:txBody>
          <a:bodyPr wrap="square" rtlCol="0">
            <a:spAutoFit/>
          </a:bodyPr>
          <a:lstStyle/>
          <a:p>
            <a:endParaRPr lang="en-US" dirty="0"/>
          </a:p>
        </p:txBody>
      </p:sp>
      <p:sp>
        <p:nvSpPr>
          <p:cNvPr id="3" name="TextBox 2"/>
          <p:cNvSpPr txBox="1"/>
          <p:nvPr/>
        </p:nvSpPr>
        <p:spPr>
          <a:xfrm>
            <a:off x="228600" y="228600"/>
            <a:ext cx="8610600" cy="2308324"/>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Methods of finding stable population</a:t>
            </a:r>
          </a:p>
          <a:p>
            <a:pPr algn="just"/>
            <a:r>
              <a:rPr lang="en-US" sz="2000" b="1" dirty="0">
                <a:latin typeface="Times New Roman" pitchFamily="18" charset="0"/>
                <a:cs typeface="Times New Roman" pitchFamily="18" charset="0"/>
              </a:rPr>
              <a:t>Exponential growth (explanation of notation)</a:t>
            </a:r>
          </a:p>
          <a:p>
            <a:pPr algn="just"/>
            <a:r>
              <a:rPr lang="en-US" sz="2000" dirty="0" smtClean="0">
                <a:latin typeface="Times New Roman" pitchFamily="18" charset="0"/>
                <a:cs typeface="Times New Roman" pitchFamily="18" charset="0"/>
              </a:rPr>
              <a:t>	At </a:t>
            </a:r>
            <a:r>
              <a:rPr lang="en-US" sz="2000" dirty="0">
                <a:latin typeface="Times New Roman" pitchFamily="18" charset="0"/>
                <a:cs typeface="Times New Roman" pitchFamily="18" charset="0"/>
              </a:rPr>
              <a:t>the end of a year, a population growing exponentially at rate r will have grown by a factor of </a:t>
            </a:r>
            <a:r>
              <a:rPr lang="en-US" sz="2000" b="1" i="1" dirty="0">
                <a:latin typeface="Times New Roman" pitchFamily="18" charset="0"/>
                <a:cs typeface="Times New Roman" pitchFamily="18" charset="0"/>
              </a:rPr>
              <a:t>e</a:t>
            </a:r>
            <a:r>
              <a:rPr lang="en-US" sz="2000" b="1" i="1" baseline="30000" dirty="0">
                <a:latin typeface="Times New Roman" pitchFamily="18" charset="0"/>
                <a:cs typeface="Times New Roman" pitchFamily="18" charset="0"/>
              </a:rPr>
              <a:t>r</a:t>
            </a:r>
            <a:r>
              <a:rPr lang="en-US" sz="2000" dirty="0">
                <a:latin typeface="Times New Roman" pitchFamily="18" charset="0"/>
                <a:cs typeface="Times New Roman" pitchFamily="18" charset="0"/>
              </a:rPr>
              <a:t>, which can also be written </a:t>
            </a:r>
            <a:r>
              <a:rPr lang="en-US" sz="2000" b="1" i="1" dirty="0" err="1">
                <a:latin typeface="Times New Roman" pitchFamily="18" charset="0"/>
                <a:cs typeface="Times New Roman" pitchFamily="18" charset="0"/>
              </a:rPr>
              <a:t>exp</a:t>
            </a:r>
            <a:r>
              <a:rPr lang="en-US" sz="2000" b="1" i="1" dirty="0">
                <a:latin typeface="Times New Roman" pitchFamily="18" charset="0"/>
                <a:cs typeface="Times New Roman" pitchFamily="18" charset="0"/>
              </a:rPr>
              <a:t>{r}</a:t>
            </a:r>
            <a:r>
              <a:rPr lang="en-US" sz="2000" dirty="0">
                <a:latin typeface="Times New Roman" pitchFamily="18" charset="0"/>
                <a:cs typeface="Times New Roman" pitchFamily="18" charset="0"/>
              </a:rPr>
              <a:t>. Symbolically, denoting the population in the base year (year zero) as </a:t>
            </a:r>
            <a:r>
              <a:rPr lang="en-US" sz="2000" b="1" i="1" dirty="0">
                <a:latin typeface="Times New Roman" pitchFamily="18" charset="0"/>
                <a:cs typeface="Times New Roman" pitchFamily="18" charset="0"/>
              </a:rPr>
              <a:t>P</a:t>
            </a:r>
            <a:r>
              <a:rPr lang="en-US" sz="2000" b="1" baseline="-25000" dirty="0">
                <a:latin typeface="Times New Roman" pitchFamily="18" charset="0"/>
                <a:cs typeface="Times New Roman" pitchFamily="18" charset="0"/>
              </a:rPr>
              <a:t>0</a:t>
            </a:r>
            <a:r>
              <a:rPr lang="en-US" sz="2000" dirty="0">
                <a:latin typeface="Times New Roman" pitchFamily="18" charset="0"/>
                <a:cs typeface="Times New Roman" pitchFamily="18" charset="0"/>
              </a:rPr>
              <a:t>, and the population one year later as </a:t>
            </a:r>
            <a:r>
              <a:rPr lang="en-US" sz="2000" b="1" i="1" dirty="0">
                <a:latin typeface="Times New Roman" pitchFamily="18" charset="0"/>
                <a:cs typeface="Times New Roman" pitchFamily="18" charset="0"/>
              </a:rPr>
              <a:t>P</a:t>
            </a:r>
            <a:r>
              <a:rPr lang="en-US" sz="2000" b="1" i="1" baseline="-25000" dirty="0">
                <a:latin typeface="Times New Roman" pitchFamily="18" charset="0"/>
                <a:cs typeface="Times New Roman" pitchFamily="18" charset="0"/>
              </a:rPr>
              <a:t>1</a:t>
            </a:r>
            <a:r>
              <a:rPr lang="en-US" sz="2000" dirty="0">
                <a:latin typeface="Times New Roman" pitchFamily="18" charset="0"/>
                <a:cs typeface="Times New Roman" pitchFamily="18" charset="0"/>
              </a:rPr>
              <a:t> we write:</a:t>
            </a:r>
          </a:p>
          <a:p>
            <a:pPr algn="just"/>
            <a:endParaRPr lang="en-US" sz="2000" dirty="0">
              <a:latin typeface="Times New Roman" pitchFamily="18" charset="0"/>
              <a:cs typeface="Times New Roman" pitchFamily="18" charset="0"/>
            </a:endParaRPr>
          </a:p>
        </p:txBody>
      </p:sp>
      <p:graphicFrame>
        <p:nvGraphicFramePr>
          <p:cNvPr id="10" name="Table 9"/>
          <p:cNvGraphicFramePr>
            <a:graphicFrameLocks noGrp="1"/>
          </p:cNvGraphicFramePr>
          <p:nvPr>
            <p:extLst>
              <p:ext uri="{D42A27DB-BD31-4B8C-83A1-F6EECF244321}">
                <p14:modId xmlns:p14="http://schemas.microsoft.com/office/powerpoint/2010/main" val="2697041265"/>
              </p:ext>
            </p:extLst>
          </p:nvPr>
        </p:nvGraphicFramePr>
        <p:xfrm>
          <a:off x="3352800" y="2286000"/>
          <a:ext cx="1447800" cy="731520"/>
        </p:xfrm>
        <a:graphic>
          <a:graphicData uri="http://schemas.openxmlformats.org/drawingml/2006/table">
            <a:tbl>
              <a:tblPr/>
              <a:tblGrid>
                <a:gridCol w="723900"/>
                <a:gridCol w="723900"/>
              </a:tblGrid>
              <a:tr h="247570">
                <a:tc>
                  <a:txBody>
                    <a:bodyPr/>
                    <a:lstStyle/>
                    <a:p>
                      <a:r>
                        <a:rPr lang="en-US" i="1" dirty="0"/>
                        <a:t>P</a:t>
                      </a:r>
                      <a:r>
                        <a:rPr lang="en-US" baseline="-25000" dirty="0">
                          <a:effectLst/>
                        </a:rPr>
                        <a:t>1</a:t>
                      </a:r>
                      <a:endParaRPr lang="en-US" dirty="0"/>
                    </a:p>
                  </a:txBody>
                  <a:tcPr anchor="ctr">
                    <a:lnL>
                      <a:noFill/>
                    </a:lnL>
                    <a:lnR>
                      <a:noFill/>
                    </a:lnR>
                    <a:lnT>
                      <a:noFill/>
                    </a:lnT>
                    <a:lnB w="9525" cap="flat" cmpd="sng" algn="ctr">
                      <a:solidFill>
                        <a:srgbClr val="000000"/>
                      </a:solidFill>
                      <a:prstDash val="solid"/>
                      <a:round/>
                      <a:headEnd type="none" w="med" len="med"/>
                      <a:tailEnd type="none" w="med" len="med"/>
                    </a:lnB>
                    <a:solidFill>
                      <a:srgbClr val="666666"/>
                    </a:solidFill>
                  </a:tcPr>
                </a:tc>
                <a:tc rowSpan="2">
                  <a:txBody>
                    <a:bodyPr/>
                    <a:lstStyle/>
                    <a:p>
                      <a:r>
                        <a:rPr lang="en-US" dirty="0"/>
                        <a:t>= </a:t>
                      </a:r>
                      <a:r>
                        <a:rPr lang="en-US" i="1" dirty="0"/>
                        <a:t>e</a:t>
                      </a:r>
                      <a:r>
                        <a:rPr lang="en-US" i="1" baseline="30000" dirty="0">
                          <a:effectLst/>
                        </a:rPr>
                        <a:t>r</a:t>
                      </a:r>
                      <a:endParaRPr lang="en-US" dirty="0"/>
                    </a:p>
                  </a:txBody>
                  <a:tcPr anchor="ctr">
                    <a:lnL>
                      <a:noFill/>
                    </a:lnL>
                    <a:lnR>
                      <a:noFill/>
                    </a:lnR>
                    <a:lnT>
                      <a:noFill/>
                    </a:lnT>
                    <a:lnB>
                      <a:noFill/>
                    </a:lnB>
                    <a:solidFill>
                      <a:srgbClr val="666666"/>
                    </a:solidFill>
                  </a:tcPr>
                </a:tc>
              </a:tr>
              <a:tr h="247570">
                <a:tc>
                  <a:txBody>
                    <a:bodyPr/>
                    <a:lstStyle/>
                    <a:p>
                      <a:r>
                        <a:rPr lang="en-US" i="1" dirty="0">
                          <a:effectLst/>
                        </a:rPr>
                        <a:t>P</a:t>
                      </a:r>
                      <a:r>
                        <a:rPr lang="en-US" baseline="-25000" dirty="0">
                          <a:effectLst/>
                        </a:rPr>
                        <a:t>0</a:t>
                      </a:r>
                      <a:endParaRPr lang="en-US" dirty="0">
                        <a:effectLst/>
                      </a:endParaRPr>
                    </a:p>
                  </a:txBody>
                  <a:tcPr anchor="ctr">
                    <a:lnL>
                      <a:noFill/>
                    </a:lnL>
                    <a:lnR>
                      <a:noFill/>
                    </a:lnR>
                    <a:lnT w="9525" cap="flat" cmpd="sng" algn="ctr">
                      <a:solidFill>
                        <a:srgbClr val="000000"/>
                      </a:solidFill>
                      <a:prstDash val="solid"/>
                      <a:round/>
                      <a:headEnd type="none" w="med" len="med"/>
                      <a:tailEnd type="none" w="med" len="med"/>
                    </a:lnT>
                    <a:lnB>
                      <a:noFill/>
                    </a:lnB>
                    <a:solidFill>
                      <a:srgbClr val="666666"/>
                    </a:solidFill>
                  </a:tcPr>
                </a:tc>
                <a:tc vMerge="1">
                  <a:txBody>
                    <a:bodyPr/>
                    <a:lstStyle/>
                    <a:p>
                      <a:endParaRPr lang="en-US"/>
                    </a:p>
                  </a:txBody>
                  <a:tcPr/>
                </a:tc>
              </a:tr>
            </a:tbl>
          </a:graphicData>
        </a:graphic>
      </p:graphicFrame>
      <p:sp>
        <p:nvSpPr>
          <p:cNvPr id="11" name="TextBox 10"/>
          <p:cNvSpPr txBox="1"/>
          <p:nvPr/>
        </p:nvSpPr>
        <p:spPr>
          <a:xfrm>
            <a:off x="381000" y="3276600"/>
            <a:ext cx="8382000" cy="1938992"/>
          </a:xfrm>
          <a:prstGeom prst="rect">
            <a:avLst/>
          </a:prstGeom>
          <a:noFill/>
        </p:spPr>
        <p:txBody>
          <a:bodyPr wrap="square" rtlCol="0">
            <a:spAutoFit/>
          </a:bodyPr>
          <a:lstStyle/>
          <a:p>
            <a:pPr algn="just"/>
            <a:r>
              <a:rPr lang="en-US" sz="2000" dirty="0">
                <a:latin typeface="Times New Roman" pitchFamily="18" charset="0"/>
                <a:cs typeface="Times New Roman" pitchFamily="18" charset="0"/>
              </a:rPr>
              <a:t>equivalent to:</a:t>
            </a:r>
          </a:p>
          <a:p>
            <a:pPr algn="just"/>
            <a:r>
              <a:rPr lang="en-US" sz="2000" i="1" dirty="0" smtClean="0">
                <a:latin typeface="Times New Roman" pitchFamily="18" charset="0"/>
                <a:cs typeface="Times New Roman" pitchFamily="18" charset="0"/>
              </a:rPr>
              <a:t>			P</a:t>
            </a:r>
            <a:r>
              <a:rPr lang="en-US" sz="2000" baseline="-25000" dirty="0" smtClean="0">
                <a:latin typeface="Times New Roman" pitchFamily="18" charset="0"/>
                <a:cs typeface="Times New Roman" pitchFamily="18" charset="0"/>
              </a:rPr>
              <a:t>1</a:t>
            </a:r>
            <a:r>
              <a:rPr lang="en-US" sz="2000" dirty="0">
                <a:latin typeface="Times New Roman" pitchFamily="18" charset="0"/>
                <a:cs typeface="Times New Roman" pitchFamily="18" charset="0"/>
              </a:rPr>
              <a:t> = </a:t>
            </a:r>
            <a:r>
              <a:rPr lang="en-US" sz="2000" i="1" dirty="0">
                <a:latin typeface="Times New Roman" pitchFamily="18" charset="0"/>
                <a:cs typeface="Times New Roman" pitchFamily="18" charset="0"/>
              </a:rPr>
              <a:t>e</a:t>
            </a:r>
            <a:r>
              <a:rPr lang="en-US" sz="2000" i="1" baseline="30000" dirty="0">
                <a:latin typeface="Times New Roman" pitchFamily="18" charset="0"/>
                <a:cs typeface="Times New Roman" pitchFamily="18" charset="0"/>
              </a:rPr>
              <a:t>r</a:t>
            </a:r>
            <a:r>
              <a:rPr lang="en-US" sz="2000" dirty="0">
                <a:latin typeface="Times New Roman" pitchFamily="18" charset="0"/>
                <a:cs typeface="Times New Roman" pitchFamily="18" charset="0"/>
              </a:rPr>
              <a:t> × </a:t>
            </a:r>
            <a:r>
              <a:rPr lang="en-US" sz="2000" i="1" dirty="0" smtClean="0">
                <a:latin typeface="Times New Roman" pitchFamily="18" charset="0"/>
                <a:cs typeface="Times New Roman" pitchFamily="18" charset="0"/>
              </a:rPr>
              <a:t>P</a:t>
            </a:r>
            <a:r>
              <a:rPr lang="en-US" sz="2000" baseline="-25000" dirty="0" smtClean="0">
                <a:latin typeface="Times New Roman" pitchFamily="18" charset="0"/>
                <a:cs typeface="Times New Roman" pitchFamily="18" charset="0"/>
              </a:rPr>
              <a:t>0</a:t>
            </a:r>
          </a:p>
          <a:p>
            <a:pPr algn="just"/>
            <a:r>
              <a:rPr lang="en-US" sz="2000" dirty="0">
                <a:latin typeface="Times New Roman" pitchFamily="18" charset="0"/>
                <a:cs typeface="Times New Roman" pitchFamily="18" charset="0"/>
              </a:rPr>
              <a:t>After 2 years of constant growth at the same rate, the population size </a:t>
            </a:r>
            <a:r>
              <a:rPr lang="en-US" sz="2000" b="1" i="1" dirty="0">
                <a:latin typeface="Times New Roman" pitchFamily="18" charset="0"/>
                <a:cs typeface="Times New Roman" pitchFamily="18" charset="0"/>
              </a:rPr>
              <a:t>P2</a:t>
            </a:r>
            <a:r>
              <a:rPr lang="en-US" sz="2000" dirty="0">
                <a:latin typeface="Times New Roman" pitchFamily="18" charset="0"/>
                <a:cs typeface="Times New Roman" pitchFamily="18" charset="0"/>
              </a:rPr>
              <a:t>  will be given by:</a:t>
            </a:r>
          </a:p>
          <a:p>
            <a:pPr algn="just"/>
            <a:r>
              <a:rPr lang="en-US" sz="2000" i="1" dirty="0" smtClean="0">
                <a:latin typeface="Times New Roman" pitchFamily="18" charset="0"/>
                <a:cs typeface="Times New Roman" pitchFamily="18" charset="0"/>
              </a:rPr>
              <a:t>		P</a:t>
            </a:r>
            <a:r>
              <a:rPr lang="en-US" sz="2000" baseline="-25000" dirty="0" smtClean="0">
                <a:latin typeface="Times New Roman" pitchFamily="18" charset="0"/>
                <a:cs typeface="Times New Roman" pitchFamily="18" charset="0"/>
              </a:rPr>
              <a:t>2</a:t>
            </a:r>
            <a:r>
              <a:rPr lang="en-US" sz="2000" dirty="0">
                <a:latin typeface="Times New Roman" pitchFamily="18" charset="0"/>
                <a:cs typeface="Times New Roman" pitchFamily="18" charset="0"/>
              </a:rPr>
              <a:t> = </a:t>
            </a:r>
            <a:r>
              <a:rPr lang="en-US" sz="2000" i="1" dirty="0">
                <a:latin typeface="Times New Roman" pitchFamily="18" charset="0"/>
                <a:cs typeface="Times New Roman" pitchFamily="18" charset="0"/>
              </a:rPr>
              <a:t>e</a:t>
            </a:r>
            <a:r>
              <a:rPr lang="en-US" sz="2000" i="1" baseline="30000" dirty="0">
                <a:latin typeface="Times New Roman" pitchFamily="18" charset="0"/>
                <a:cs typeface="Times New Roman" pitchFamily="18" charset="0"/>
              </a:rPr>
              <a:t>r</a:t>
            </a:r>
            <a:r>
              <a:rPr lang="en-US" sz="2000" dirty="0">
                <a:latin typeface="Times New Roman" pitchFamily="18" charset="0"/>
                <a:cs typeface="Times New Roman" pitchFamily="18" charset="0"/>
              </a:rPr>
              <a:t> × </a:t>
            </a:r>
            <a:r>
              <a:rPr lang="en-US" sz="2000" i="1" dirty="0">
                <a:latin typeface="Times New Roman" pitchFamily="18" charset="0"/>
                <a:cs typeface="Times New Roman" pitchFamily="18" charset="0"/>
              </a:rPr>
              <a:t>P</a:t>
            </a:r>
            <a:r>
              <a:rPr lang="en-US" sz="2000" baseline="-25000" dirty="0">
                <a:latin typeface="Times New Roman" pitchFamily="18" charset="0"/>
                <a:cs typeface="Times New Roman" pitchFamily="18" charset="0"/>
              </a:rPr>
              <a:t>1</a:t>
            </a:r>
            <a:r>
              <a:rPr lang="en-US" sz="2000" dirty="0">
                <a:latin typeface="Times New Roman" pitchFamily="18" charset="0"/>
                <a:cs typeface="Times New Roman" pitchFamily="18" charset="0"/>
              </a:rPr>
              <a:t> = </a:t>
            </a:r>
            <a:r>
              <a:rPr lang="en-US" sz="2000" i="1" dirty="0">
                <a:latin typeface="Times New Roman" pitchFamily="18" charset="0"/>
                <a:cs typeface="Times New Roman" pitchFamily="18" charset="0"/>
              </a:rPr>
              <a:t>e</a:t>
            </a:r>
            <a:r>
              <a:rPr lang="en-US" sz="2000" i="1" baseline="30000" dirty="0">
                <a:latin typeface="Times New Roman" pitchFamily="18" charset="0"/>
                <a:cs typeface="Times New Roman" pitchFamily="18" charset="0"/>
              </a:rPr>
              <a:t>r</a:t>
            </a:r>
            <a:r>
              <a:rPr lang="en-US" sz="2000" i="1" dirty="0">
                <a:latin typeface="Times New Roman" pitchFamily="18" charset="0"/>
                <a:cs typeface="Times New Roman" pitchFamily="18" charset="0"/>
              </a:rPr>
              <a:t> </a:t>
            </a:r>
            <a:r>
              <a:rPr lang="en-US" sz="2000" dirty="0">
                <a:latin typeface="Times New Roman" pitchFamily="18" charset="0"/>
                <a:cs typeface="Times New Roman" pitchFamily="18" charset="0"/>
              </a:rPr>
              <a:t>× (</a:t>
            </a:r>
            <a:r>
              <a:rPr lang="en-US" sz="2000" i="1" dirty="0">
                <a:latin typeface="Times New Roman" pitchFamily="18" charset="0"/>
                <a:cs typeface="Times New Roman" pitchFamily="18" charset="0"/>
              </a:rPr>
              <a:t>e</a:t>
            </a:r>
            <a:r>
              <a:rPr lang="en-US" sz="2000" i="1" baseline="30000" dirty="0">
                <a:latin typeface="Times New Roman" pitchFamily="18" charset="0"/>
                <a:cs typeface="Times New Roman" pitchFamily="18" charset="0"/>
              </a:rPr>
              <a:t>r</a:t>
            </a:r>
            <a:r>
              <a:rPr lang="en-US" sz="2000" dirty="0">
                <a:latin typeface="Times New Roman" pitchFamily="18" charset="0"/>
                <a:cs typeface="Times New Roman" pitchFamily="18" charset="0"/>
              </a:rPr>
              <a:t> × </a:t>
            </a:r>
            <a:r>
              <a:rPr lang="en-US" sz="2000" i="1" dirty="0">
                <a:latin typeface="Times New Roman" pitchFamily="18" charset="0"/>
                <a:cs typeface="Times New Roman" pitchFamily="18" charset="0"/>
              </a:rPr>
              <a:t>P</a:t>
            </a:r>
            <a:r>
              <a:rPr lang="en-US" sz="2000" baseline="-25000" dirty="0">
                <a:latin typeface="Times New Roman" pitchFamily="18" charset="0"/>
                <a:cs typeface="Times New Roman" pitchFamily="18" charset="0"/>
              </a:rPr>
              <a:t>0</a:t>
            </a:r>
            <a:r>
              <a:rPr lang="en-US" sz="2000" dirty="0">
                <a:latin typeface="Times New Roman" pitchFamily="18" charset="0"/>
                <a:cs typeface="Times New Roman" pitchFamily="18" charset="0"/>
              </a:rPr>
              <a:t>) = (</a:t>
            </a:r>
            <a:r>
              <a:rPr lang="en-US" sz="2000" i="1" dirty="0">
                <a:latin typeface="Times New Roman" pitchFamily="18" charset="0"/>
                <a:cs typeface="Times New Roman" pitchFamily="18" charset="0"/>
              </a:rPr>
              <a:t>e</a:t>
            </a:r>
            <a:r>
              <a:rPr lang="en-US" sz="2000" i="1" baseline="30000" dirty="0">
                <a:latin typeface="Times New Roman" pitchFamily="18" charset="0"/>
                <a:cs typeface="Times New Roman" pitchFamily="18" charset="0"/>
              </a:rPr>
              <a:t>r</a:t>
            </a:r>
            <a:r>
              <a:rPr lang="en-US" sz="2000" dirty="0">
                <a:latin typeface="Times New Roman" pitchFamily="18" charset="0"/>
                <a:cs typeface="Times New Roman" pitchFamily="18" charset="0"/>
              </a:rPr>
              <a:t>)</a:t>
            </a:r>
            <a:r>
              <a:rPr lang="en-US" sz="2000" baseline="30000" dirty="0">
                <a:latin typeface="Times New Roman" pitchFamily="18" charset="0"/>
                <a:cs typeface="Times New Roman" pitchFamily="18" charset="0"/>
              </a:rPr>
              <a:t>2</a:t>
            </a:r>
            <a:r>
              <a:rPr lang="en-US" sz="2000" dirty="0">
                <a:latin typeface="Times New Roman" pitchFamily="18" charset="0"/>
                <a:cs typeface="Times New Roman" pitchFamily="18" charset="0"/>
              </a:rPr>
              <a:t> × P</a:t>
            </a:r>
            <a:r>
              <a:rPr lang="en-US" sz="2000" baseline="-25000" dirty="0">
                <a:latin typeface="Times New Roman" pitchFamily="18" charset="0"/>
                <a:cs typeface="Times New Roman" pitchFamily="18" charset="0"/>
              </a:rPr>
              <a:t>0</a:t>
            </a:r>
            <a:r>
              <a:rPr lang="en-US" sz="2000" dirty="0">
                <a:latin typeface="Times New Roman" pitchFamily="18" charset="0"/>
                <a:cs typeface="Times New Roman" pitchFamily="18" charset="0"/>
              </a:rPr>
              <a:t> = </a:t>
            </a:r>
            <a:r>
              <a:rPr lang="en-US" sz="2000" i="1" dirty="0">
                <a:latin typeface="Times New Roman" pitchFamily="18" charset="0"/>
                <a:cs typeface="Times New Roman" pitchFamily="18" charset="0"/>
              </a:rPr>
              <a:t>e</a:t>
            </a:r>
            <a:r>
              <a:rPr lang="en-US" sz="2000" baseline="30000" dirty="0">
                <a:latin typeface="Times New Roman" pitchFamily="18" charset="0"/>
                <a:cs typeface="Times New Roman" pitchFamily="18" charset="0"/>
              </a:rPr>
              <a:t>2</a:t>
            </a:r>
            <a:r>
              <a:rPr lang="en-US" sz="2000" i="1" baseline="30000" dirty="0">
                <a:latin typeface="Times New Roman" pitchFamily="18" charset="0"/>
                <a:cs typeface="Times New Roman" pitchFamily="18" charset="0"/>
              </a:rPr>
              <a:t>r</a:t>
            </a:r>
            <a:r>
              <a:rPr lang="en-US" sz="2000" dirty="0">
                <a:latin typeface="Times New Roman" pitchFamily="18" charset="0"/>
                <a:cs typeface="Times New Roman" pitchFamily="18" charset="0"/>
              </a:rPr>
              <a:t> × </a:t>
            </a:r>
            <a:r>
              <a:rPr lang="en-US" sz="2000" i="1" dirty="0">
                <a:latin typeface="Times New Roman" pitchFamily="18" charset="0"/>
                <a:cs typeface="Times New Roman" pitchFamily="18" charset="0"/>
              </a:rPr>
              <a:t>P</a:t>
            </a:r>
            <a:r>
              <a:rPr lang="en-US" sz="2000" baseline="-25000" dirty="0">
                <a:latin typeface="Times New Roman" pitchFamily="18" charset="0"/>
                <a:cs typeface="Times New Roman" pitchFamily="18" charset="0"/>
              </a:rPr>
              <a:t>0</a:t>
            </a:r>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5407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228600"/>
            <a:ext cx="8686800" cy="2308324"/>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Assumptions of a stable Population</a:t>
            </a:r>
          </a:p>
          <a:p>
            <a:pPr algn="just"/>
            <a:r>
              <a:rPr lang="en-US" sz="2000" dirty="0" smtClean="0">
                <a:latin typeface="Times New Roman" pitchFamily="18" charset="0"/>
                <a:cs typeface="Times New Roman" pitchFamily="18" charset="0"/>
              </a:rPr>
              <a:t>	The</a:t>
            </a:r>
            <a:r>
              <a:rPr lang="en-US" sz="2000" dirty="0">
                <a:latin typeface="Times New Roman" pitchFamily="18" charset="0"/>
                <a:cs typeface="Times New Roman" pitchFamily="18" charset="0"/>
              </a:rPr>
              <a:t> stationary population model assumes that the following conditions prevail in a population over a long period of time:</a:t>
            </a:r>
          </a:p>
          <a:p>
            <a:pPr marL="342900" indent="-342900" algn="just">
              <a:buFont typeface="Wingdings" pitchFamily="2" charset="2"/>
              <a:buChar char="q"/>
            </a:pPr>
            <a:r>
              <a:rPr lang="en-US" sz="2000" dirty="0">
                <a:latin typeface="Times New Roman" pitchFamily="18" charset="0"/>
                <a:cs typeface="Times New Roman" pitchFamily="18" charset="0"/>
              </a:rPr>
              <a:t>no migration in or out of the population.</a:t>
            </a:r>
          </a:p>
          <a:p>
            <a:pPr marL="342900" indent="-342900" algn="just">
              <a:buFont typeface="Wingdings" pitchFamily="2" charset="2"/>
              <a:buChar char="q"/>
            </a:pPr>
            <a:r>
              <a:rPr lang="en-US" sz="2000" dirty="0">
                <a:latin typeface="Times New Roman" pitchFamily="18" charset="0"/>
                <a:cs typeface="Times New Roman" pitchFamily="18" charset="0"/>
              </a:rPr>
              <a:t>constant age-specific mortality rates, and.</a:t>
            </a:r>
          </a:p>
          <a:p>
            <a:pPr marL="342900" indent="-342900" algn="just">
              <a:buFont typeface="Wingdings" pitchFamily="2" charset="2"/>
              <a:buChar char="q"/>
            </a:pPr>
            <a:r>
              <a:rPr lang="en-US" sz="2000" dirty="0">
                <a:latin typeface="Times New Roman" pitchFamily="18" charset="0"/>
                <a:cs typeface="Times New Roman" pitchFamily="18" charset="0"/>
              </a:rPr>
              <a:t>same number of births occurs every year.</a:t>
            </a:r>
          </a:p>
          <a:p>
            <a:pPr algn="just"/>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13865836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228600"/>
            <a:ext cx="8763000" cy="923330"/>
          </a:xfrm>
          <a:prstGeom prst="rect">
            <a:avLst/>
          </a:prstGeom>
          <a:noFill/>
        </p:spPr>
        <p:txBody>
          <a:bodyPr wrap="square" rtlCol="0">
            <a:spAutoFit/>
          </a:bodyPr>
          <a:lstStyle/>
          <a:p>
            <a:endParaRPr lang="en-US" smtClean="0">
              <a:hlinkClick r:id="rId2"/>
            </a:endParaRPr>
          </a:p>
          <a:p>
            <a:r>
              <a:rPr lang="en-US" dirty="0" smtClean="0">
                <a:hlinkClick r:id="rId2"/>
              </a:rPr>
              <a:t>https</a:t>
            </a:r>
            <a:r>
              <a:rPr lang="en-US" dirty="0">
                <a:hlinkClick r:id="rId2"/>
              </a:rPr>
              <a:t>://</a:t>
            </a:r>
            <a:r>
              <a:rPr lang="en-US" dirty="0" smtClean="0">
                <a:hlinkClick r:id="rId2"/>
              </a:rPr>
              <a:t>papp.iussp.org/sessions/papp103_s07/PAPP103_s07_020_030.html</a:t>
            </a:r>
            <a:endParaRPr lang="en-US" dirty="0" smtClean="0"/>
          </a:p>
          <a:p>
            <a:r>
              <a:rPr lang="en-US" dirty="0">
                <a:hlinkClick r:id="rId3"/>
              </a:rPr>
              <a:t>https://link.springer.com/chapter/10.1007/978-981-10-0188-8_1</a:t>
            </a:r>
            <a:endParaRPr lang="en-US" dirty="0"/>
          </a:p>
        </p:txBody>
      </p:sp>
    </p:spTree>
    <p:extLst>
      <p:ext uri="{BB962C8B-B14F-4D97-AF65-F5344CB8AC3E}">
        <p14:creationId xmlns:p14="http://schemas.microsoft.com/office/powerpoint/2010/main" val="2894119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48</Words>
  <Application>Microsoft Office PowerPoint</Application>
  <PresentationFormat>On-screen Show (4:3)</PresentationFormat>
  <Paragraphs>35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7</cp:revision>
  <dcterms:created xsi:type="dcterms:W3CDTF">2020-04-29T12:49:25Z</dcterms:created>
  <dcterms:modified xsi:type="dcterms:W3CDTF">2020-04-29T15:09:19Z</dcterms:modified>
</cp:coreProperties>
</file>