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87" r:id="rId14"/>
    <p:sldId id="270" r:id="rId15"/>
    <p:sldId id="271" r:id="rId16"/>
    <p:sldId id="272" r:id="rId17"/>
    <p:sldId id="274" r:id="rId18"/>
    <p:sldId id="275" r:id="rId19"/>
    <p:sldId id="277" r:id="rId20"/>
    <p:sldId id="280" r:id="rId21"/>
    <p:sldId id="281" r:id="rId22"/>
    <p:sldId id="282" r:id="rId23"/>
    <p:sldId id="284" r:id="rId24"/>
    <p:sldId id="285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267" r:id="rId38"/>
    <p:sldId id="300" r:id="rId39"/>
    <p:sldId id="301" r:id="rId40"/>
    <p:sldId id="302" r:id="rId41"/>
    <p:sldId id="303" r:id="rId42"/>
    <p:sldId id="304" r:id="rId43"/>
    <p:sldId id="276" r:id="rId44"/>
    <p:sldId id="278" r:id="rId45"/>
    <p:sldId id="315" r:id="rId46"/>
    <p:sldId id="316" r:id="rId47"/>
    <p:sldId id="317" r:id="rId48"/>
    <p:sldId id="318" r:id="rId49"/>
    <p:sldId id="319" r:id="rId50"/>
    <p:sldId id="320" r:id="rId51"/>
    <p:sldId id="321" r:id="rId52"/>
    <p:sldId id="322" r:id="rId53"/>
    <p:sldId id="323" r:id="rId54"/>
    <p:sldId id="324" r:id="rId55"/>
    <p:sldId id="283" r:id="rId56"/>
    <p:sldId id="325" r:id="rId57"/>
    <p:sldId id="326" r:id="rId58"/>
    <p:sldId id="327" r:id="rId59"/>
    <p:sldId id="328" r:id="rId60"/>
    <p:sldId id="307" r:id="rId61"/>
    <p:sldId id="306" r:id="rId62"/>
    <p:sldId id="329" r:id="rId63"/>
    <p:sldId id="308" r:id="rId64"/>
    <p:sldId id="310" r:id="rId65"/>
    <p:sldId id="305" r:id="rId66"/>
    <p:sldId id="314" r:id="rId67"/>
    <p:sldId id="311" r:id="rId68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65" autoAdjust="0"/>
  </p:normalViewPr>
  <p:slideViewPr>
    <p:cSldViewPr snapToGrid="0">
      <p:cViewPr varScale="1">
        <p:scale>
          <a:sx n="48" d="100"/>
          <a:sy n="48" d="100"/>
        </p:scale>
        <p:origin x="53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element with position: static; is not positioned in any special way; it is always positioned according to the normal flow of the page.</a:t>
            </a:r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73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128411"/>
            <a:ext cx="11279909" cy="1075749"/>
          </a:xfrm>
        </p:spPr>
        <p:txBody>
          <a:bodyPr>
            <a:normAutofit/>
          </a:bodyPr>
          <a:lstStyle>
            <a:lvl1pPr>
              <a:defRPr sz="4000"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4875288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446056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207490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7360"/>
            <a:ext cx="9144000" cy="1833565"/>
          </a:xfrm>
        </p:spPr>
        <p:txBody>
          <a:bodyPr/>
          <a:lstStyle/>
          <a:p>
            <a:r>
              <a:rPr lang="en-US" dirty="0"/>
              <a:t>Web Systems &amp;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690CEE-119E-45B5-9374-D4A7564C757D}"/>
              </a:ext>
            </a:extLst>
          </p:cNvPr>
          <p:cNvSpPr txBox="1">
            <a:spLocks/>
          </p:cNvSpPr>
          <p:nvPr/>
        </p:nvSpPr>
        <p:spPr>
          <a:xfrm>
            <a:off x="1524000" y="3850470"/>
            <a:ext cx="9144000" cy="2076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Gotham Narrow Book" pitchFamily="50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8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PK" dirty="0"/>
              <a:t>C</a:t>
            </a:r>
            <a:r>
              <a:rPr lang="en-GB" dirty="0"/>
              <a:t>h</a:t>
            </a:r>
            <a:r>
              <a:rPr lang="en-PK" dirty="0"/>
              <a:t>a</a:t>
            </a:r>
            <a:r>
              <a:rPr lang="en-GB" dirty="0"/>
              <a:t>p</a:t>
            </a:r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/>
              <a:t>r 1</a:t>
            </a:r>
            <a:r>
              <a:rPr lang="en-US" dirty="0"/>
              <a:t>8</a:t>
            </a:r>
            <a:r>
              <a:rPr lang="en-PK" dirty="0"/>
              <a:t> – </a:t>
            </a:r>
            <a:r>
              <a:rPr lang="en-US" dirty="0"/>
              <a:t>Introduction to CSS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2FF12-B2C7-47F1-8D33-7F95192B8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Rules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78BA8-837E-4B46-A7DD-F1BB978B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statement in a CSS rule starts with a </a:t>
            </a:r>
            <a:r>
              <a:rPr lang="en-US" b="1" i="1" dirty="0"/>
              <a:t>selector</a:t>
            </a:r>
            <a:r>
              <a:rPr lang="en-US" dirty="0"/>
              <a:t>, which is the item to which the rule will be applied. </a:t>
            </a:r>
          </a:p>
          <a:p>
            <a:r>
              <a:rPr lang="en-US" dirty="0"/>
              <a:t>Followed by </a:t>
            </a:r>
            <a:r>
              <a:rPr lang="en-US" b="1" i="1" dirty="0"/>
              <a:t>declaration block </a:t>
            </a:r>
            <a:r>
              <a:rPr lang="en-US" dirty="0"/>
              <a:t>in curly braces { and } containing one or more declarations separated by semicolons.</a:t>
            </a:r>
          </a:p>
          <a:p>
            <a:r>
              <a:rPr lang="en-US" dirty="0"/>
              <a:t>Each </a:t>
            </a:r>
            <a:r>
              <a:rPr lang="en-US" b="1" i="1" dirty="0"/>
              <a:t>declaration</a:t>
            </a:r>
            <a:r>
              <a:rPr lang="en-US" dirty="0"/>
              <a:t> includes a CSS property name and a value, separated by a colon.</a:t>
            </a:r>
          </a:p>
          <a:p>
            <a:r>
              <a:rPr lang="en-US" dirty="0"/>
              <a:t>Example: change the font size of h1 element to 240 percent larger 	h1 { font-size:240%; 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0365D7-8A5D-42E9-BC17-903D51B72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70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E7148-8666-4D9D-A231-01D566249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Assignments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99632-E042-422C-B16B-B501901B2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30384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Multiple style declarations can be specified in a couple of different ways:</a:t>
            </a:r>
          </a:p>
          <a:p>
            <a:pPr marL="457200" lvl="1" indent="0">
              <a:buNone/>
            </a:pPr>
            <a:r>
              <a:rPr lang="en-US" dirty="0"/>
              <a:t>h1 { font-size:240%; </a:t>
            </a:r>
            <a:r>
              <a:rPr lang="en-US" dirty="0" err="1"/>
              <a:t>color:blue</a:t>
            </a:r>
            <a:r>
              <a:rPr lang="en-US" dirty="0"/>
              <a:t>; }</a:t>
            </a:r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r>
              <a:rPr lang="en-US" dirty="0"/>
              <a:t>h1 { </a:t>
            </a:r>
          </a:p>
          <a:p>
            <a:pPr marL="457200" lvl="1" indent="0">
              <a:buNone/>
            </a:pPr>
            <a:r>
              <a:rPr lang="en-US" dirty="0"/>
              <a:t>  font-size:240%;</a:t>
            </a:r>
          </a:p>
          <a:p>
            <a:pPr marL="457200" lvl="1" indent="0">
              <a:buNone/>
            </a:pPr>
            <a:r>
              <a:rPr lang="en-US" dirty="0"/>
              <a:t>  </a:t>
            </a:r>
            <a:r>
              <a:rPr lang="en-US" dirty="0" err="1"/>
              <a:t>color:blue</a:t>
            </a:r>
            <a:r>
              <a:rPr lang="en-US" dirty="0"/>
              <a:t>; 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r>
              <a:rPr lang="en-US" dirty="0"/>
              <a:t>h1 { font-size: 240%; }</a:t>
            </a:r>
          </a:p>
          <a:p>
            <a:pPr marL="457200" lvl="1" indent="0">
              <a:buNone/>
            </a:pPr>
            <a:r>
              <a:rPr lang="en-US" dirty="0"/>
              <a:t>h1 { color : blue; }</a:t>
            </a:r>
          </a:p>
          <a:p>
            <a:r>
              <a:rPr lang="en-US" dirty="0"/>
              <a:t>Last specified value would apply, if same property to the same selector is specified twice.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443CEC-90E7-4D92-A51C-EE02022FA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9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7CA56-03EF-491F-9461-42F2A23FB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Comments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EBA56-D943-424C-81F7-CEC82F672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CSS comment is used to add explanatory notes to the code or to prevent the browser from interpreting specific parts of the style sheet.</a:t>
            </a:r>
          </a:p>
          <a:p>
            <a:r>
              <a:rPr lang="en-US" dirty="0"/>
              <a:t>To comment CSS rules, place a comment within a pair of /*...*/ tags.</a:t>
            </a:r>
          </a:p>
          <a:p>
            <a:pPr marL="457200" lvl="1" indent="0">
              <a:buNone/>
            </a:pPr>
            <a:r>
              <a:rPr lang="en-US" dirty="0"/>
              <a:t>/* This is a CSS comment */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3F172-2AB7-4854-926E-BA92F1D20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38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A371B-F60F-4BBD-9AAC-68CAA64D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Style Types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762DC-813E-46E6-8227-160392D08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42791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Default Styles</a:t>
            </a:r>
          </a:p>
          <a:p>
            <a:pPr lvl="1"/>
            <a:r>
              <a:rPr lang="en-US" dirty="0"/>
              <a:t>Lowest level of style precedence is the default styling applied by a web browser.</a:t>
            </a:r>
          </a:p>
          <a:p>
            <a:r>
              <a:rPr lang="en-US" dirty="0"/>
              <a:t>User Styles</a:t>
            </a:r>
          </a:p>
          <a:p>
            <a:pPr lvl="1"/>
            <a:r>
              <a:rPr lang="en-US" dirty="0"/>
              <a:t>Apply your own preferred styles overriding default styles.</a:t>
            </a:r>
          </a:p>
          <a:p>
            <a:r>
              <a:rPr lang="en-US" dirty="0"/>
              <a:t>External Stylesheets</a:t>
            </a:r>
          </a:p>
          <a:p>
            <a:pPr lvl="1"/>
            <a:r>
              <a:rPr lang="en-US" dirty="0"/>
              <a:t>Styles are those assigned in an external stylesheet.</a:t>
            </a:r>
          </a:p>
          <a:p>
            <a:pPr lvl="1"/>
            <a:r>
              <a:rPr lang="en-US" dirty="0"/>
              <a:t>Recommended way to create styles.</a:t>
            </a:r>
          </a:p>
          <a:p>
            <a:r>
              <a:rPr lang="en-US" dirty="0"/>
              <a:t>Internal Styles</a:t>
            </a:r>
          </a:p>
          <a:p>
            <a:pPr lvl="1"/>
            <a:r>
              <a:rPr lang="en-US" dirty="0"/>
              <a:t>Are created within &lt;style&gt;...&lt;/style&gt; tags in the  web page.</a:t>
            </a:r>
          </a:p>
          <a:p>
            <a:r>
              <a:rPr lang="en-US" dirty="0"/>
              <a:t>Inline Styles</a:t>
            </a:r>
          </a:p>
          <a:p>
            <a:pPr lvl="1"/>
            <a:r>
              <a:rPr lang="en-US" dirty="0"/>
              <a:t>Highest level of style precedence</a:t>
            </a:r>
          </a:p>
          <a:p>
            <a:pPr lvl="1"/>
            <a:r>
              <a:rPr lang="en-US" dirty="0"/>
              <a:t>Styles which assign a property directly to an element inside HTML tag.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ADF467-49A5-4FAB-88FC-5AAB6BC83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72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07EB3-F2CF-45FB-9F8D-7148EAEE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Selectors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72B9F-61B2-43D6-94A6-1088C2CAC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53" y="1301674"/>
            <a:ext cx="11567633" cy="542791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means by which you access one or more elements is called </a:t>
            </a:r>
            <a:r>
              <a:rPr lang="en-US" i="1" dirty="0"/>
              <a:t>selection</a:t>
            </a:r>
            <a:r>
              <a:rPr lang="en-US" dirty="0"/>
              <a:t>, and the part of a CSS rule that does this is known as a </a:t>
            </a:r>
            <a:r>
              <a:rPr lang="en-US" i="1" dirty="0"/>
              <a:t>selector</a:t>
            </a:r>
            <a:r>
              <a:rPr lang="en-US" dirty="0"/>
              <a:t>. </a:t>
            </a:r>
          </a:p>
          <a:p>
            <a:pPr lvl="1"/>
            <a:r>
              <a:rPr lang="en-US" sz="3000" b="1" dirty="0"/>
              <a:t>The Type Selector </a:t>
            </a:r>
            <a:r>
              <a:rPr lang="en-US" sz="3000" dirty="0"/>
              <a:t>- works on types of HTML elements</a:t>
            </a:r>
          </a:p>
          <a:p>
            <a:pPr lvl="2"/>
            <a:r>
              <a:rPr lang="en-US" sz="2800" dirty="0"/>
              <a:t>Example: Ensure that all text within &lt;p&gt;...&lt;/p&gt; tags is fully justified</a:t>
            </a:r>
          </a:p>
          <a:p>
            <a:pPr marL="914400" lvl="2" indent="0">
              <a:buNone/>
            </a:pPr>
            <a:r>
              <a:rPr lang="en-US" sz="2800" dirty="0"/>
              <a:t>	p { </a:t>
            </a:r>
            <a:r>
              <a:rPr lang="en-US" sz="2800" dirty="0" err="1"/>
              <a:t>text-align:justify</a:t>
            </a:r>
            <a:r>
              <a:rPr lang="en-US" sz="2800" dirty="0"/>
              <a:t>; }</a:t>
            </a:r>
          </a:p>
          <a:p>
            <a:pPr lvl="1"/>
            <a:r>
              <a:rPr lang="en-US" sz="3000" b="1" dirty="0"/>
              <a:t>The Descendant Selector </a:t>
            </a:r>
            <a:r>
              <a:rPr lang="en-US" sz="3000" dirty="0"/>
              <a:t>- applies styles to elements that are contained within other elements</a:t>
            </a:r>
          </a:p>
          <a:p>
            <a:pPr lvl="2"/>
            <a:r>
              <a:rPr lang="en-US" sz="2800" dirty="0"/>
              <a:t>Descendant selectors can be nested indefinitely</a:t>
            </a:r>
          </a:p>
          <a:p>
            <a:pPr lvl="2"/>
            <a:r>
              <a:rPr lang="en-US" sz="2800" dirty="0"/>
              <a:t>Example: Set all text within &lt;b&gt;...&lt;/b&gt; tags to red only if those tags occur within &lt;p&gt;...&lt;/p&gt; tags 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(like this: &lt;p&gt;&lt;b&gt;Hello&lt;/b&gt;there&lt;/p&gt;)</a:t>
            </a:r>
          </a:p>
          <a:p>
            <a:pPr marL="914400" lvl="2" indent="0">
              <a:buNone/>
            </a:pPr>
            <a:r>
              <a:rPr lang="en-US" sz="2800" dirty="0"/>
              <a:t>	p b { </a:t>
            </a:r>
            <a:r>
              <a:rPr lang="en-US" sz="2800" dirty="0" err="1"/>
              <a:t>color:red</a:t>
            </a:r>
            <a:r>
              <a:rPr lang="en-US" sz="2800" dirty="0"/>
              <a:t>; 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3A7A2F-5FA8-40D7-8457-DBF33BE1E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27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6BF14-40AB-4E8D-AB48-80FCEC73C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Example: Use a different numbering system for an</a:t>
            </a:r>
            <a:br>
              <a:rPr lang="en-US" i="1" dirty="0"/>
            </a:br>
            <a:r>
              <a:rPr lang="en-US" i="1" dirty="0"/>
              <a:t>ordered list that is nested within another ordered list.</a:t>
            </a:r>
            <a:endParaRPr lang="en-PK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DAB01-B192-4791-891F-3E0125978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581280" cy="5317489"/>
          </a:xfrm>
        </p:spPr>
        <p:txBody>
          <a:bodyPr numCol="2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&lt;!DOCTYPE html&gt;</a:t>
            </a:r>
          </a:p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 &lt;head&gt;</a:t>
            </a:r>
          </a:p>
          <a:p>
            <a:pPr marL="0" indent="0">
              <a:buNone/>
            </a:pPr>
            <a:r>
              <a:rPr lang="en-US" dirty="0"/>
              <a:t>  &lt;style&gt;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ol</a:t>
            </a:r>
            <a:r>
              <a:rPr lang="en-US" dirty="0"/>
              <a:t> { </a:t>
            </a:r>
            <a:r>
              <a:rPr lang="en-US" dirty="0" err="1"/>
              <a:t>list-style-type:lower-alpha</a:t>
            </a:r>
            <a:r>
              <a:rPr lang="en-US" dirty="0"/>
              <a:t>; }</a:t>
            </a:r>
          </a:p>
          <a:p>
            <a:pPr marL="0" indent="0">
              <a:buNone/>
            </a:pPr>
            <a:r>
              <a:rPr lang="en-US" dirty="0"/>
              <a:t>   &lt;/style&gt;</a:t>
            </a:r>
          </a:p>
          <a:p>
            <a:pPr marL="0" indent="0">
              <a:buNone/>
            </a:pPr>
            <a:r>
              <a:rPr lang="en-US" dirty="0"/>
              <a:t> &lt;/head&gt;</a:t>
            </a:r>
          </a:p>
          <a:p>
            <a:pPr marL="0" indent="0">
              <a:buNone/>
            </a:pPr>
            <a:r>
              <a:rPr lang="en-US" dirty="0"/>
              <a:t> &lt;body&gt;</a:t>
            </a:r>
          </a:p>
          <a:p>
            <a:pPr marL="0" indent="0">
              <a:buNone/>
            </a:pPr>
            <a:r>
              <a:rPr lang="en-US" dirty="0"/>
              <a:t>  &lt;</a:t>
            </a:r>
            <a:r>
              <a:rPr lang="en-US" dirty="0" err="1"/>
              <a:t>ol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&lt;li&gt;One&lt;/li&gt;</a:t>
            </a:r>
          </a:p>
          <a:p>
            <a:pPr marL="0" indent="0">
              <a:buNone/>
            </a:pPr>
            <a:r>
              <a:rPr lang="en-US" dirty="0"/>
              <a:t>    &lt;li&gt;Two&lt;/li&gt;</a:t>
            </a:r>
          </a:p>
          <a:p>
            <a:pPr marL="0" indent="0">
              <a:buNone/>
            </a:pPr>
            <a:r>
              <a:rPr lang="en-US" dirty="0"/>
              <a:t>    &lt;li&gt;Three</a:t>
            </a:r>
          </a:p>
          <a:p>
            <a:pPr marL="0" indent="0">
              <a:buNone/>
            </a:pPr>
            <a:r>
              <a:rPr lang="en-US" dirty="0"/>
              <a:t>      &lt;</a:t>
            </a:r>
            <a:r>
              <a:rPr lang="en-US" dirty="0" err="1"/>
              <a:t>ol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 &lt;li&gt;One&lt;/li&gt;</a:t>
            </a:r>
          </a:p>
          <a:p>
            <a:pPr marL="0" indent="0">
              <a:buNone/>
            </a:pPr>
            <a:r>
              <a:rPr lang="en-US" dirty="0"/>
              <a:t>        &lt;li&gt;Two&lt;/li&gt;</a:t>
            </a:r>
          </a:p>
          <a:p>
            <a:pPr marL="0" indent="0">
              <a:buNone/>
            </a:pPr>
            <a:r>
              <a:rPr lang="en-US" dirty="0"/>
              <a:t>        &lt;li&gt;Three&lt;/li&gt;</a:t>
            </a:r>
          </a:p>
          <a:p>
            <a:pPr marL="0" indent="0">
              <a:buNone/>
            </a:pPr>
            <a:r>
              <a:rPr lang="en-US" dirty="0"/>
              <a:t>      &lt;/</a:t>
            </a:r>
            <a:r>
              <a:rPr lang="en-US" dirty="0" err="1"/>
              <a:t>ol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&lt;/li&gt;</a:t>
            </a:r>
          </a:p>
          <a:p>
            <a:pPr marL="0" indent="0">
              <a:buNone/>
            </a:pPr>
            <a:r>
              <a:rPr lang="en-US" dirty="0"/>
              <a:t>  &lt;/</a:t>
            </a:r>
            <a:r>
              <a:rPr lang="en-US" dirty="0" err="1"/>
              <a:t>ol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601DEE-B258-406D-A063-2F5183EF7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DB59A2-34B3-4973-96C2-9BEDB3431E15}"/>
              </a:ext>
            </a:extLst>
          </p:cNvPr>
          <p:cNvSpPr txBox="1"/>
          <p:nvPr/>
        </p:nvSpPr>
        <p:spPr>
          <a:xfrm>
            <a:off x="8106770" y="3941507"/>
            <a:ext cx="36291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Output: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One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Two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Three</a:t>
            </a:r>
          </a:p>
          <a:p>
            <a:pPr lvl="1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One</a:t>
            </a:r>
          </a:p>
          <a:p>
            <a:pPr lvl="1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Two</a:t>
            </a:r>
          </a:p>
          <a:p>
            <a:pPr lvl="1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Three</a:t>
            </a:r>
            <a:endParaRPr lang="en-PK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63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0696E-4C5B-4585-A364-CD8BF4CB6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Selectors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FA8D9-0274-4D3C-8FA4-2B64CEFCA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805" y="1258752"/>
            <a:ext cx="11581280" cy="5194659"/>
          </a:xfrm>
        </p:spPr>
        <p:txBody>
          <a:bodyPr>
            <a:normAutofit/>
          </a:bodyPr>
          <a:lstStyle/>
          <a:p>
            <a:r>
              <a:rPr lang="en-US" b="1" dirty="0"/>
              <a:t>The child selector </a:t>
            </a:r>
            <a:r>
              <a:rPr lang="en-US" dirty="0"/>
              <a:t>- selects only those elements that are direct children of another element. </a:t>
            </a:r>
          </a:p>
          <a:p>
            <a:pPr lvl="1"/>
            <a:r>
              <a:rPr lang="en-US" dirty="0"/>
              <a:t>Is similar to the descendant selector but is more restrictive</a:t>
            </a:r>
          </a:p>
          <a:p>
            <a:pPr lvl="1"/>
            <a:r>
              <a:rPr lang="en-US" dirty="0"/>
              <a:t>Insert a greater-than sign (&gt;) to create a child selector</a:t>
            </a:r>
          </a:p>
          <a:p>
            <a:pPr lvl="1"/>
            <a:r>
              <a:rPr lang="en-US" dirty="0"/>
              <a:t>Example: a descendant selector will change any bold text within a paragraph to red, even if the bold text is itself  within a section of italic text (like this &lt;p&gt;&lt;</a:t>
            </a:r>
            <a:r>
              <a:rPr lang="en-US" dirty="0" err="1"/>
              <a:t>i</a:t>
            </a:r>
            <a:r>
              <a:rPr lang="en-US" dirty="0"/>
              <a:t>&gt;&lt;b&gt;Hello&lt;/b&gt; there&lt;/</a:t>
            </a:r>
            <a:r>
              <a:rPr lang="en-US" dirty="0" err="1"/>
              <a:t>i</a:t>
            </a:r>
            <a:r>
              <a:rPr lang="en-US" dirty="0"/>
              <a:t>&gt;&lt;/p&gt;)</a:t>
            </a:r>
          </a:p>
          <a:p>
            <a:pPr marL="914400" lvl="2" indent="0">
              <a:buNone/>
            </a:pPr>
            <a:r>
              <a:rPr lang="en-US" sz="2800" dirty="0"/>
              <a:t>p b { </a:t>
            </a:r>
            <a:r>
              <a:rPr lang="en-US" sz="2800" dirty="0" err="1"/>
              <a:t>color:red</a:t>
            </a:r>
            <a:r>
              <a:rPr lang="en-US" sz="2800" dirty="0"/>
              <a:t>; }</a:t>
            </a:r>
          </a:p>
          <a:p>
            <a:pPr lvl="1"/>
            <a:r>
              <a:rPr lang="en-US" dirty="0"/>
              <a:t>Example: set bold text to red only if the element is a direct child of a paragraph, and is not itself contained within another element</a:t>
            </a:r>
          </a:p>
          <a:p>
            <a:pPr marL="914400" lvl="2" indent="0">
              <a:buNone/>
            </a:pPr>
            <a:r>
              <a:rPr lang="en-US" sz="2800" dirty="0"/>
              <a:t>p &gt; b { </a:t>
            </a:r>
            <a:r>
              <a:rPr lang="en-US" sz="2800" dirty="0" err="1"/>
              <a:t>color:red</a:t>
            </a:r>
            <a:r>
              <a:rPr lang="en-US" sz="2800" dirty="0"/>
              <a:t>; }</a:t>
            </a: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E2874F-8675-4C89-9BA5-342C5466C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011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C6804-858A-4024-92D9-DFEA06B0B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Example: Make bold only those &lt;li&gt; elements that are direct children of &lt;</a:t>
            </a:r>
            <a:r>
              <a:rPr lang="en-US" i="1" dirty="0" err="1"/>
              <a:t>ol</a:t>
            </a:r>
            <a:r>
              <a:rPr lang="en-US" i="1" dirty="0"/>
              <a:t>&gt; elements.</a:t>
            </a:r>
            <a:endParaRPr lang="en-PK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830E8-BBEA-467C-B614-A5FA5293F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262898"/>
          </a:xfrm>
        </p:spPr>
        <p:txBody>
          <a:bodyPr numCol="2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&lt;!DOCTYPE html&gt;  </a:t>
            </a:r>
          </a:p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 &lt;head&gt;</a:t>
            </a:r>
          </a:p>
          <a:p>
            <a:pPr marL="0" indent="0">
              <a:buNone/>
            </a:pPr>
            <a:r>
              <a:rPr lang="en-US" dirty="0"/>
              <a:t>   &lt;style&gt; </a:t>
            </a:r>
          </a:p>
          <a:p>
            <a:pPr marL="0" indent="0">
              <a:buNone/>
            </a:pPr>
            <a:r>
              <a:rPr lang="en-US" b="1" dirty="0"/>
              <a:t>      </a:t>
            </a:r>
            <a:r>
              <a:rPr lang="en-US" b="1" dirty="0" err="1"/>
              <a:t>ol</a:t>
            </a:r>
            <a:r>
              <a:rPr lang="en-US" b="1" dirty="0"/>
              <a:t> &gt; li { </a:t>
            </a:r>
            <a:r>
              <a:rPr lang="en-US" b="1" dirty="0" err="1"/>
              <a:t>font-weight:bold</a:t>
            </a:r>
            <a:r>
              <a:rPr lang="en-US" b="1" dirty="0"/>
              <a:t>; }</a:t>
            </a:r>
          </a:p>
          <a:p>
            <a:pPr marL="0" indent="0">
              <a:buNone/>
            </a:pPr>
            <a:r>
              <a:rPr lang="en-US" dirty="0"/>
              <a:t>   &lt;/style&gt;</a:t>
            </a:r>
          </a:p>
          <a:p>
            <a:pPr marL="0" indent="0">
              <a:buNone/>
            </a:pPr>
            <a:r>
              <a:rPr lang="en-US" dirty="0"/>
              <a:t> &lt;/head&gt;</a:t>
            </a:r>
          </a:p>
          <a:p>
            <a:pPr marL="0" indent="0">
              <a:buNone/>
            </a:pPr>
            <a:r>
              <a:rPr lang="en-US" dirty="0"/>
              <a:t> &lt;body&gt;</a:t>
            </a:r>
          </a:p>
          <a:p>
            <a:pPr marL="0" indent="0">
              <a:buNone/>
            </a:pPr>
            <a:r>
              <a:rPr lang="en-US" dirty="0"/>
              <a:t>  &lt;</a:t>
            </a:r>
            <a:r>
              <a:rPr lang="en-US" dirty="0" err="1"/>
              <a:t>ol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&lt;li&gt;One&lt;/li&gt;</a:t>
            </a:r>
          </a:p>
          <a:p>
            <a:pPr marL="0" indent="0">
              <a:buNone/>
            </a:pPr>
            <a:r>
              <a:rPr lang="en-US" dirty="0"/>
              <a:t>      &lt;li&gt;Two&lt;/li&gt;</a:t>
            </a:r>
          </a:p>
          <a:p>
            <a:pPr marL="0" indent="0">
              <a:buNone/>
            </a:pPr>
            <a:r>
              <a:rPr lang="en-US" dirty="0"/>
              <a:t>      &lt;li&gt;Three&lt;/li&gt;</a:t>
            </a:r>
          </a:p>
          <a:p>
            <a:pPr marL="0" indent="0">
              <a:buNone/>
            </a:pPr>
            <a:r>
              <a:rPr lang="en-US" dirty="0"/>
              <a:t>  &lt;/</a:t>
            </a:r>
            <a:r>
              <a:rPr lang="en-US" dirty="0" err="1"/>
              <a:t>ol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&lt;ul&gt;</a:t>
            </a:r>
          </a:p>
          <a:p>
            <a:pPr marL="0" indent="0">
              <a:buNone/>
            </a:pPr>
            <a:r>
              <a:rPr lang="en-US" dirty="0"/>
              <a:t>      &lt;li&gt;One&lt;/li&gt;</a:t>
            </a:r>
          </a:p>
          <a:p>
            <a:pPr marL="0" indent="0">
              <a:buNone/>
            </a:pPr>
            <a:r>
              <a:rPr lang="en-US" dirty="0"/>
              <a:t>      &lt;li&gt;Two&lt;/li&gt;</a:t>
            </a:r>
          </a:p>
          <a:p>
            <a:pPr marL="0" indent="0">
              <a:buNone/>
            </a:pPr>
            <a:r>
              <a:rPr lang="en-US" dirty="0"/>
              <a:t>      &lt;li&gt;Three&lt;/li&gt;</a:t>
            </a:r>
          </a:p>
          <a:p>
            <a:pPr marL="0" indent="0">
              <a:buNone/>
            </a:pPr>
            <a:r>
              <a:rPr lang="en-US" dirty="0"/>
              <a:t>  &lt;/ul&gt;</a:t>
            </a:r>
          </a:p>
          <a:p>
            <a:pPr marL="0" indent="0">
              <a:buNone/>
            </a:pPr>
            <a:r>
              <a:rPr lang="en-US" dirty="0"/>
              <a:t> 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D0252C-A1E1-4AD8-AB7D-C78FF5E83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04B269-F54A-487A-86A4-0FF6497631C2}"/>
              </a:ext>
            </a:extLst>
          </p:cNvPr>
          <p:cNvSpPr txBox="1"/>
          <p:nvPr/>
        </p:nvSpPr>
        <p:spPr>
          <a:xfrm>
            <a:off x="9333948" y="2409630"/>
            <a:ext cx="20608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Output:</a:t>
            </a:r>
          </a:p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One</a:t>
            </a:r>
          </a:p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Two</a:t>
            </a:r>
          </a:p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Three</a:t>
            </a:r>
          </a:p>
          <a:p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One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Two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Three</a:t>
            </a:r>
            <a:endParaRPr lang="en-PK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13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1007A-341C-4490-87C3-6FD82523B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Selectors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034FF-36B0-498A-B193-A3249F60B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53" y="1301674"/>
            <a:ext cx="11526690" cy="5419800"/>
          </a:xfrm>
        </p:spPr>
        <p:txBody>
          <a:bodyPr>
            <a:normAutofit/>
          </a:bodyPr>
          <a:lstStyle/>
          <a:p>
            <a:r>
              <a:rPr lang="en-US" b="1" dirty="0"/>
              <a:t>The ID Selector - </a:t>
            </a:r>
            <a:r>
              <a:rPr lang="en-US" dirty="0"/>
              <a:t>selects an element with an ID name.</a:t>
            </a:r>
          </a:p>
          <a:p>
            <a:pPr lvl="1"/>
            <a:r>
              <a:rPr lang="en-US" dirty="0"/>
              <a:t>Each ID can be used only once within a document. </a:t>
            </a:r>
          </a:p>
          <a:p>
            <a:pPr lvl="1"/>
            <a:r>
              <a:rPr lang="en-US" dirty="0"/>
              <a:t>Example: Change all text in the element of &lt;div id='</a:t>
            </a:r>
            <a:r>
              <a:rPr lang="en-US" dirty="0" err="1"/>
              <a:t>mydiv</a:t>
            </a:r>
            <a:r>
              <a:rPr lang="en-US" dirty="0"/>
              <a:t>'&gt; to italic.</a:t>
            </a:r>
          </a:p>
          <a:p>
            <a:pPr marL="914400" lvl="2" indent="0">
              <a:buNone/>
            </a:pPr>
            <a:r>
              <a:rPr lang="en-US" dirty="0"/>
              <a:t>#</a:t>
            </a:r>
            <a:r>
              <a:rPr lang="en-US" dirty="0" err="1"/>
              <a:t>mydiv</a:t>
            </a:r>
            <a:r>
              <a:rPr lang="en-US" dirty="0"/>
              <a:t> { </a:t>
            </a:r>
            <a:r>
              <a:rPr lang="en-US" dirty="0" err="1"/>
              <a:t>font-style:italic</a:t>
            </a:r>
            <a:r>
              <a:rPr lang="en-US" dirty="0"/>
              <a:t>; }</a:t>
            </a:r>
          </a:p>
          <a:p>
            <a:pPr lvl="1"/>
            <a:r>
              <a:rPr lang="en-US" dirty="0"/>
              <a:t>Only the first occurrence found will receive the new property value assigned by a CSS rule.</a:t>
            </a:r>
          </a:p>
          <a:p>
            <a:pPr lvl="2"/>
            <a:r>
              <a:rPr lang="en-US" dirty="0"/>
              <a:t>Example: Given the HTML &lt;div id='</a:t>
            </a:r>
            <a:r>
              <a:rPr lang="en-US" dirty="0" err="1"/>
              <a:t>myid</a:t>
            </a:r>
            <a:r>
              <a:rPr lang="en-US" dirty="0"/>
              <a:t>'&gt;Hello&lt;/div&gt; &lt;span id='</a:t>
            </a:r>
            <a:r>
              <a:rPr lang="en-US" dirty="0" err="1"/>
              <a:t>myid</a:t>
            </a:r>
            <a:r>
              <a:rPr lang="en-US" dirty="0"/>
              <a:t>'&gt;Hello&lt;/span&gt; the rule #</a:t>
            </a:r>
            <a:r>
              <a:rPr lang="en-US" dirty="0" err="1"/>
              <a:t>myid</a:t>
            </a:r>
            <a:r>
              <a:rPr lang="en-US" dirty="0"/>
              <a:t> { </a:t>
            </a:r>
            <a:r>
              <a:rPr lang="en-US" dirty="0" err="1"/>
              <a:t>text-decoration:underline</a:t>
            </a:r>
            <a:r>
              <a:rPr lang="en-US" dirty="0"/>
              <a:t>; } will apply an underline to only the first occurrence of </a:t>
            </a:r>
            <a:r>
              <a:rPr lang="en-US" dirty="0" err="1"/>
              <a:t>myid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To ensure that CSS applies the rule to both occurrences, prefix element like this: 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This form of selection is not recommended</a:t>
            </a:r>
          </a:p>
          <a:p>
            <a:pPr marL="914400" lvl="2" indent="0">
              <a:buNone/>
            </a:pPr>
            <a:r>
              <a:rPr lang="en-US" dirty="0" err="1"/>
              <a:t>span#myid</a:t>
            </a:r>
            <a:r>
              <a:rPr lang="en-US" dirty="0"/>
              <a:t> { </a:t>
            </a:r>
            <a:r>
              <a:rPr lang="en-US" dirty="0" err="1"/>
              <a:t>text-decoration:underline</a:t>
            </a:r>
            <a:r>
              <a:rPr lang="en-US" dirty="0"/>
              <a:t>; }</a:t>
            </a:r>
          </a:p>
          <a:p>
            <a:pPr marL="914400" lvl="2" indent="0">
              <a:buNone/>
            </a:pPr>
            <a:r>
              <a:rPr lang="en-US" dirty="0" err="1"/>
              <a:t>div#myid</a:t>
            </a:r>
            <a:r>
              <a:rPr lang="en-US" dirty="0"/>
              <a:t> { </a:t>
            </a:r>
            <a:r>
              <a:rPr lang="en-US" dirty="0" err="1"/>
              <a:t>text-decoration:underline</a:t>
            </a:r>
            <a:r>
              <a:rPr lang="en-US" dirty="0"/>
              <a:t>; }</a:t>
            </a:r>
          </a:p>
          <a:p>
            <a:pPr lvl="1"/>
            <a:endParaRPr lang="en-US" dirty="0"/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E8C5A4-BE7B-4027-944B-DDAD1E36E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005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24324-5A17-4375-878A-6708E0A19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Selectors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669B8-C2F6-4E03-979E-653E11B7C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290194"/>
          </a:xfrm>
        </p:spPr>
        <p:txBody>
          <a:bodyPr>
            <a:normAutofit/>
          </a:bodyPr>
          <a:lstStyle/>
          <a:p>
            <a:r>
              <a:rPr lang="en-US" b="1" dirty="0"/>
              <a:t>The Class Selector </a:t>
            </a:r>
            <a:r>
              <a:rPr lang="en-US" dirty="0"/>
              <a:t>- applies the same styling among a number of elements with same class name.</a:t>
            </a:r>
          </a:p>
          <a:p>
            <a:pPr lvl="1"/>
            <a:r>
              <a:rPr lang="en-US" dirty="0"/>
              <a:t>Example: create a single rule which creates a 10-pixel left margin offset for all elements using the class name “</a:t>
            </a:r>
            <a:r>
              <a:rPr lang="en-US" dirty="0" err="1"/>
              <a:t>myclass</a:t>
            </a:r>
            <a:r>
              <a:rPr lang="en-US" dirty="0"/>
              <a:t>”.</a:t>
            </a:r>
          </a:p>
          <a:p>
            <a:pPr marL="457200" lvl="1" indent="0">
              <a:buNone/>
            </a:pPr>
            <a:r>
              <a:rPr lang="en-US" dirty="0"/>
              <a:t>	.</a:t>
            </a:r>
            <a:r>
              <a:rPr lang="en-US" dirty="0" err="1"/>
              <a:t>myclass</a:t>
            </a:r>
            <a:r>
              <a:rPr lang="en-US" dirty="0"/>
              <a:t> { margin-left:10px; }</a:t>
            </a:r>
          </a:p>
          <a:p>
            <a:pPr lvl="1"/>
            <a:r>
              <a:rPr lang="en-US" dirty="0"/>
              <a:t>HTML elements can use more than one class by separating the class names with spaces, like this: &lt;span class='class1 class2 class3’&gt;. </a:t>
            </a:r>
          </a:p>
          <a:p>
            <a:pPr lvl="1"/>
            <a:r>
              <a:rPr lang="en-US" dirty="0"/>
              <a:t>Scope of action of a class can be narrowed by specifying the types of elements to which it should apply. </a:t>
            </a:r>
          </a:p>
          <a:p>
            <a:pPr lvl="1"/>
            <a:r>
              <a:rPr lang="en-US" dirty="0"/>
              <a:t>Example: Apply the setting only to paragraphs that use the class name “main”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/>
              <a:t>p.main</a:t>
            </a:r>
            <a:r>
              <a:rPr lang="en-US" dirty="0"/>
              <a:t> { text-indent:30px; }</a:t>
            </a:r>
          </a:p>
          <a:p>
            <a:pPr marL="457200" lvl="1" indent="0">
              <a:buNone/>
            </a:pP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BC9DB-6641-43C6-9035-654580939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36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19796-C984-4E72-8D93-91FCEE0D3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- Cascading Style Sheets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E6DDE-879C-4CAD-B741-000E0EC85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Styles are rules that are used to change the appearance of the web pages. These rules tells a browser how to present HTML tags in the web page.</a:t>
            </a:r>
          </a:p>
          <a:p>
            <a:r>
              <a:rPr lang="en-US" dirty="0"/>
              <a:t>CSS is integrated with DOM.</a:t>
            </a:r>
          </a:p>
          <a:p>
            <a:r>
              <a:rPr lang="en-US" dirty="0"/>
              <a:t>New styles can be assigned to override the default settings for the font family and size used, or whether bold or italics should be set, and many more properties.</a:t>
            </a:r>
          </a:p>
          <a:p>
            <a:r>
              <a:rPr lang="en-US" dirty="0"/>
              <a:t>Styles can be added to a web page by inserting the required CSS code into the head (between &lt;head&gt; and &lt;/head&gt; tags) of the page.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075FF1-9904-42FB-99A6-2CFBC7319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187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98E04-EF78-4ABF-953B-BA25FFA19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Selectors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52AB2-6536-4845-B37E-9F62FEB83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221955"/>
          </a:xfrm>
        </p:spPr>
        <p:txBody>
          <a:bodyPr>
            <a:normAutofit/>
          </a:bodyPr>
          <a:lstStyle/>
          <a:p>
            <a:r>
              <a:rPr lang="en-US" b="1" dirty="0"/>
              <a:t>The Attribute Selector </a:t>
            </a:r>
            <a:r>
              <a:rPr lang="en-US" dirty="0"/>
              <a:t>– selects using attributes instead of IDs and Classes . Attribute and its target value are placed inside square brackets [attribute=</a:t>
            </a:r>
            <a:r>
              <a:rPr lang="en-US" sz="3200" dirty="0"/>
              <a:t>"</a:t>
            </a:r>
            <a:r>
              <a:rPr lang="en-US" dirty="0"/>
              <a:t>value</a:t>
            </a:r>
            <a:r>
              <a:rPr lang="en-US" sz="3200" dirty="0"/>
              <a:t>"</a:t>
            </a:r>
            <a:r>
              <a:rPr lang="en-US" dirty="0"/>
              <a:t>].</a:t>
            </a:r>
          </a:p>
          <a:p>
            <a:pPr lvl="1"/>
            <a:r>
              <a:rPr lang="en-US" dirty="0"/>
              <a:t>Example: Sets all elements with the attribute type="submit" to a width of 100 pixels.</a:t>
            </a:r>
          </a:p>
          <a:p>
            <a:pPr marL="914400" lvl="2" indent="0">
              <a:buNone/>
            </a:pPr>
            <a:r>
              <a:rPr lang="en-US" sz="2800" dirty="0"/>
              <a:t>[type="submit"] { width:100px; }</a:t>
            </a:r>
          </a:p>
          <a:p>
            <a:pPr lvl="1"/>
            <a:r>
              <a:rPr lang="en-US" dirty="0"/>
              <a:t>If you wish to narrow down the scope of the selector to, for example, only &lt;form&gt; input elements with that attribute type, you could use the following rule instead.</a:t>
            </a:r>
          </a:p>
          <a:p>
            <a:pPr marL="0" indent="0">
              <a:buNone/>
            </a:pPr>
            <a:r>
              <a:rPr lang="en-US" sz="2800" dirty="0"/>
              <a:t>	form input[type="submit"] { width:100px; }</a:t>
            </a:r>
            <a:endParaRPr lang="en-PK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E2127-FA77-4776-B8F8-5366DFA27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504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F7C84-5173-4B2B-BFDC-37656286D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Selectors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93138-C329-4E53-85D0-F5F9987D5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249250"/>
          </a:xfrm>
        </p:spPr>
        <p:txBody>
          <a:bodyPr>
            <a:normAutofit/>
          </a:bodyPr>
          <a:lstStyle/>
          <a:p>
            <a:r>
              <a:rPr lang="en-US" b="1" dirty="0"/>
              <a:t>The Universal Selector </a:t>
            </a:r>
            <a:r>
              <a:rPr lang="en-US" dirty="0"/>
              <a:t>– matches any element by using * wildcard.</a:t>
            </a:r>
          </a:p>
          <a:p>
            <a:pPr lvl="1"/>
            <a:r>
              <a:rPr lang="en-US" dirty="0"/>
              <a:t>Example: Give a green border to all of its elements of the web page.</a:t>
            </a:r>
          </a:p>
          <a:p>
            <a:pPr marL="457200" lvl="1" indent="0">
              <a:buNone/>
            </a:pPr>
            <a:r>
              <a:rPr lang="en-US" dirty="0"/>
              <a:t>	* { border:1px solid green; }</a:t>
            </a:r>
          </a:p>
          <a:p>
            <a:pPr lvl="1"/>
            <a:r>
              <a:rPr lang="en-US" dirty="0"/>
              <a:t>It’s unlikely to use the * on its own, but as part of a compound rule it can be very powerful. For example, the following rule will apply green border only to all paragraphs that are sub-elements of the element with the ID boxout, and only as long as they are not direct children:</a:t>
            </a:r>
          </a:p>
          <a:p>
            <a:pPr marL="457200" lvl="1" indent="0">
              <a:buNone/>
            </a:pPr>
            <a:r>
              <a:rPr lang="en-US" dirty="0"/>
              <a:t>	#boxout * p {border:1px solid green; }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A83B71-01CD-4E13-90B6-2E0C8119B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167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8D13D-BD7E-4256-9760-C5414624D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Selectors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01624-EE2E-46DE-93F7-84BEA4C84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3174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#boxout * p {border:1px solid green; }</a:t>
            </a:r>
            <a:endParaRPr lang="en-PK" dirty="0"/>
          </a:p>
          <a:p>
            <a:pPr marL="0" indent="0">
              <a:buNone/>
            </a:pPr>
            <a:r>
              <a:rPr lang="en-US" sz="2800" dirty="0"/>
              <a:t>green border is applied only to paragraphs that are grandchildren   (or great-grandchildren, and so on) of the main element with id “boxout”.</a:t>
            </a:r>
          </a:p>
          <a:p>
            <a:pPr marL="0" indent="0">
              <a:buNone/>
            </a:pPr>
            <a:endParaRPr lang="en-US" sz="1050" dirty="0"/>
          </a:p>
          <a:p>
            <a:r>
              <a:rPr lang="en-US" dirty="0"/>
              <a:t>This CSS rule performs the following actions: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Find the object with the ID of boxout.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Find all sub-elements of the object returned in step 1.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Find all p sub-elements of the objects returned in step 2 and, since this is the final selector in the group, also find all p sub- and sub-sub-elements (and so on) of the objects returned in step 2.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Apply the styles within the { and } characters to the objects returned in step 3.</a:t>
            </a:r>
          </a:p>
          <a:p>
            <a:pPr marL="971550" lvl="1" indent="-514350">
              <a:buFont typeface="+mj-lt"/>
              <a:buAutoNum type="arabicPeriod"/>
            </a:pP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9BE5F3-C438-4E29-A8EB-EB3626F23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521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D9C36-3C63-4318-B1FC-6CE869798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Selectors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294CD-BC5D-469E-ACCB-A60B9F861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Selecting by Group </a:t>
            </a:r>
            <a:r>
              <a:rPr lang="en-US" dirty="0"/>
              <a:t>- apply a rule to more than one element, class, or any other type of selector at the same time by separating the selectors with commas. </a:t>
            </a:r>
          </a:p>
          <a:p>
            <a:pPr lvl="1"/>
            <a:r>
              <a:rPr lang="en-US" dirty="0"/>
              <a:t>Example: Place a dotted orange line underneath all paragraphs, the element with the ID of </a:t>
            </a:r>
            <a:r>
              <a:rPr lang="en-US" dirty="0" err="1"/>
              <a:t>idname</a:t>
            </a:r>
            <a:r>
              <a:rPr lang="en-US" dirty="0"/>
              <a:t>, and all elements that use the class </a:t>
            </a:r>
            <a:r>
              <a:rPr lang="en-US" dirty="0" err="1"/>
              <a:t>classname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p, #</a:t>
            </a:r>
            <a:r>
              <a:rPr lang="en-US" dirty="0" err="1"/>
              <a:t>idname</a:t>
            </a:r>
            <a:r>
              <a:rPr lang="en-US" dirty="0"/>
              <a:t>, .</a:t>
            </a:r>
            <a:r>
              <a:rPr lang="en-US" dirty="0" err="1"/>
              <a:t>classname</a:t>
            </a:r>
            <a:r>
              <a:rPr lang="en-US" dirty="0"/>
              <a:t> { border-bottom:1px dotted orange; 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2EC121-1305-46B4-A9D0-E04A7DA26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351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8E67B-1010-4C34-A9E6-8F79ADA94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Difference Between div and span Elements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70CE8-43D5-4AED-8DB2-7F36264A4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Both &lt;div&gt; and &lt;span&gt; elements are types of containers.</a:t>
            </a:r>
          </a:p>
          <a:p>
            <a:r>
              <a:rPr lang="en-US" dirty="0"/>
              <a:t>By default, a &lt;div&gt; element wrap at the screen’s edge and retains a rectangular shape.</a:t>
            </a:r>
          </a:p>
          <a:p>
            <a:r>
              <a:rPr lang="en-US" dirty="0"/>
              <a:t>A &lt;span&gt; element is only as wide as the text it contains. It follows text or other objects and can therefore have complicated borders.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608231-5E90-436B-897E-C5308824D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882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DB06E-B8A4-43F0-ABC5-708AC342D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18-2. &lt;div&gt; and &lt;span&gt; example</a:t>
            </a:r>
            <a:endParaRPr lang="en-PK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6E439-8394-4EE4-9EA9-7250EFF47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&lt;!DOCTYPE html&gt;</a:t>
            </a:r>
          </a:p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  &lt;head&gt;</a:t>
            </a:r>
          </a:p>
          <a:p>
            <a:pPr marL="0" indent="0">
              <a:buNone/>
            </a:pPr>
            <a:r>
              <a:rPr lang="en-US" dirty="0"/>
              <a:t>    &lt;title&gt;</a:t>
            </a:r>
            <a:r>
              <a:rPr lang="en-US" dirty="0" err="1"/>
              <a:t>Div</a:t>
            </a:r>
            <a:r>
              <a:rPr lang="en-US" dirty="0"/>
              <a:t> and span example&lt;/title&gt;</a:t>
            </a:r>
          </a:p>
          <a:p>
            <a:pPr marL="0" indent="0">
              <a:buNone/>
            </a:pPr>
            <a:r>
              <a:rPr lang="en-US" dirty="0"/>
              <a:t>    &lt;style&gt;</a:t>
            </a:r>
          </a:p>
          <a:p>
            <a:pPr marL="0" indent="0">
              <a:buNone/>
            </a:pPr>
            <a:r>
              <a:rPr lang="en-US" dirty="0"/>
              <a:t>      div, span { border :1px solid black; }</a:t>
            </a:r>
          </a:p>
          <a:p>
            <a:pPr marL="0" indent="0">
              <a:buNone/>
            </a:pPr>
            <a:r>
              <a:rPr lang="en-US" dirty="0"/>
              <a:t>      div { </a:t>
            </a:r>
            <a:r>
              <a:rPr lang="en-US" dirty="0" err="1"/>
              <a:t>background-color:yellow</a:t>
            </a:r>
            <a:r>
              <a:rPr lang="en-US" dirty="0"/>
              <a:t>; }</a:t>
            </a:r>
          </a:p>
          <a:p>
            <a:pPr marL="0" indent="0">
              <a:buNone/>
            </a:pPr>
            <a:r>
              <a:rPr lang="en-US" dirty="0"/>
              <a:t>      span { </a:t>
            </a:r>
            <a:r>
              <a:rPr lang="en-US" dirty="0" err="1"/>
              <a:t>background-color:cyan</a:t>
            </a:r>
            <a:r>
              <a:rPr lang="en-US" dirty="0"/>
              <a:t>; } </a:t>
            </a:r>
          </a:p>
          <a:p>
            <a:pPr marL="0" indent="0">
              <a:buNone/>
            </a:pPr>
            <a:r>
              <a:rPr lang="en-US" dirty="0"/>
              <a:t>    &lt;/style&gt;</a:t>
            </a:r>
          </a:p>
          <a:p>
            <a:pPr marL="0" indent="0">
              <a:buNone/>
            </a:pPr>
            <a:r>
              <a:rPr lang="en-US" dirty="0"/>
              <a:t>  &lt;/head&gt;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B8CA5-6296-4341-9B98-700D5306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2359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DB06E-B8A4-43F0-ABC5-708AC342D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18-2. &lt;div&gt; and &lt;span&gt; example</a:t>
            </a:r>
            <a:endParaRPr lang="en-PK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6E439-8394-4EE4-9EA9-7250EFF47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7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 &lt;body&gt;</a:t>
            </a:r>
          </a:p>
          <a:p>
            <a:pPr marL="0" indent="0">
              <a:buNone/>
            </a:pPr>
            <a:r>
              <a:rPr lang="en-US" dirty="0"/>
              <a:t>     &lt;div&gt;This text is within a div tag&lt;/div&gt;</a:t>
            </a:r>
          </a:p>
          <a:p>
            <a:pPr marL="0" indent="0">
              <a:buNone/>
            </a:pPr>
            <a:r>
              <a:rPr lang="en-US" dirty="0"/>
              <a:t>     This isn't. &lt;div&gt;And this is again.&lt;/div&gt;&lt;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&lt;span&gt;This text is inside a span tag.&lt;/span&gt;</a:t>
            </a:r>
          </a:p>
          <a:p>
            <a:pPr marL="0" indent="0">
              <a:buNone/>
            </a:pPr>
            <a:r>
              <a:rPr lang="en-US" dirty="0"/>
              <a:t>     This isn't. &lt;span&gt;And this is again.&lt;/span&gt;&lt;</a:t>
            </a:r>
            <a:r>
              <a:rPr lang="en-US" dirty="0" err="1"/>
              <a:t>br</a:t>
            </a:r>
            <a:r>
              <a:rPr lang="en-US" dirty="0"/>
              <a:t>&gt;&lt;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&lt;div&gt;This is a larger amount of text in a div that wraps around</a:t>
            </a:r>
          </a:p>
          <a:p>
            <a:pPr marL="0" indent="0">
              <a:buNone/>
            </a:pPr>
            <a:r>
              <a:rPr lang="en-US" dirty="0"/>
              <a:t>     to the next line of the browser&lt;/div&gt;&lt;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&lt;span&gt;This is a larger amount of text in a span that wraps around</a:t>
            </a:r>
          </a:p>
          <a:p>
            <a:pPr marL="0" indent="0">
              <a:buNone/>
            </a:pPr>
            <a:r>
              <a:rPr lang="en-US" dirty="0"/>
              <a:t>     to the next line of the browser&lt;/span&gt;</a:t>
            </a:r>
          </a:p>
          <a:p>
            <a:pPr marL="0" indent="0">
              <a:buNone/>
            </a:pPr>
            <a:r>
              <a:rPr lang="en-US" dirty="0"/>
              <a:t>  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B8CA5-6296-4341-9B98-700D5306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0292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16F9A-188E-4B09-89E2-BF1C2BECE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Figure 18-4. A variety of elements of differing width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3B0A06-4964-449F-960E-E0D1CBA28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27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7AFA70D-FDA9-4182-BF56-27D5359BB3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1264" y="1486821"/>
            <a:ext cx="7209469" cy="505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8978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19796-C984-4E72-8D93-91FCEE0D3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E6DDE-879C-4CAD-B741-000E0EC85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472098" cy="520830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Different units of measurements are supported, enabling to design web pages precisely to specific values, or by relative dimensions.</a:t>
            </a:r>
          </a:p>
          <a:p>
            <a:r>
              <a:rPr lang="en-US" b="1" dirty="0"/>
              <a:t>Pixels</a:t>
            </a:r>
          </a:p>
          <a:p>
            <a:pPr lvl="1"/>
            <a:r>
              <a:rPr lang="en-US" dirty="0"/>
              <a:t>This measurement is best suited to screens.</a:t>
            </a:r>
          </a:p>
          <a:p>
            <a:pPr lvl="1"/>
            <a:r>
              <a:rPr lang="en-US" dirty="0"/>
              <a:t>The size of a pixel varies according to the dimensions and pixel depth of the user’s screen.</a:t>
            </a:r>
          </a:p>
          <a:p>
            <a:pPr lvl="1"/>
            <a:r>
              <a:rPr lang="en-US" dirty="0"/>
              <a:t>Example: .</a:t>
            </a:r>
            <a:r>
              <a:rPr lang="en-US" dirty="0" err="1"/>
              <a:t>classname</a:t>
            </a:r>
            <a:r>
              <a:rPr lang="en-US" dirty="0"/>
              <a:t> { margin:5px; }</a:t>
            </a:r>
          </a:p>
          <a:p>
            <a:r>
              <a:rPr lang="en-US" b="1" dirty="0"/>
              <a:t>Points</a:t>
            </a:r>
          </a:p>
          <a:p>
            <a:pPr lvl="1"/>
            <a:r>
              <a:rPr lang="en-US" dirty="0"/>
              <a:t>A point is equivalent in size to 1/72 of an inch. </a:t>
            </a:r>
          </a:p>
          <a:p>
            <a:pPr lvl="1"/>
            <a:r>
              <a:rPr lang="en-US" dirty="0"/>
              <a:t>The measurement comes from a print design background but is commonly used for on-screen display. </a:t>
            </a:r>
          </a:p>
          <a:p>
            <a:pPr lvl="1"/>
            <a:r>
              <a:rPr lang="en-US" dirty="0"/>
              <a:t>Example: .</a:t>
            </a:r>
            <a:r>
              <a:rPr lang="en-US" dirty="0" err="1"/>
              <a:t>classname</a:t>
            </a:r>
            <a:r>
              <a:rPr lang="en-US" dirty="0"/>
              <a:t> { font-size:14pt; }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075FF1-9904-42FB-99A6-2CFBC7319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2919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E3615-F8E8-4ACD-9140-FE5F12186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C934B-4307-4E45-B1E7-68A1EE3B3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054674"/>
          </a:xfrm>
        </p:spPr>
        <p:txBody>
          <a:bodyPr>
            <a:normAutofit lnSpcReduction="10000"/>
          </a:bodyPr>
          <a:lstStyle/>
          <a:p>
            <a:r>
              <a:rPr lang="en-US" b="1" dirty="0" err="1"/>
              <a:t>Em</a:t>
            </a:r>
            <a:endParaRPr lang="en-US" b="1" dirty="0"/>
          </a:p>
          <a:p>
            <a:pPr lvl="1"/>
            <a:r>
              <a:rPr lang="en-US" dirty="0"/>
              <a:t>An </a:t>
            </a:r>
            <a:r>
              <a:rPr lang="en-US" dirty="0" err="1"/>
              <a:t>em</a:t>
            </a:r>
            <a:r>
              <a:rPr lang="en-US" dirty="0"/>
              <a:t> is equal to the relative size to the current font-size property of the element.</a:t>
            </a:r>
          </a:p>
          <a:p>
            <a:pPr lvl="1"/>
            <a:r>
              <a:rPr lang="en-US" dirty="0"/>
              <a:t>Example: .</a:t>
            </a:r>
            <a:r>
              <a:rPr lang="en-US" dirty="0" err="1"/>
              <a:t>classname</a:t>
            </a:r>
            <a:r>
              <a:rPr lang="en-US" dirty="0"/>
              <a:t> { font-size:2em; }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/* 2em means 2 times the size of the current font */</a:t>
            </a:r>
          </a:p>
          <a:p>
            <a:r>
              <a:rPr lang="en-US" b="1" dirty="0"/>
              <a:t>Percent</a:t>
            </a:r>
          </a:p>
          <a:p>
            <a:pPr lvl="1"/>
            <a:r>
              <a:rPr lang="en-US" dirty="0"/>
              <a:t>When used on a font, it is exactly 100 times greater than </a:t>
            </a:r>
            <a:r>
              <a:rPr lang="en-US" dirty="0" err="1"/>
              <a:t>em</a:t>
            </a:r>
            <a:r>
              <a:rPr lang="en-US" dirty="0"/>
              <a:t>. For example, 1 </a:t>
            </a:r>
            <a:r>
              <a:rPr lang="en-US" dirty="0" err="1"/>
              <a:t>em</a:t>
            </a:r>
            <a:r>
              <a:rPr lang="en-US" dirty="0"/>
              <a:t> equals the current font size, the same size is 100 in percent.</a:t>
            </a:r>
          </a:p>
          <a:p>
            <a:pPr lvl="1"/>
            <a:r>
              <a:rPr lang="en-US" dirty="0"/>
              <a:t>When not relating to a font, this unit is relative to the size of the container of the property being accessed. </a:t>
            </a:r>
          </a:p>
          <a:p>
            <a:pPr lvl="1"/>
            <a:r>
              <a:rPr lang="en-US" dirty="0"/>
              <a:t>Example: .</a:t>
            </a:r>
            <a:r>
              <a:rPr lang="en-US" dirty="0" err="1"/>
              <a:t>classname</a:t>
            </a:r>
            <a:r>
              <a:rPr lang="en-US" dirty="0"/>
              <a:t> { height:120%; }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C6232A-5146-4AB1-B841-E970478FC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733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B864B-E219-41DD-A1C4-66517B1EB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18-1. A simple HTML page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137FD-B0E0-46E5-98CF-9DA2529F3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&lt;!DOCTYPE html&gt;</a:t>
            </a:r>
          </a:p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  &lt;head&gt;</a:t>
            </a:r>
          </a:p>
          <a:p>
            <a:pPr marL="0" indent="0">
              <a:buNone/>
            </a:pPr>
            <a:r>
              <a:rPr lang="en-US" dirty="0"/>
              <a:t>    &lt;title&gt;Hello World&lt;/title&gt;</a:t>
            </a:r>
          </a:p>
          <a:p>
            <a:pPr marL="0" indent="0">
              <a:buNone/>
            </a:pPr>
            <a:r>
              <a:rPr lang="en-US" dirty="0"/>
              <a:t>    &lt;style&gt;</a:t>
            </a:r>
          </a:p>
          <a:p>
            <a:pPr marL="0" indent="0">
              <a:buNone/>
            </a:pPr>
            <a:r>
              <a:rPr lang="en-US" dirty="0"/>
              <a:t>        h1 { </a:t>
            </a:r>
            <a:r>
              <a:rPr lang="en-US" dirty="0" err="1"/>
              <a:t>color:red</a:t>
            </a:r>
            <a:r>
              <a:rPr lang="en-US" dirty="0"/>
              <a:t>; font-size:3em; </a:t>
            </a:r>
            <a:r>
              <a:rPr lang="en-US" dirty="0" err="1"/>
              <a:t>font-family:Arial</a:t>
            </a:r>
            <a:r>
              <a:rPr lang="en-US" dirty="0"/>
              <a:t>; }</a:t>
            </a:r>
          </a:p>
          <a:p>
            <a:pPr marL="0" indent="0">
              <a:buNone/>
            </a:pPr>
            <a:r>
              <a:rPr lang="en-US" dirty="0"/>
              <a:t>    &lt;/style&gt;</a:t>
            </a:r>
          </a:p>
          <a:p>
            <a:pPr marL="0" indent="0">
              <a:buNone/>
            </a:pPr>
            <a:r>
              <a:rPr lang="en-US" dirty="0"/>
              <a:t>  &lt;/head&gt;</a:t>
            </a:r>
          </a:p>
          <a:p>
            <a:pPr marL="0" indent="0">
              <a:buNone/>
            </a:pPr>
            <a:r>
              <a:rPr lang="en-US" dirty="0"/>
              <a:t>  &lt;body&gt;</a:t>
            </a:r>
          </a:p>
          <a:p>
            <a:pPr marL="0" indent="0">
              <a:buNone/>
            </a:pPr>
            <a:r>
              <a:rPr lang="en-US" dirty="0"/>
              <a:t>     &lt;h1&gt;Hello there&lt;/h1&gt;</a:t>
            </a:r>
          </a:p>
          <a:p>
            <a:pPr marL="0" indent="0">
              <a:buNone/>
            </a:pPr>
            <a:r>
              <a:rPr lang="en-US" dirty="0"/>
              <a:t>  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8F9CA0-3506-4D34-BDF1-AD5DACB62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481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0B315-74E2-4EE3-AAD5-FE253E341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Figure 18-5. Different measurements that display almost the same</a:t>
            </a:r>
            <a:endParaRPr lang="en-P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CF69649-2C6D-4207-9506-911A5AEE10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9978" y="1397284"/>
            <a:ext cx="5323029" cy="511986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18818-29CB-4707-94FB-F50DE2DE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991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AF6D1-0D6F-4983-A204-D774539FA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Fonts and Typography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0D969-7D98-4F7D-ABFF-F6E1492E8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font-family</a:t>
            </a:r>
          </a:p>
          <a:p>
            <a:pPr lvl="1"/>
            <a:r>
              <a:rPr lang="en-US" dirty="0"/>
              <a:t>The font-family property assigns the font to use. A list of fonts in order of preference from left to right can be specified, so that styling can fall back when the user doesn’t have the preferred font installed. </a:t>
            </a:r>
          </a:p>
          <a:p>
            <a:pPr lvl="1"/>
            <a:r>
              <a:rPr lang="en-US" dirty="0"/>
              <a:t>Enclose the name in quotation marks, if a font name is made up of two or more words. </a:t>
            </a:r>
          </a:p>
          <a:p>
            <a:pPr lvl="1"/>
            <a:r>
              <a:rPr lang="en-US" dirty="0"/>
              <a:t>Example: Set the font for paragraphs</a:t>
            </a:r>
          </a:p>
          <a:p>
            <a:pPr marL="914400" lvl="2" indent="0">
              <a:buNone/>
            </a:pPr>
            <a:r>
              <a:rPr lang="en-US" sz="2800" dirty="0"/>
              <a:t>p { </a:t>
            </a:r>
            <a:r>
              <a:rPr lang="en-US" sz="2800" dirty="0" err="1"/>
              <a:t>font-family:Verdana</a:t>
            </a:r>
            <a:r>
              <a:rPr lang="en-US" sz="2800" dirty="0"/>
              <a:t>, Arial, Helvetica, sans-serif; }</a:t>
            </a:r>
          </a:p>
          <a:p>
            <a:pPr marL="914400" lvl="2" indent="0">
              <a:buNone/>
            </a:pPr>
            <a:r>
              <a:rPr lang="en-US" sz="2800" dirty="0"/>
              <a:t>p { </a:t>
            </a:r>
            <a:r>
              <a:rPr lang="en-US" sz="2800" dirty="0" err="1"/>
              <a:t>font-family:"Times</a:t>
            </a:r>
            <a:r>
              <a:rPr lang="en-US" sz="2800" dirty="0"/>
              <a:t> New Roman", Georgia, serif; }</a:t>
            </a:r>
            <a:endParaRPr lang="en-PK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46185F-A982-440B-9347-8666D37E9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014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7DF40-58C6-4E64-9304-EA32316B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Figure 18-6. Selecting font families</a:t>
            </a:r>
            <a:endParaRPr lang="en-P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ECB9A38-E7FE-4766-9AFE-591EDB410A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7867" y="1749310"/>
            <a:ext cx="8376265" cy="410437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A52C6C-5461-4CA2-BD51-058AC49B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207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E8E0C-A8CA-4E5B-9269-80E349D71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Fonts and Typography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7300C-2322-4125-AAB4-51C541EE6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687849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font-style</a:t>
            </a:r>
          </a:p>
          <a:p>
            <a:pPr lvl="1"/>
            <a:r>
              <a:rPr lang="en-US" dirty="0"/>
              <a:t>Specifies to make a font appear normally, in italics, or obliquely. </a:t>
            </a:r>
          </a:p>
          <a:p>
            <a:pPr lvl="1"/>
            <a:r>
              <a:rPr lang="en-US" dirty="0"/>
              <a:t>Example:</a:t>
            </a:r>
          </a:p>
          <a:p>
            <a:pPr marL="914400" lvl="2" indent="0">
              <a:buNone/>
            </a:pPr>
            <a:r>
              <a:rPr lang="en-US" sz="2800" dirty="0"/>
              <a:t>.normal { </a:t>
            </a:r>
            <a:r>
              <a:rPr lang="en-US" sz="2800" dirty="0" err="1"/>
              <a:t>font-style:normal</a:t>
            </a:r>
            <a:r>
              <a:rPr lang="en-US" sz="2800" dirty="0"/>
              <a:t>; }</a:t>
            </a:r>
          </a:p>
          <a:p>
            <a:pPr marL="914400" lvl="2" indent="0">
              <a:buNone/>
            </a:pPr>
            <a:r>
              <a:rPr lang="en-US" sz="2800" dirty="0"/>
              <a:t>.italic { </a:t>
            </a:r>
            <a:r>
              <a:rPr lang="en-US" sz="2800" dirty="0" err="1"/>
              <a:t>font-style:italic</a:t>
            </a:r>
            <a:r>
              <a:rPr lang="en-US" sz="2800" dirty="0"/>
              <a:t>; }</a:t>
            </a:r>
          </a:p>
          <a:p>
            <a:pPr marL="914400" lvl="2" indent="0">
              <a:buNone/>
            </a:pPr>
            <a:r>
              <a:rPr lang="en-US" sz="2800" dirty="0"/>
              <a:t>.oblique { </a:t>
            </a:r>
            <a:r>
              <a:rPr lang="en-US" sz="2800" dirty="0" err="1"/>
              <a:t>font-style:oblique</a:t>
            </a:r>
            <a:r>
              <a:rPr lang="en-US" sz="2800" dirty="0"/>
              <a:t>; }</a:t>
            </a:r>
          </a:p>
          <a:p>
            <a:r>
              <a:rPr lang="en-US" b="1" dirty="0"/>
              <a:t>font-size</a:t>
            </a:r>
          </a:p>
          <a:p>
            <a:pPr lvl="1"/>
            <a:r>
              <a:rPr lang="en-US" dirty="0"/>
              <a:t>The font-size property sets the size of a font.</a:t>
            </a:r>
          </a:p>
          <a:p>
            <a:pPr lvl="1"/>
            <a:r>
              <a:rPr lang="en-US" dirty="0"/>
              <a:t>Two main types depending upon units: fixed and relative.</a:t>
            </a:r>
          </a:p>
          <a:p>
            <a:pPr lvl="1"/>
            <a:r>
              <a:rPr lang="en-US" dirty="0"/>
              <a:t>Example:</a:t>
            </a:r>
          </a:p>
          <a:p>
            <a:pPr marL="914400" lvl="2" indent="0">
              <a:buNone/>
            </a:pPr>
            <a:r>
              <a:rPr lang="en-US" sz="2800" dirty="0"/>
              <a:t>p { font-size:14pt; }</a:t>
            </a:r>
          </a:p>
          <a:p>
            <a:pPr marL="914400" lvl="2" indent="0">
              <a:buNone/>
            </a:pPr>
            <a:r>
              <a:rPr lang="en-US" sz="2800" dirty="0"/>
              <a:t>h1 { font-size:240%; }</a:t>
            </a:r>
          </a:p>
          <a:p>
            <a:pPr marL="914400" lvl="2" indent="0">
              <a:buNone/>
            </a:pPr>
            <a:r>
              <a:rPr lang="en-US" sz="2800" dirty="0"/>
              <a:t>h2 { font-size:200%; }</a:t>
            </a:r>
          </a:p>
          <a:p>
            <a:pPr marL="914400" lvl="2" indent="0">
              <a:buNone/>
            </a:pPr>
            <a:endParaRPr lang="en-PK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33F9E1-480C-4812-8641-8C8AEFBC6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1655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9922-DAAB-4C30-A1DE-F75168512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Figure 18-7. Setting four heading sizes and the default paragraph size</a:t>
            </a:r>
            <a:endParaRPr lang="en-P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1086285-DE20-4E7E-AD30-4A441D2466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0000" y="1574928"/>
            <a:ext cx="6531997" cy="478142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A103FD-5E26-4B0B-8A04-04A0D92CC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45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B6D0D-CD0E-4CDB-B785-F0B35C825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Fonts and Typography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62E3B-E67D-496F-B1EB-DDF3ACC65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font-weight</a:t>
            </a:r>
          </a:p>
          <a:p>
            <a:pPr lvl="1"/>
            <a:r>
              <a:rPr lang="en-US" dirty="0"/>
              <a:t>The font-weight property sets how thick or thin characters in text should be displayed. </a:t>
            </a:r>
          </a:p>
          <a:p>
            <a:pPr lvl="1"/>
            <a:r>
              <a:rPr lang="en-US" dirty="0"/>
              <a:t>Example:</a:t>
            </a:r>
          </a:p>
          <a:p>
            <a:pPr marL="457200" lvl="1" indent="0">
              <a:buNone/>
            </a:pPr>
            <a:r>
              <a:rPr lang="en-US" dirty="0"/>
              <a:t>	.bold { </a:t>
            </a:r>
            <a:r>
              <a:rPr lang="en-US" dirty="0" err="1"/>
              <a:t>font-weight:normal</a:t>
            </a:r>
            <a:r>
              <a:rPr lang="en-US" dirty="0"/>
              <a:t>; }</a:t>
            </a:r>
          </a:p>
          <a:p>
            <a:pPr marL="457200" lvl="1" indent="0">
              <a:buNone/>
            </a:pPr>
            <a:r>
              <a:rPr lang="en-US" dirty="0"/>
              <a:t>	.bold { </a:t>
            </a:r>
            <a:r>
              <a:rPr lang="en-US" dirty="0" err="1"/>
              <a:t>font-weight:bold</a:t>
            </a:r>
            <a:r>
              <a:rPr lang="en-US" dirty="0"/>
              <a:t>; }</a:t>
            </a:r>
            <a:endParaRPr lang="en-PK" dirty="0"/>
          </a:p>
          <a:p>
            <a:pPr marL="457200" lvl="1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AD3DEE-3C05-4283-9C86-7F0AC6E4C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914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AE12B-C624-4DAE-B5B9-8F5C5D756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Text Styles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5A590-8BC5-4ED8-ABF3-6295BB0CD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149229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text-decoration</a:t>
            </a:r>
          </a:p>
          <a:p>
            <a:pPr lvl="1"/>
            <a:r>
              <a:rPr lang="en-US" dirty="0"/>
              <a:t>The text-decoration property is used to apply underline, line-through, overline, and blink effects to text. </a:t>
            </a:r>
          </a:p>
          <a:p>
            <a:pPr lvl="1"/>
            <a:r>
              <a:rPr lang="en-US" dirty="0"/>
              <a:t>Example: Apply overlines to text belonging to a class named “over”</a:t>
            </a:r>
          </a:p>
          <a:p>
            <a:pPr marL="457200" lvl="1" indent="0">
              <a:buNone/>
            </a:pPr>
            <a:r>
              <a:rPr lang="en-US" dirty="0"/>
              <a:t>	.over { </a:t>
            </a:r>
            <a:r>
              <a:rPr lang="en-US" dirty="0" err="1"/>
              <a:t>text-decoration:overline</a:t>
            </a:r>
            <a:r>
              <a:rPr lang="en-US" dirty="0"/>
              <a:t>; }</a:t>
            </a:r>
          </a:p>
          <a:p>
            <a:r>
              <a:rPr lang="en-US" b="1" dirty="0"/>
              <a:t>Spacing</a:t>
            </a:r>
          </a:p>
          <a:p>
            <a:pPr lvl="1"/>
            <a:r>
              <a:rPr lang="en-US" dirty="0"/>
              <a:t>A number of different properties that allows to modify line, word, and letter spacing.</a:t>
            </a:r>
          </a:p>
          <a:p>
            <a:pPr lvl="1"/>
            <a:r>
              <a:rPr lang="en-US" dirty="0"/>
              <a:t>Example: Set the spacing for paragraphs by modifying the line-height property to be 25 percent greater, word-spacing property to 30 pixels, and letter-spacing to 3 pixels.</a:t>
            </a:r>
          </a:p>
          <a:p>
            <a:pPr marL="914400" lvl="2" indent="0">
              <a:buNone/>
            </a:pPr>
            <a:r>
              <a:rPr lang="en-US" sz="2800" dirty="0"/>
              <a:t>p { </a:t>
            </a:r>
            <a:r>
              <a:rPr lang="en-US" sz="2800" b="1" dirty="0"/>
              <a:t>line-height</a:t>
            </a:r>
            <a:r>
              <a:rPr lang="en-US" sz="2800" dirty="0"/>
              <a:t> :125%; </a:t>
            </a:r>
            <a:r>
              <a:rPr lang="en-US" sz="2800" b="1" dirty="0"/>
              <a:t>word-spacing</a:t>
            </a:r>
            <a:r>
              <a:rPr lang="en-US" sz="2800" dirty="0"/>
              <a:t> :30px; </a:t>
            </a:r>
            <a:r>
              <a:rPr lang="en-US" sz="2800" b="1" dirty="0"/>
              <a:t>letter-spacing</a:t>
            </a:r>
            <a:r>
              <a:rPr lang="en-US" sz="2800" dirty="0"/>
              <a:t>:3px;</a:t>
            </a:r>
            <a:r>
              <a:rPr lang="en-PK" sz="2800" dirty="0"/>
              <a:t>}</a:t>
            </a:r>
          </a:p>
          <a:p>
            <a:pPr marL="457200" lvl="1" indent="0">
              <a:buNone/>
            </a:pP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CE6615-2B94-4409-8BFD-37564D40C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1632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1F439-8732-4E77-98CD-1F783386B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Figure 18-8. Examples of the styles and decoration rules available</a:t>
            </a:r>
            <a:endParaRPr lang="en-PK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DA3CDEC-038F-45BF-8F44-1B1400B2EF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7100" y="1503431"/>
            <a:ext cx="7297797" cy="503548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FE9E19-1DB0-43A4-B2A6-20E5AF143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6621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4FDAA-1C07-472A-A105-489F0755A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Text Styles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B9AA6-B743-4AFB-9109-DA530E8CB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800"/>
          </a:xfrm>
        </p:spPr>
        <p:txBody>
          <a:bodyPr>
            <a:normAutofit/>
          </a:bodyPr>
          <a:lstStyle/>
          <a:p>
            <a:r>
              <a:rPr lang="en-US" b="1" dirty="0"/>
              <a:t>text-align</a:t>
            </a:r>
          </a:p>
          <a:p>
            <a:pPr lvl="1"/>
            <a:r>
              <a:rPr lang="en-US" dirty="0"/>
              <a:t>Sets the text alignment to one of the four available types: left, right, center, and justify. </a:t>
            </a:r>
          </a:p>
          <a:p>
            <a:pPr lvl="1"/>
            <a:r>
              <a:rPr lang="en-US" dirty="0"/>
              <a:t>Example: Set the default paragraph text to full justification.</a:t>
            </a:r>
          </a:p>
          <a:p>
            <a:pPr marL="457200" lvl="1" indent="0">
              <a:buNone/>
            </a:pPr>
            <a:r>
              <a:rPr lang="en-US" dirty="0"/>
              <a:t>	p { </a:t>
            </a:r>
            <a:r>
              <a:rPr lang="en-US" dirty="0" err="1"/>
              <a:t>text-align:justify</a:t>
            </a:r>
            <a:r>
              <a:rPr lang="en-US" dirty="0"/>
              <a:t>; }</a:t>
            </a:r>
          </a:p>
          <a:p>
            <a:r>
              <a:rPr lang="en-US" b="1" dirty="0"/>
              <a:t>text-transform</a:t>
            </a:r>
          </a:p>
          <a:p>
            <a:pPr lvl="1"/>
            <a:r>
              <a:rPr lang="en-US" dirty="0"/>
              <a:t>Specifies how to capitalize text. There are four properties available for transforming text: none, capitalize, uppercase, and lowercase. </a:t>
            </a:r>
          </a:p>
          <a:p>
            <a:pPr lvl="1"/>
            <a:r>
              <a:rPr lang="en-US" dirty="0"/>
              <a:t>Example: Set the text to be displayed in uppercase in a class named “upper”.</a:t>
            </a:r>
          </a:p>
          <a:p>
            <a:pPr marL="457200" lvl="1" indent="0">
              <a:buNone/>
            </a:pPr>
            <a:r>
              <a:rPr lang="en-US" dirty="0"/>
              <a:t>	.upper { </a:t>
            </a:r>
            <a:r>
              <a:rPr lang="en-US" dirty="0" err="1"/>
              <a:t>text-transform:uppercase</a:t>
            </a:r>
            <a:r>
              <a:rPr lang="en-US" dirty="0"/>
              <a:t>; }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08AEF-0D2C-43E1-BAE2-301F6DC36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6369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A896B-AD18-4037-AF01-46E3A62A0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Text Styles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DFD4D-9BCD-4B81-BC24-6A52E7271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799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text-indent</a:t>
            </a:r>
          </a:p>
          <a:p>
            <a:pPr lvl="1"/>
            <a:r>
              <a:rPr lang="en-US" dirty="0"/>
              <a:t>The text-indent property indents the first line of a block of text by a specified amount. </a:t>
            </a:r>
          </a:p>
          <a:p>
            <a:pPr lvl="1"/>
            <a:r>
              <a:rPr lang="en-US" dirty="0"/>
              <a:t>Example: Indent the first line of every paragraph by 20 pixels.</a:t>
            </a:r>
          </a:p>
          <a:p>
            <a:pPr marL="457200" lvl="1" indent="0">
              <a:buNone/>
            </a:pPr>
            <a:r>
              <a:rPr lang="en-US" dirty="0"/>
              <a:t>	p { text-indent:20px; }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The following rules are applied to a section of text in Figure 18-9:</a:t>
            </a:r>
          </a:p>
          <a:p>
            <a:pPr marL="457200" lvl="1" indent="0">
              <a:buNone/>
            </a:pPr>
            <a:r>
              <a:rPr lang="en-US" dirty="0"/>
              <a:t>p {   line-height :150%;</a:t>
            </a:r>
          </a:p>
          <a:p>
            <a:pPr marL="457200" lvl="1" indent="0">
              <a:buNone/>
            </a:pPr>
            <a:r>
              <a:rPr lang="en-US" dirty="0"/>
              <a:t>        word-spacing :10px;</a:t>
            </a:r>
          </a:p>
          <a:p>
            <a:pPr marL="457200" lvl="1" indent="0">
              <a:buNone/>
            </a:pPr>
            <a:r>
              <a:rPr lang="en-US" dirty="0"/>
              <a:t>        letter-spacing:1px; </a:t>
            </a:r>
            <a:r>
              <a:rPr lang="en-PK" dirty="0"/>
              <a:t>}</a:t>
            </a:r>
          </a:p>
          <a:p>
            <a:pPr marL="457200" lvl="1" indent="0">
              <a:buNone/>
            </a:pPr>
            <a:r>
              <a:rPr lang="en-US" dirty="0"/>
              <a:t>.justify { </a:t>
            </a:r>
            <a:r>
              <a:rPr lang="en-US" dirty="0" err="1"/>
              <a:t>text-align:justify</a:t>
            </a:r>
            <a:r>
              <a:rPr lang="en-US" dirty="0"/>
              <a:t>; }</a:t>
            </a:r>
          </a:p>
          <a:p>
            <a:pPr marL="457200" lvl="1" indent="0">
              <a:buNone/>
            </a:pPr>
            <a:r>
              <a:rPr lang="en-US" dirty="0"/>
              <a:t>.uppercase { </a:t>
            </a:r>
            <a:r>
              <a:rPr lang="en-US" dirty="0" err="1"/>
              <a:t>text-transform:uppercase</a:t>
            </a:r>
            <a:r>
              <a:rPr lang="en-US" dirty="0"/>
              <a:t>; }</a:t>
            </a:r>
          </a:p>
          <a:p>
            <a:pPr marL="457200" lvl="1" indent="0">
              <a:buNone/>
            </a:pPr>
            <a:r>
              <a:rPr lang="en-US" dirty="0"/>
              <a:t>.indent { text-indent :20px; }</a:t>
            </a:r>
            <a:endParaRPr lang="en-PK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F5994A-2C95-4B33-B8D6-315687FA1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69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B110C-5D0B-4DC1-ADE6-064D0282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Figure 18-1. Styling a tag, with the original style shown in the inset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A767F6-F005-4E3C-904D-19DDBD350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</a:t>
            </a:fld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E707416-E85D-48D6-8CD9-D7E29ADF7B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1996" y="1410210"/>
            <a:ext cx="8888007" cy="5058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2854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E6334-D941-4E42-A64F-31E835370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Figure 18-9. Indenting, uppercase, and spacing rules being applied</a:t>
            </a:r>
            <a:endParaRPr lang="en-P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4BDA6B4-2993-4E0B-B4DD-580DE987A1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1188" y="1498906"/>
            <a:ext cx="8558804" cy="474157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BD7127-0DA6-4F41-BA77-D98A08989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888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11185-5449-419B-8B86-91E75C6EA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Colors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F0B46-46BC-404A-B532-33AF976B4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800"/>
          </a:xfrm>
        </p:spPr>
        <p:txBody>
          <a:bodyPr>
            <a:normAutofit fontScale="92500"/>
          </a:bodyPr>
          <a:lstStyle/>
          <a:p>
            <a:r>
              <a:rPr lang="en-US" dirty="0"/>
              <a:t>The colors can be specified as named colors (red or blue), hexadecimal colors (#ff0000 or #0000ff), or colors created using the RGB CSS function.</a:t>
            </a:r>
          </a:p>
          <a:p>
            <a:r>
              <a:rPr lang="en-US" b="1" dirty="0"/>
              <a:t>color</a:t>
            </a:r>
          </a:p>
          <a:p>
            <a:pPr lvl="1"/>
            <a:r>
              <a:rPr lang="en-US" dirty="0"/>
              <a:t>The color property applies colors to the foreground of text and objects</a:t>
            </a:r>
          </a:p>
          <a:p>
            <a:pPr lvl="1"/>
            <a:r>
              <a:rPr lang="en-US" dirty="0"/>
              <a:t>Example: Set the text color of paragraph to red using CSS RGB function.</a:t>
            </a:r>
          </a:p>
          <a:p>
            <a:pPr marL="457200" lvl="1" indent="0">
              <a:buNone/>
            </a:pPr>
            <a:r>
              <a:rPr lang="en-US" dirty="0"/>
              <a:t>	p {color: </a:t>
            </a:r>
            <a:r>
              <a:rPr lang="en-US" dirty="0" err="1"/>
              <a:t>rgb</a:t>
            </a:r>
            <a:r>
              <a:rPr lang="en-US" dirty="0"/>
              <a:t>(255, 0, 0);}</a:t>
            </a:r>
          </a:p>
          <a:p>
            <a:r>
              <a:rPr lang="en-US" b="1" dirty="0"/>
              <a:t>background-color</a:t>
            </a:r>
          </a:p>
          <a:p>
            <a:pPr lvl="1"/>
            <a:r>
              <a:rPr lang="en-US" dirty="0"/>
              <a:t>The background-color property applies colors to the background of text and objects</a:t>
            </a:r>
          </a:p>
          <a:p>
            <a:pPr lvl="1"/>
            <a:r>
              <a:rPr lang="en-US" dirty="0"/>
              <a:t>Example: Set the background color for an object with the ID “object”.</a:t>
            </a:r>
          </a:p>
          <a:p>
            <a:pPr marL="0" indent="0">
              <a:buNone/>
            </a:pPr>
            <a:r>
              <a:rPr lang="en-US" dirty="0"/>
              <a:t>	#object { </a:t>
            </a:r>
            <a:r>
              <a:rPr lang="en-US" dirty="0" err="1"/>
              <a:t>background-color:silver</a:t>
            </a:r>
            <a:r>
              <a:rPr lang="en-US" dirty="0"/>
              <a:t>; }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87C367-5D50-4391-A8E8-E70EE9C5F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573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8172F-D3C9-4438-8507-6DD039D80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Colors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50B1A-D9A9-4259-B861-3CFDFD5FA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194659"/>
          </a:xfrm>
        </p:spPr>
        <p:txBody>
          <a:bodyPr>
            <a:normAutofit/>
          </a:bodyPr>
          <a:lstStyle/>
          <a:p>
            <a:r>
              <a:rPr lang="en-US" b="1" dirty="0"/>
              <a:t>Gradients</a:t>
            </a:r>
          </a:p>
          <a:p>
            <a:pPr lvl="1"/>
            <a:r>
              <a:rPr lang="en-US" dirty="0"/>
              <a:t>Displays transition between two or more colors.</a:t>
            </a:r>
          </a:p>
          <a:p>
            <a:pPr lvl="1"/>
            <a:r>
              <a:rPr lang="en-US" dirty="0"/>
              <a:t>Two types of gradients: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800" dirty="0"/>
              <a:t>Linear Gradients (goes down/up/left/right/diagonally)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800" dirty="0"/>
              <a:t>Radial Gradients (defined by their center)</a:t>
            </a:r>
          </a:p>
          <a:p>
            <a:pPr lvl="1"/>
            <a:r>
              <a:rPr lang="en-US" dirty="0"/>
              <a:t>Include a color rule for browsers that don’t support gradients to least display a solid color. </a:t>
            </a:r>
          </a:p>
          <a:p>
            <a:pPr lvl="1"/>
            <a:r>
              <a:rPr lang="en-US" dirty="0"/>
              <a:t>Make sure to supply rules for all major browsers.</a:t>
            </a:r>
          </a:p>
          <a:p>
            <a:pPr lvl="2"/>
            <a:r>
              <a:rPr lang="en-US" sz="2600" dirty="0"/>
              <a:t>browser-specific prefixes such as -</a:t>
            </a:r>
            <a:r>
              <a:rPr lang="en-US" sz="2600" dirty="0" err="1"/>
              <a:t>moz</a:t>
            </a:r>
            <a:r>
              <a:rPr lang="en-US" sz="2600" dirty="0"/>
              <a:t>-, -</a:t>
            </a:r>
            <a:r>
              <a:rPr lang="en-US" sz="2600" dirty="0" err="1"/>
              <a:t>webkit</a:t>
            </a:r>
            <a:r>
              <a:rPr lang="en-US" sz="2600" dirty="0"/>
              <a:t>-, -o-, and -</a:t>
            </a:r>
            <a:r>
              <a:rPr lang="en-US" sz="2600" dirty="0" err="1"/>
              <a:t>ms</a:t>
            </a:r>
            <a:r>
              <a:rPr lang="en-US" sz="2600" dirty="0"/>
              <a:t>- are for Mozilla-based browsers such as Firefox; </a:t>
            </a:r>
            <a:r>
              <a:rPr lang="en-US" sz="2600" dirty="0" err="1"/>
              <a:t>WebKit</a:t>
            </a:r>
            <a:r>
              <a:rPr lang="en-US" sz="2600" dirty="0"/>
              <a:t>-based browsers such as Apple Safari, Google Chrome, and the iOS and Android respectively.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EE8977-25A6-41C2-891E-F22AE010F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7842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E3E85-0380-4DBE-9CC1-AC8D67A89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18-3. Creating a linear gradient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F71D8-A6B5-431B-9335-D1ADF1707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5563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&lt;!DOCTYPE html&gt;</a:t>
            </a:r>
          </a:p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  &lt;head&gt;&lt;title&gt;Creating a linear gradient&lt;/title&gt;</a:t>
            </a:r>
          </a:p>
          <a:p>
            <a:pPr marL="0" indent="0">
              <a:buNone/>
            </a:pPr>
            <a:r>
              <a:rPr lang="en-US" dirty="0"/>
              <a:t>    &lt;style&gt;</a:t>
            </a:r>
          </a:p>
          <a:p>
            <a:pPr marL="0" indent="0">
              <a:buNone/>
            </a:pPr>
            <a:r>
              <a:rPr lang="en-US" dirty="0"/>
              <a:t>    .</a:t>
            </a:r>
            <a:r>
              <a:rPr lang="en-US" dirty="0" err="1"/>
              <a:t>orangegrad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background:orange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background:linear-gradient</a:t>
            </a:r>
            <a:r>
              <a:rPr lang="en-US" dirty="0"/>
              <a:t>(to top, #fb0, #f50);</a:t>
            </a:r>
          </a:p>
          <a:p>
            <a:pPr marL="0" indent="0">
              <a:buNone/>
            </a:pPr>
            <a:r>
              <a:rPr lang="en-US" dirty="0"/>
              <a:t>       background:-</a:t>
            </a:r>
            <a:r>
              <a:rPr lang="en-US" dirty="0" err="1"/>
              <a:t>moz</a:t>
            </a:r>
            <a:r>
              <a:rPr lang="en-US" dirty="0"/>
              <a:t>-linear-gradient(to top, #fb0, #f50);</a:t>
            </a:r>
          </a:p>
          <a:p>
            <a:pPr marL="0" indent="0">
              <a:buNone/>
            </a:pPr>
            <a:r>
              <a:rPr lang="en-US" dirty="0"/>
              <a:t>       background:-</a:t>
            </a:r>
            <a:r>
              <a:rPr lang="en-US" dirty="0" err="1"/>
              <a:t>webkit</a:t>
            </a:r>
            <a:r>
              <a:rPr lang="en-US" dirty="0"/>
              <a:t>-linear-gradient(to top, #fb0, #f50);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6062E4-5C65-4009-88D8-8BFEABF55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071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E3E85-0380-4DBE-9CC1-AC8D67A89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18-3. Creating a linear gradient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F71D8-A6B5-431B-9335-D1ADF1707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      background:-o-linear-gradient(to top, #fb0, #f50);</a:t>
            </a:r>
          </a:p>
          <a:p>
            <a:pPr marL="0" indent="0">
              <a:buNone/>
            </a:pPr>
            <a:r>
              <a:rPr lang="en-US" dirty="0"/>
              <a:t>       background:-</a:t>
            </a:r>
            <a:r>
              <a:rPr lang="en-US" dirty="0" err="1"/>
              <a:t>ms</a:t>
            </a:r>
            <a:r>
              <a:rPr lang="en-US" dirty="0"/>
              <a:t>-linear-gradient(to top, #fb0, #f50); </a:t>
            </a:r>
          </a:p>
          <a:p>
            <a:pPr marL="0" indent="0">
              <a:buNone/>
            </a:pPr>
            <a:r>
              <a:rPr lang="en-US" dirty="0"/>
              <a:t>     }</a:t>
            </a:r>
          </a:p>
          <a:p>
            <a:pPr marL="0" indent="0">
              <a:buNone/>
            </a:pPr>
            <a:r>
              <a:rPr lang="en-US" dirty="0"/>
              <a:t>    &lt;/style&gt; </a:t>
            </a:r>
          </a:p>
          <a:p>
            <a:pPr marL="0" indent="0">
              <a:buNone/>
            </a:pPr>
            <a:r>
              <a:rPr lang="en-US" dirty="0"/>
              <a:t>  &lt;/head&gt;</a:t>
            </a:r>
          </a:p>
          <a:p>
            <a:pPr marL="0" indent="0">
              <a:buNone/>
            </a:pPr>
            <a:r>
              <a:rPr lang="en-US" dirty="0"/>
              <a:t>  &lt;body&gt;</a:t>
            </a:r>
          </a:p>
          <a:p>
            <a:pPr marL="0" indent="0">
              <a:buNone/>
            </a:pPr>
            <a:r>
              <a:rPr lang="en-US" dirty="0"/>
              <a:t>      &lt;div class='</a:t>
            </a:r>
            <a:r>
              <a:rPr lang="en-US" dirty="0" err="1"/>
              <a:t>orangegrad</a:t>
            </a:r>
            <a:r>
              <a:rPr lang="en-US" dirty="0"/>
              <a:t>'&gt;Black text&lt;</a:t>
            </a:r>
            <a:r>
              <a:rPr lang="en-US" dirty="0" err="1"/>
              <a:t>br</a:t>
            </a:r>
            <a:r>
              <a:rPr lang="en-US" dirty="0"/>
              <a:t>&gt;on an orange&lt;</a:t>
            </a:r>
            <a:r>
              <a:rPr lang="en-US" dirty="0" err="1"/>
              <a:t>br</a:t>
            </a:r>
            <a:r>
              <a:rPr lang="en-US" dirty="0"/>
              <a:t>&gt;linear gradient&lt;/div&gt;</a:t>
            </a:r>
          </a:p>
          <a:p>
            <a:pPr marL="0" indent="0">
              <a:buNone/>
            </a:pPr>
            <a:r>
              <a:rPr lang="en-US" dirty="0"/>
              <a:t>  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6062E4-5C65-4009-88D8-8BFEABF55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602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6A95B-217A-48B2-B6B4-D6853F8F6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Figure 18-10. A linear gradient</a:t>
            </a:r>
            <a:endParaRPr lang="en-P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19F859D-375A-4EF2-93A3-92F506DC49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0684" y="1646155"/>
            <a:ext cx="8750632" cy="440309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F8ED39-0477-47C4-B47F-AE567CDCF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178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2F998-3760-42EF-B22D-7E51B7A09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Positioning Elements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CC0AD-D968-4080-8068-226ED47A6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464491" cy="5427914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/>
              <a:t>position</a:t>
            </a:r>
            <a:r>
              <a:rPr lang="en-US" dirty="0"/>
              <a:t> property is used to manipulate the location of an element. There are five different position values: static (default), relative, fixed, absolute, and sticky (not supported by all browsers).</a:t>
            </a:r>
          </a:p>
          <a:p>
            <a:r>
              <a:rPr lang="en-US" dirty="0"/>
              <a:t>Elements are positioned using the top, bottom, left, and right properties. </a:t>
            </a:r>
          </a:p>
          <a:p>
            <a:r>
              <a:rPr lang="en-US" b="1" dirty="0"/>
              <a:t>Relative Positioning</a:t>
            </a:r>
          </a:p>
          <a:p>
            <a:pPr lvl="1"/>
            <a:r>
              <a:rPr lang="en-US" dirty="0"/>
              <a:t>Places the object relative to the location it would occupy in the normal document flow. </a:t>
            </a:r>
          </a:p>
          <a:p>
            <a:pPr lvl="1"/>
            <a:r>
              <a:rPr lang="en-US" dirty="0"/>
              <a:t>Example: Move an object with ID “object” 10 pixels down and 10 pixels to the right of its normal location.</a:t>
            </a:r>
          </a:p>
          <a:p>
            <a:pPr marL="457200" lvl="1" indent="0">
              <a:buNone/>
            </a:pPr>
            <a:r>
              <a:rPr lang="en-US" dirty="0"/>
              <a:t>	#object { </a:t>
            </a:r>
            <a:r>
              <a:rPr lang="en-US" dirty="0" err="1"/>
              <a:t>position:relative</a:t>
            </a:r>
            <a:r>
              <a:rPr lang="en-US" dirty="0"/>
              <a:t>;   top:10px;   left :10px; </a:t>
            </a:r>
            <a:r>
              <a:rPr lang="en-PK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3A8AA4-3864-43A3-95B0-7DE14F23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189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2F998-3760-42EF-B22D-7E51B7A09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Positioning Elements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CC0AD-D968-4080-8068-226ED47A6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464491" cy="5427914"/>
          </a:xfrm>
        </p:spPr>
        <p:txBody>
          <a:bodyPr>
            <a:normAutofit/>
          </a:bodyPr>
          <a:lstStyle/>
          <a:p>
            <a:r>
              <a:rPr lang="en-US" b="1" dirty="0"/>
              <a:t>Absolute Positioning</a:t>
            </a:r>
          </a:p>
          <a:p>
            <a:pPr lvl="1"/>
            <a:r>
              <a:rPr lang="en-US" dirty="0"/>
              <a:t>An object can be positioned anywhere within the document.</a:t>
            </a:r>
          </a:p>
          <a:p>
            <a:pPr lvl="2"/>
            <a:r>
              <a:rPr lang="en-US" dirty="0" err="1"/>
              <a:t>Placment</a:t>
            </a:r>
            <a:r>
              <a:rPr lang="en-US" dirty="0"/>
              <a:t> will be relative to the next parent element with relative (or absolute) positioning. If there is no such parent, it will be placed relative to the page itself.</a:t>
            </a:r>
          </a:p>
          <a:p>
            <a:pPr lvl="1"/>
            <a:r>
              <a:rPr lang="en-US" dirty="0"/>
              <a:t>An element with absolute positioning is removed from the flow of the document, and any other elements will flow into its released space. </a:t>
            </a:r>
          </a:p>
          <a:p>
            <a:pPr lvl="1"/>
            <a:r>
              <a:rPr lang="en-US" dirty="0"/>
              <a:t>Example: Move an object with ID “object” to the absolute location of 100 pixels down start and 200 pixels left from the document.</a:t>
            </a:r>
          </a:p>
          <a:p>
            <a:pPr marL="914400" lvl="2" indent="0">
              <a:buNone/>
            </a:pPr>
            <a:r>
              <a:rPr lang="en-US" sz="2800" dirty="0"/>
              <a:t>#object { </a:t>
            </a:r>
            <a:r>
              <a:rPr lang="en-US" sz="2800" dirty="0" err="1"/>
              <a:t>position:absolute</a:t>
            </a:r>
            <a:r>
              <a:rPr lang="en-US" sz="2800" dirty="0"/>
              <a:t>;  top:100px;  left :200px; </a:t>
            </a:r>
            <a:r>
              <a:rPr lang="en-PK" sz="2800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3A8AA4-3864-43A3-95B0-7DE14F23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9910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36370-99B9-48B5-8762-19691CED3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Positioning Elements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47697-269A-4635-AC9D-CB4579A9C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194659"/>
          </a:xfrm>
        </p:spPr>
        <p:txBody>
          <a:bodyPr>
            <a:normAutofit/>
          </a:bodyPr>
          <a:lstStyle/>
          <a:p>
            <a:r>
              <a:rPr lang="en-US" b="1" dirty="0"/>
              <a:t>Fixed Positioning</a:t>
            </a:r>
          </a:p>
          <a:p>
            <a:pPr lvl="1"/>
            <a:r>
              <a:rPr lang="en-US" dirty="0"/>
              <a:t>Places an object to an absolute location within the current browser viewport. When the document is scrolled, the object remains exactly where it has been placed.</a:t>
            </a:r>
          </a:p>
          <a:p>
            <a:pPr lvl="1"/>
            <a:r>
              <a:rPr lang="en-US" dirty="0"/>
              <a:t>Example: Fix the object with ID “object” to the top-left corner of the browser window.</a:t>
            </a:r>
          </a:p>
          <a:p>
            <a:pPr marL="914400" lvl="2" indent="0">
              <a:buNone/>
            </a:pPr>
            <a:r>
              <a:rPr lang="en-US" sz="2800" dirty="0"/>
              <a:t>#object { </a:t>
            </a:r>
            <a:r>
              <a:rPr lang="en-US" sz="2800" dirty="0" err="1"/>
              <a:t>position:fixed</a:t>
            </a:r>
            <a:r>
              <a:rPr lang="en-US" sz="2800" dirty="0"/>
              <a:t>;  top:0px;  left :0px; </a:t>
            </a:r>
            <a:r>
              <a:rPr lang="en-PK" sz="2800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BCD59-1FB7-4430-B8EE-21BCE4ABF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96874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DBD6E-E76D-4D70-ACEE-2A72D7EC6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18-4. Applying different positioning values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5D9FC-333E-45E0-8B0B-127507F84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sz="2800" dirty="0"/>
              <a:t>&lt;!DOCTYPE html&gt;</a:t>
            </a:r>
          </a:p>
          <a:p>
            <a:pPr marL="0" indent="0">
              <a:buNone/>
            </a:pPr>
            <a:r>
              <a:rPr lang="en-US" sz="2800" dirty="0"/>
              <a:t>&lt;html&gt;</a:t>
            </a:r>
          </a:p>
          <a:p>
            <a:pPr marL="0" indent="0">
              <a:buNone/>
            </a:pPr>
            <a:r>
              <a:rPr lang="en-US" sz="2800" dirty="0"/>
              <a:t>  &lt;head&gt;   </a:t>
            </a:r>
          </a:p>
          <a:p>
            <a:pPr marL="0" indent="0">
              <a:buNone/>
            </a:pPr>
            <a:r>
              <a:rPr lang="en-US" sz="2800" dirty="0"/>
              <a:t>    &lt;title&gt;Positioning&lt;/title&gt;</a:t>
            </a:r>
          </a:p>
          <a:p>
            <a:pPr marL="0" indent="0">
              <a:buNone/>
            </a:pPr>
            <a:r>
              <a:rPr lang="en-US" sz="2800" dirty="0"/>
              <a:t>    &lt;style&gt;</a:t>
            </a:r>
          </a:p>
          <a:p>
            <a:pPr marL="0" indent="0">
              <a:buNone/>
            </a:pPr>
            <a:r>
              <a:rPr lang="en-US" sz="2800" dirty="0"/>
              <a:t>      #container {    </a:t>
            </a:r>
          </a:p>
          <a:p>
            <a:pPr marL="0" indent="0">
              <a:buNone/>
            </a:pPr>
            <a:r>
              <a:rPr lang="en-US" sz="2800" dirty="0"/>
              <a:t>        position :absolute;</a:t>
            </a:r>
          </a:p>
          <a:p>
            <a:pPr marL="0" indent="0">
              <a:buNone/>
            </a:pPr>
            <a:r>
              <a:rPr lang="en-US" sz="2800" dirty="0"/>
              <a:t>        top :50px;  </a:t>
            </a:r>
          </a:p>
          <a:p>
            <a:pPr marL="0" indent="0">
              <a:buNone/>
            </a:pPr>
            <a:r>
              <a:rPr lang="en-US" sz="2800" dirty="0"/>
              <a:t>        left :0px;  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PK" sz="2800" dirty="0"/>
              <a:t>}</a:t>
            </a:r>
          </a:p>
          <a:p>
            <a:pPr marL="0" indent="0">
              <a:buNone/>
            </a:pPr>
            <a:r>
              <a:rPr lang="en-US" sz="2800" dirty="0"/>
              <a:t>  #object1 {</a:t>
            </a:r>
          </a:p>
          <a:p>
            <a:pPr marL="0" indent="0">
              <a:buNone/>
            </a:pPr>
            <a:r>
              <a:rPr lang="en-US" sz="2800" dirty="0"/>
              <a:t>    position :absolute;</a:t>
            </a:r>
          </a:p>
          <a:p>
            <a:pPr marL="0" indent="0">
              <a:buNone/>
            </a:pPr>
            <a:r>
              <a:rPr lang="en-US" sz="2800" dirty="0"/>
              <a:t>    </a:t>
            </a:r>
            <a:r>
              <a:rPr lang="en-US" sz="2800" dirty="0" err="1"/>
              <a:t>background:pink</a:t>
            </a:r>
            <a:r>
              <a:rPr lang="en-US" sz="2800" dirty="0"/>
              <a:t>;</a:t>
            </a:r>
          </a:p>
          <a:p>
            <a:pPr marL="0" indent="0">
              <a:buNone/>
            </a:pPr>
            <a:r>
              <a:rPr lang="en-US" sz="2800" dirty="0"/>
              <a:t>    width :100px;</a:t>
            </a:r>
          </a:p>
          <a:p>
            <a:pPr marL="0" indent="0">
              <a:buNone/>
            </a:pPr>
            <a:r>
              <a:rPr lang="en-US" sz="2800" dirty="0"/>
              <a:t>    height :100px;</a:t>
            </a:r>
          </a:p>
          <a:p>
            <a:pPr marL="0" indent="0">
              <a:buNone/>
            </a:pPr>
            <a:r>
              <a:rPr lang="en-US" sz="2800" dirty="0"/>
              <a:t>    top :0px;</a:t>
            </a:r>
          </a:p>
          <a:p>
            <a:pPr marL="0" indent="0">
              <a:buNone/>
            </a:pPr>
            <a:r>
              <a:rPr lang="en-US" sz="2800" dirty="0"/>
              <a:t>    left :0px;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PK" sz="2800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A4DC1-15CC-4256-BA6B-97F1894DB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09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2F47B-5C88-40CA-BC6D-F0427B2FF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Importing a Stylesheet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571EC-045C-4CA9-9524-7481C6C76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54" y="1301675"/>
            <a:ext cx="11581280" cy="5427914"/>
          </a:xfrm>
        </p:spPr>
        <p:txBody>
          <a:bodyPr>
            <a:normAutofit/>
          </a:bodyPr>
          <a:lstStyle/>
          <a:p>
            <a:r>
              <a:rPr lang="en-US" dirty="0"/>
              <a:t>Keeping HTML and CSS separate</a:t>
            </a:r>
          </a:p>
          <a:p>
            <a:pPr lvl="1"/>
            <a:r>
              <a:rPr lang="en-US" dirty="0"/>
              <a:t>Better management of stylesheets is to move them completely out of your web pages into separate file(s), and then import them.</a:t>
            </a:r>
          </a:p>
          <a:p>
            <a:r>
              <a:rPr lang="en-US" dirty="0"/>
              <a:t>Importing CSS into document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Use CSS @import rule</a:t>
            </a:r>
          </a:p>
          <a:p>
            <a:pPr lvl="2"/>
            <a:r>
              <a:rPr lang="en-US" sz="2600" dirty="0"/>
              <a:t>Can be used in other stylesheets as well</a:t>
            </a:r>
          </a:p>
          <a:p>
            <a:pPr lvl="2"/>
            <a:r>
              <a:rPr lang="en-US" sz="2600" dirty="0"/>
              <a:t>Example: fetch a stylesheet with the name </a:t>
            </a:r>
            <a:r>
              <a:rPr lang="en-US" sz="2600" i="1" dirty="0"/>
              <a:t>styles.css</a:t>
            </a:r>
          </a:p>
          <a:p>
            <a:pPr marL="914400" lvl="2" indent="0">
              <a:buNone/>
            </a:pPr>
            <a:r>
              <a:rPr lang="en-US" sz="2600" i="1" dirty="0"/>
              <a:t>	</a:t>
            </a:r>
            <a:r>
              <a:rPr lang="en-US" sz="2600" dirty="0"/>
              <a:t>&lt;style&gt; @import </a:t>
            </a:r>
            <a:r>
              <a:rPr lang="en-US" sz="2600" dirty="0" err="1"/>
              <a:t>url</a:t>
            </a:r>
            <a:r>
              <a:rPr lang="en-US" sz="2600" dirty="0"/>
              <a:t>('styles.css’); &lt;/style&gt;</a:t>
            </a:r>
          </a:p>
          <a:p>
            <a:pPr marL="971550" lvl="1" indent="-514350">
              <a:buFont typeface="+mj-lt"/>
              <a:buAutoNum type="arabicPeriod" startAt="2"/>
            </a:pPr>
            <a:r>
              <a:rPr lang="en-US" dirty="0"/>
              <a:t>HTML &lt;link&gt; tag</a:t>
            </a:r>
          </a:p>
          <a:p>
            <a:pPr lvl="2"/>
            <a:r>
              <a:rPr lang="en-US" sz="2600" dirty="0"/>
              <a:t>Cannot be used from within one stylesheet to pull in another stylesheet</a:t>
            </a:r>
          </a:p>
          <a:p>
            <a:pPr lvl="2"/>
            <a:r>
              <a:rPr lang="en-US" sz="2600" dirty="0"/>
              <a:t>Example: fetch a stylesheet with the name </a:t>
            </a:r>
            <a:r>
              <a:rPr lang="en-US" sz="2600" i="1" dirty="0"/>
              <a:t>styles.css</a:t>
            </a:r>
          </a:p>
          <a:p>
            <a:pPr marL="914400" lvl="2" indent="0">
              <a:buNone/>
            </a:pPr>
            <a:r>
              <a:rPr lang="en-US" sz="2600" dirty="0"/>
              <a:t>	&lt;link </a:t>
            </a:r>
            <a:r>
              <a:rPr lang="en-US" sz="2600" dirty="0" err="1"/>
              <a:t>rel</a:t>
            </a:r>
            <a:r>
              <a:rPr lang="en-US" sz="2600" dirty="0"/>
              <a:t>='stylesheet' </a:t>
            </a:r>
            <a:r>
              <a:rPr lang="en-US" sz="2600" dirty="0" err="1"/>
              <a:t>href</a:t>
            </a:r>
            <a:r>
              <a:rPr lang="en-US" sz="2600" dirty="0"/>
              <a:t>='styles.css'&gt;</a:t>
            </a: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1A0AB6-894D-4CBF-AE94-0B1D4E537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6274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DBD6E-E76D-4D70-ACEE-2A72D7EC6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18-4. Applying different positioning values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5D9FC-333E-45E0-8B0B-127507F84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#object2 {</a:t>
            </a:r>
          </a:p>
          <a:p>
            <a:pPr marL="0" indent="0">
              <a:buNone/>
            </a:pPr>
            <a:r>
              <a:rPr lang="en-US" dirty="0"/>
              <a:t>  position :relative;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background:lightgreen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width :100px;  </a:t>
            </a:r>
          </a:p>
          <a:p>
            <a:pPr marL="0" indent="0">
              <a:buNone/>
            </a:pPr>
            <a:r>
              <a:rPr lang="en-US" dirty="0"/>
              <a:t>  height :100px;</a:t>
            </a:r>
          </a:p>
          <a:p>
            <a:pPr marL="0" indent="0">
              <a:buNone/>
            </a:pPr>
            <a:r>
              <a:rPr lang="en-US" dirty="0"/>
              <a:t>  top :0px;</a:t>
            </a:r>
          </a:p>
          <a:p>
            <a:pPr marL="0" indent="0">
              <a:buNone/>
            </a:pPr>
            <a:r>
              <a:rPr lang="en-US" dirty="0"/>
              <a:t>  left :110px;</a:t>
            </a:r>
          </a:p>
          <a:p>
            <a:pPr marL="0" indent="0">
              <a:buNone/>
            </a:pPr>
            <a:r>
              <a:rPr lang="en-PK" dirty="0"/>
              <a:t>}</a:t>
            </a:r>
          </a:p>
          <a:p>
            <a:pPr marL="0" indent="0">
              <a:buNone/>
            </a:pPr>
            <a:r>
              <a:rPr lang="en-US" dirty="0"/>
              <a:t>  #object3 {</a:t>
            </a:r>
          </a:p>
          <a:p>
            <a:pPr marL="0" indent="0">
              <a:buNone/>
            </a:pPr>
            <a:r>
              <a:rPr lang="en-US" dirty="0"/>
              <a:t>    position :fixed; 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background:yellow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width :100px;</a:t>
            </a:r>
          </a:p>
          <a:p>
            <a:pPr marL="0" indent="0">
              <a:buNone/>
            </a:pPr>
            <a:r>
              <a:rPr lang="en-US" dirty="0"/>
              <a:t>      height :100px;</a:t>
            </a:r>
          </a:p>
          <a:p>
            <a:pPr marL="0" indent="0">
              <a:buNone/>
            </a:pPr>
            <a:r>
              <a:rPr lang="en-US" dirty="0"/>
              <a:t>      top :50px;</a:t>
            </a:r>
          </a:p>
          <a:p>
            <a:pPr marL="0" indent="0">
              <a:buNone/>
            </a:pPr>
            <a:r>
              <a:rPr lang="en-US" dirty="0"/>
              <a:t>      left :220px;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PK" dirty="0"/>
              <a:t>}</a:t>
            </a:r>
          </a:p>
          <a:p>
            <a:pPr marL="0" indent="0">
              <a:buNone/>
            </a:pPr>
            <a:r>
              <a:rPr lang="en-US" dirty="0"/>
              <a:t>  &lt;/style&gt;</a:t>
            </a:r>
          </a:p>
          <a:p>
            <a:pPr marL="0" indent="0">
              <a:buNone/>
            </a:pPr>
            <a:r>
              <a:rPr lang="en-US" dirty="0"/>
              <a:t>&lt;/head&gt;</a:t>
            </a:r>
          </a:p>
          <a:p>
            <a:pPr marL="0" indent="0">
              <a:buNone/>
            </a:pP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A4DC1-15CC-4256-BA6B-97F1894DB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26297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DBD6E-E76D-4D70-ACEE-2A72D7EC6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18-4. Applying different positioning values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5D9FC-333E-45E0-8B0B-127507F84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7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   &lt;/style&gt;</a:t>
            </a:r>
          </a:p>
          <a:p>
            <a:pPr marL="0" indent="0">
              <a:buNone/>
            </a:pPr>
            <a:r>
              <a:rPr lang="en-US" dirty="0"/>
              <a:t>  &lt;/head&gt;</a:t>
            </a:r>
          </a:p>
          <a:p>
            <a:pPr marL="0" indent="0">
              <a:buNone/>
            </a:pPr>
            <a:r>
              <a:rPr lang="en-US" dirty="0"/>
              <a:t>  &lt;body&gt;</a:t>
            </a:r>
          </a:p>
          <a:p>
            <a:pPr marL="0" indent="0">
              <a:buNone/>
            </a:pPr>
            <a:r>
              <a:rPr lang="en-US" dirty="0"/>
              <a:t>    &lt;</a:t>
            </a:r>
            <a:r>
              <a:rPr lang="en-US" dirty="0" err="1"/>
              <a:t>br</a:t>
            </a:r>
            <a:r>
              <a:rPr lang="en-US" dirty="0"/>
              <a:t>&gt;&lt;</a:t>
            </a:r>
            <a:r>
              <a:rPr lang="en-US" dirty="0" err="1"/>
              <a:t>br</a:t>
            </a:r>
            <a:r>
              <a:rPr lang="en-US" dirty="0"/>
              <a:t>&gt;&lt;</a:t>
            </a:r>
            <a:r>
              <a:rPr lang="en-US" dirty="0" err="1"/>
              <a:t>br</a:t>
            </a:r>
            <a:r>
              <a:rPr lang="en-US" dirty="0"/>
              <a:t>&gt;&lt;</a:t>
            </a:r>
            <a:r>
              <a:rPr lang="en-US" dirty="0" err="1"/>
              <a:t>br</a:t>
            </a:r>
            <a:r>
              <a:rPr lang="en-US" dirty="0"/>
              <a:t>&gt;&lt;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&lt;div id='container’&gt;</a:t>
            </a:r>
          </a:p>
          <a:p>
            <a:pPr marL="0" indent="0">
              <a:buNone/>
            </a:pPr>
            <a:r>
              <a:rPr lang="en-US" dirty="0"/>
              <a:t>    &lt;div id='object1'&gt;Absolute Positioning&lt;/div&gt;</a:t>
            </a:r>
          </a:p>
          <a:p>
            <a:pPr marL="0" indent="0">
              <a:buNone/>
            </a:pPr>
            <a:r>
              <a:rPr lang="en-US" dirty="0"/>
              <a:t>    &lt;div id='object2'&gt;Relative Positioning&lt;/div&gt;</a:t>
            </a:r>
          </a:p>
          <a:p>
            <a:pPr marL="0" indent="0">
              <a:buNone/>
            </a:pPr>
            <a:r>
              <a:rPr lang="en-US" dirty="0"/>
              <a:t>    &lt;div id='object3'&gt;Fixed Positioning&lt;/div&gt;</a:t>
            </a:r>
          </a:p>
          <a:p>
            <a:pPr marL="0" indent="0">
              <a:buNone/>
            </a:pPr>
            <a:r>
              <a:rPr lang="en-US" dirty="0"/>
              <a:t>    &lt;/div&gt;</a:t>
            </a:r>
          </a:p>
          <a:p>
            <a:pPr marL="0" indent="0">
              <a:buNone/>
            </a:pPr>
            <a:r>
              <a:rPr lang="en-US" dirty="0"/>
              <a:t>  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A4DC1-15CC-4256-BA6B-97F1894DB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196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A91B1-D6D7-4533-9837-476A0E2CF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Figure 18-11. Using different positioning values</a:t>
            </a:r>
            <a:endParaRPr lang="en-P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4BCBCD1-09A5-41BC-9D98-9F7A7346AE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3609" y="1770844"/>
            <a:ext cx="9264781" cy="407650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5410DA-5A7A-4788-88D9-ED5F6D597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35762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A3549-EB42-4D92-BF13-A5EC0CB2D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Pseudo-classes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A0B8A-5EFA-437A-BAB8-1A8F1B8F3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805" y="1260730"/>
            <a:ext cx="11444803" cy="5556326"/>
          </a:xfrm>
        </p:spPr>
        <p:txBody>
          <a:bodyPr>
            <a:noAutofit/>
          </a:bodyPr>
          <a:lstStyle/>
          <a:p>
            <a:r>
              <a:rPr lang="en-US" sz="2800" dirty="0"/>
              <a:t>A pseudo-class is used to define a special state of an element.</a:t>
            </a:r>
          </a:p>
          <a:p>
            <a:r>
              <a:rPr lang="en-US" sz="2800" dirty="0"/>
              <a:t>Pseudo-classes do not have any matching tags or attributes within HTML document.</a:t>
            </a:r>
          </a:p>
          <a:p>
            <a:r>
              <a:rPr lang="en-US" sz="2800" dirty="0"/>
              <a:t>They are used to classify elements using their characteristics not their name or  attributes (e.g., hover, active, and visited).</a:t>
            </a:r>
          </a:p>
          <a:p>
            <a:r>
              <a:rPr lang="en-US" sz="2800" dirty="0"/>
              <a:t>Colon is used to separate selector and pseudo-class .</a:t>
            </a:r>
          </a:p>
          <a:p>
            <a:r>
              <a:rPr lang="en-US" sz="2800" dirty="0"/>
              <a:t>Example: Create a class called “</a:t>
            </a:r>
            <a:r>
              <a:rPr lang="en-US" sz="2800" dirty="0" err="1"/>
              <a:t>bigfirst</a:t>
            </a:r>
            <a:r>
              <a:rPr lang="en-US" sz="2800" dirty="0"/>
              <a:t>” that make the first letter of an element four times larger.</a:t>
            </a:r>
          </a:p>
          <a:p>
            <a:pPr marL="457200" lvl="1" indent="0">
              <a:buNone/>
            </a:pPr>
            <a:r>
              <a:rPr lang="en-US" dirty="0"/>
              <a:t>.</a:t>
            </a:r>
            <a:r>
              <a:rPr lang="en-US" dirty="0" err="1"/>
              <a:t>bigfirst:first-letter</a:t>
            </a:r>
            <a:r>
              <a:rPr lang="en-US" dirty="0"/>
              <a:t> { font-size:400%;  float :left;</a:t>
            </a:r>
            <a:r>
              <a:rPr lang="en-PK" dirty="0"/>
              <a:t>}</a:t>
            </a:r>
            <a:endParaRPr lang="en-US" dirty="0"/>
          </a:p>
          <a:p>
            <a:r>
              <a:rPr lang="en-US" sz="2800" dirty="0"/>
              <a:t>Example: Change the link to white text on a red background when the mouse pointer is positioned over it.</a:t>
            </a:r>
          </a:p>
          <a:p>
            <a:pPr marL="457200" lvl="1" indent="0">
              <a:buNone/>
            </a:pPr>
            <a:r>
              <a:rPr lang="en-US" dirty="0"/>
              <a:t>a:hover { color :white;  </a:t>
            </a:r>
            <a:r>
              <a:rPr lang="en-US" dirty="0" err="1"/>
              <a:t>background:red</a:t>
            </a:r>
            <a:r>
              <a:rPr lang="en-US" dirty="0"/>
              <a:t>; </a:t>
            </a:r>
            <a:r>
              <a:rPr lang="en-PK" dirty="0"/>
              <a:t>}</a:t>
            </a:r>
          </a:p>
          <a:p>
            <a:pPr marL="457200" lvl="1" indent="0">
              <a:buNone/>
            </a:pPr>
            <a:endParaRPr lang="en-PK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98DA0A-413E-4B0F-851B-E3C347981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2054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E2F12-BB21-4A1C-9763-4D3E5BA8B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18-5. Link and focus </a:t>
            </a:r>
            <a:r>
              <a:rPr lang="en-US" i="1" dirty="0" err="1"/>
              <a:t>pseudoclasses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BFBF2-412E-4A15-AAB7-711FEBA09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427914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sz="2800" dirty="0"/>
              <a:t>&lt;!DOCTYPE html&gt;</a:t>
            </a:r>
          </a:p>
          <a:p>
            <a:pPr marL="0" indent="0">
              <a:buNone/>
            </a:pPr>
            <a:r>
              <a:rPr lang="en-US" sz="2800" dirty="0"/>
              <a:t>&lt;html&gt;</a:t>
            </a:r>
          </a:p>
          <a:p>
            <a:pPr marL="0" indent="0">
              <a:buNone/>
            </a:pPr>
            <a:r>
              <a:rPr lang="en-US" sz="2800" dirty="0"/>
              <a:t>&lt;head&gt;</a:t>
            </a:r>
          </a:p>
          <a:p>
            <a:pPr marL="0" indent="0">
              <a:buNone/>
            </a:pPr>
            <a:r>
              <a:rPr lang="en-US" sz="2800" dirty="0"/>
              <a:t>  &lt;title&gt;</a:t>
            </a:r>
            <a:r>
              <a:rPr lang="en-US" sz="2800" dirty="0" err="1"/>
              <a:t>Pseudoclasses</a:t>
            </a:r>
            <a:r>
              <a:rPr lang="en-US" sz="2800" dirty="0"/>
              <a:t>&lt;/title&gt;</a:t>
            </a:r>
          </a:p>
          <a:p>
            <a:pPr marL="0" indent="0">
              <a:buNone/>
            </a:pPr>
            <a:r>
              <a:rPr lang="en-US" sz="2800" dirty="0"/>
              <a:t>  &lt;style&gt;</a:t>
            </a:r>
          </a:p>
          <a:p>
            <a:pPr marL="0" indent="0">
              <a:buNone/>
            </a:pPr>
            <a:r>
              <a:rPr lang="en-US" sz="2800" dirty="0"/>
              <a:t>    a:link { </a:t>
            </a:r>
            <a:r>
              <a:rPr lang="en-US" sz="2800" dirty="0" err="1"/>
              <a:t>color:blue</a:t>
            </a:r>
            <a:r>
              <a:rPr lang="en-US" sz="2800" dirty="0"/>
              <a:t>; }</a:t>
            </a:r>
          </a:p>
          <a:p>
            <a:pPr marL="0" indent="0">
              <a:buNone/>
            </a:pPr>
            <a:r>
              <a:rPr lang="en-US" sz="2800" dirty="0"/>
              <a:t>    a:visited { </a:t>
            </a:r>
            <a:r>
              <a:rPr lang="en-US" sz="2800" dirty="0" err="1"/>
              <a:t>color:gray</a:t>
            </a:r>
            <a:r>
              <a:rPr lang="en-US" sz="2800" dirty="0"/>
              <a:t>; }</a:t>
            </a:r>
          </a:p>
          <a:p>
            <a:pPr marL="0" indent="0">
              <a:buNone/>
            </a:pPr>
            <a:r>
              <a:rPr lang="en-US" sz="2800" dirty="0"/>
              <a:t>    a:hover { </a:t>
            </a:r>
            <a:r>
              <a:rPr lang="en-US" sz="2800" dirty="0" err="1"/>
              <a:t>color:red</a:t>
            </a:r>
            <a:r>
              <a:rPr lang="en-US" sz="2800" dirty="0"/>
              <a:t>; }</a:t>
            </a:r>
          </a:p>
          <a:p>
            <a:pPr marL="0" indent="0">
              <a:buNone/>
            </a:pPr>
            <a:r>
              <a:rPr lang="en-US" sz="2800" dirty="0"/>
              <a:t>    a:active { </a:t>
            </a:r>
            <a:r>
              <a:rPr lang="en-US" sz="2800" dirty="0" err="1"/>
              <a:t>color:purple</a:t>
            </a:r>
            <a:r>
              <a:rPr lang="en-US" sz="2800" dirty="0"/>
              <a:t>; }</a:t>
            </a:r>
          </a:p>
          <a:p>
            <a:pPr marL="0" indent="0">
              <a:buNone/>
            </a:pPr>
            <a:r>
              <a:rPr lang="en-US" sz="2800" dirty="0"/>
              <a:t>    *:focus { </a:t>
            </a:r>
            <a:r>
              <a:rPr lang="en-US" sz="2800" dirty="0" err="1"/>
              <a:t>background:yellow</a:t>
            </a:r>
            <a:r>
              <a:rPr lang="en-US" sz="2800" dirty="0"/>
              <a:t>; }</a:t>
            </a:r>
          </a:p>
          <a:p>
            <a:pPr marL="0" indent="0">
              <a:buNone/>
            </a:pPr>
            <a:r>
              <a:rPr lang="en-US" sz="2800" dirty="0"/>
              <a:t>  &lt;/style&gt;</a:t>
            </a:r>
          </a:p>
          <a:p>
            <a:pPr marL="0" indent="0">
              <a:buNone/>
            </a:pPr>
            <a:r>
              <a:rPr lang="en-US" sz="2800" dirty="0"/>
              <a:t>&lt;/head&gt;</a:t>
            </a:r>
          </a:p>
          <a:p>
            <a:pPr marL="0" indent="0">
              <a:buNone/>
            </a:pPr>
            <a:r>
              <a:rPr lang="en-US" sz="2800" dirty="0"/>
              <a:t>&lt;body&gt;</a:t>
            </a:r>
          </a:p>
          <a:p>
            <a:pPr marL="0" indent="0">
              <a:buNone/>
            </a:pPr>
            <a:r>
              <a:rPr lang="en-US" sz="2800" dirty="0"/>
              <a:t>   &lt;a </a:t>
            </a:r>
            <a:r>
              <a:rPr lang="en-US" sz="2800" dirty="0" err="1"/>
              <a:t>href</a:t>
            </a:r>
            <a:r>
              <a:rPr lang="en-US" sz="2800" dirty="0"/>
              <a:t>='http://google.com’&gt;</a:t>
            </a:r>
          </a:p>
          <a:p>
            <a:pPr marL="0" indent="0">
              <a:buNone/>
            </a:pPr>
            <a:r>
              <a:rPr lang="en-US" sz="2800" dirty="0"/>
              <a:t>   Link to Google'&lt;/a&gt;&lt;</a:t>
            </a:r>
            <a:r>
              <a:rPr lang="en-US" sz="2800" dirty="0" err="1"/>
              <a:t>br</a:t>
            </a:r>
            <a:r>
              <a:rPr lang="en-US" sz="2800" dirty="0"/>
              <a:t>&gt;</a:t>
            </a:r>
          </a:p>
          <a:p>
            <a:pPr marL="0" indent="0">
              <a:buNone/>
            </a:pPr>
            <a:r>
              <a:rPr lang="en-US" sz="2800" dirty="0"/>
              <a:t>   &lt;a </a:t>
            </a:r>
            <a:r>
              <a:rPr lang="en-US" sz="2800" dirty="0" err="1"/>
              <a:t>href</a:t>
            </a:r>
            <a:r>
              <a:rPr lang="en-US" sz="2800" dirty="0"/>
              <a:t>='nowhere’&gt;</a:t>
            </a:r>
          </a:p>
          <a:p>
            <a:pPr marL="0" indent="0">
              <a:buNone/>
            </a:pPr>
            <a:r>
              <a:rPr lang="en-US" sz="2800" dirty="0"/>
              <a:t>   Link to nowhere'&lt;/a&gt;&lt;</a:t>
            </a:r>
            <a:r>
              <a:rPr lang="en-US" sz="2800" dirty="0" err="1"/>
              <a:t>br</a:t>
            </a:r>
            <a:r>
              <a:rPr lang="en-US" sz="2800" dirty="0"/>
              <a:t>&gt;</a:t>
            </a:r>
          </a:p>
          <a:p>
            <a:pPr marL="0" indent="0">
              <a:buNone/>
            </a:pPr>
            <a:r>
              <a:rPr lang="en-US" sz="2800" dirty="0"/>
              <a:t>   &lt;input type='text'&gt;</a:t>
            </a:r>
          </a:p>
          <a:p>
            <a:pPr marL="0" indent="0">
              <a:buNone/>
            </a:pPr>
            <a:r>
              <a:rPr lang="en-US" sz="2800" dirty="0"/>
              <a:t>&lt;/body&gt;</a:t>
            </a:r>
          </a:p>
          <a:p>
            <a:pPr marL="0" indent="0">
              <a:buNone/>
            </a:pPr>
            <a:r>
              <a:rPr lang="en-US" sz="2800" dirty="0"/>
              <a:t>&lt;/html&gt;</a:t>
            </a:r>
            <a:endParaRPr lang="en-PK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2CF354-D8D0-402B-BE69-ACD41A0C1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8520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C265F-211E-4286-B761-B7AB8E74D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Figure 18-12. </a:t>
            </a:r>
            <a:r>
              <a:rPr lang="en-US" i="1" dirty="0" err="1"/>
              <a:t>Pseudoclasses</a:t>
            </a:r>
            <a:r>
              <a:rPr lang="en-US" i="1" dirty="0"/>
              <a:t> applied to a selection of elements</a:t>
            </a:r>
            <a:endParaRPr lang="en-P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71FDE7B-F5DA-4A20-81CF-B0342C74AD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3741" y="1857096"/>
            <a:ext cx="8804517" cy="379271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03C619-855C-4DEE-9013-F8F639F0A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479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BCCFA-A82D-43B4-B58C-8BCE4AD57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Box Model and Layout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0F0C4-1735-4702-A628-91A292F12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CSS box model is essentially a box that wraps around every HTML element.</a:t>
            </a:r>
          </a:p>
          <a:p>
            <a:r>
              <a:rPr lang="en-US" dirty="0"/>
              <a:t>Box model consists of: margins, borders, padding, and the actual content. </a:t>
            </a:r>
            <a:br>
              <a:rPr lang="en-US" dirty="0"/>
            </a:b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5DC5CF-9898-418F-9BE4-6D0D49547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56</a:t>
            </a:fld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21111F8-3763-4289-A072-3A4DC7A474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2264" y="2947943"/>
            <a:ext cx="6529032" cy="359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0757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12045-0CD9-43AF-83AF-B2CED4818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Margins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2A138-B0F5-42D5-9AA5-BE6A0B48C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Margin is the transparent area outside the border.</a:t>
            </a:r>
          </a:p>
          <a:p>
            <a:r>
              <a:rPr lang="en-US" dirty="0"/>
              <a:t>The properties used to modify margins are </a:t>
            </a:r>
            <a:r>
              <a:rPr lang="en-US" b="1" dirty="0"/>
              <a:t>margin</a:t>
            </a:r>
            <a:r>
              <a:rPr lang="en-US" dirty="0"/>
              <a:t>, </a:t>
            </a:r>
            <a:r>
              <a:rPr lang="en-US" b="1" dirty="0"/>
              <a:t>margin-left</a:t>
            </a:r>
            <a:r>
              <a:rPr lang="en-US" dirty="0"/>
              <a:t>, </a:t>
            </a:r>
            <a:r>
              <a:rPr lang="en-US" b="1" dirty="0"/>
              <a:t>margin-top</a:t>
            </a:r>
            <a:r>
              <a:rPr lang="en-US" dirty="0"/>
              <a:t>, </a:t>
            </a:r>
            <a:r>
              <a:rPr lang="en-US" b="1" dirty="0"/>
              <a:t>margin-right</a:t>
            </a:r>
            <a:r>
              <a:rPr lang="en-US" dirty="0"/>
              <a:t>, and </a:t>
            </a:r>
            <a:r>
              <a:rPr lang="en-US" b="1" dirty="0"/>
              <a:t>margin-bottom</a:t>
            </a:r>
            <a:r>
              <a:rPr lang="en-US" dirty="0"/>
              <a:t>.</a:t>
            </a:r>
          </a:p>
          <a:p>
            <a:r>
              <a:rPr lang="en-US" dirty="0"/>
              <a:t>Margin property can be set using one, two, three, or four arguments:</a:t>
            </a:r>
          </a:p>
          <a:p>
            <a:pPr marL="457200" lvl="1" indent="0">
              <a:buNone/>
            </a:pPr>
            <a:r>
              <a:rPr lang="en-US" dirty="0"/>
              <a:t>/* Set all margins to 1 pixel */</a:t>
            </a:r>
          </a:p>
          <a:p>
            <a:pPr marL="457200" lvl="1" indent="0">
              <a:buNone/>
            </a:pPr>
            <a:r>
              <a:rPr lang="en-US" dirty="0"/>
              <a:t>margin:1px; </a:t>
            </a:r>
          </a:p>
          <a:p>
            <a:pPr marL="457200" lvl="1" indent="0">
              <a:buNone/>
            </a:pPr>
            <a:r>
              <a:rPr lang="en-US" dirty="0"/>
              <a:t>/* Set top and bottom to 1 pixel, and left and right to 2 */</a:t>
            </a:r>
          </a:p>
          <a:p>
            <a:pPr marL="457200" lvl="1" indent="0">
              <a:buNone/>
            </a:pPr>
            <a:r>
              <a:rPr lang="en-US" dirty="0"/>
              <a:t>margin:1px 2px;</a:t>
            </a:r>
          </a:p>
          <a:p>
            <a:pPr marL="457200" lvl="1" indent="0">
              <a:buNone/>
            </a:pPr>
            <a:r>
              <a:rPr lang="en-US" dirty="0"/>
              <a:t>/* Set top to 1 pixel, left and right to 2, and bottom to 3 */</a:t>
            </a:r>
          </a:p>
          <a:p>
            <a:pPr marL="457200" lvl="1" indent="0">
              <a:buNone/>
            </a:pPr>
            <a:r>
              <a:rPr lang="en-US" dirty="0"/>
              <a:t>margin:1px 2px 3px;</a:t>
            </a:r>
          </a:p>
          <a:p>
            <a:pPr marL="457200" lvl="1" indent="0">
              <a:buNone/>
            </a:pPr>
            <a:r>
              <a:rPr lang="en-US" dirty="0"/>
              <a:t>/* Set top to 1 pixel, right to 2, bottom to 3, and left to 4 */</a:t>
            </a:r>
          </a:p>
          <a:p>
            <a:pPr marL="457200" lvl="1" indent="0">
              <a:buNone/>
            </a:pPr>
            <a:r>
              <a:rPr lang="en-US" dirty="0"/>
              <a:t>margin:1px 2px 3px 4px;</a:t>
            </a:r>
            <a:endParaRPr lang="en-PK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D5C843-8979-495F-ACFA-0966CA5CC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6026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11CE0-D832-429C-B975-F572F0CBB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Margins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8B900-867D-47C3-B199-091A5ADDE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167364"/>
          </a:xfrm>
        </p:spPr>
        <p:txBody>
          <a:bodyPr>
            <a:normAutofit/>
          </a:bodyPr>
          <a:lstStyle/>
          <a:p>
            <a:r>
              <a:rPr lang="en-US" dirty="0"/>
              <a:t>Margin separates elements from each other.</a:t>
            </a:r>
          </a:p>
          <a:p>
            <a:pPr lvl="1"/>
            <a:r>
              <a:rPr lang="en-US" b="1" dirty="0"/>
              <a:t>Margin collapsing: </a:t>
            </a:r>
            <a:r>
              <a:rPr lang="en-US" dirty="0"/>
              <a:t>Top and bottom margins of blocks are  combined into a single margin whose size is the largest of the individual margins (or one of them, if they are equal). Margins of floating and absolutely positioned elements never collapse</a:t>
            </a:r>
          </a:p>
          <a:p>
            <a:r>
              <a:rPr lang="en-US" dirty="0"/>
              <a:t>In Example 18-6, a margin property rule (highlighted in bold) is applied to a square element that has been placed inside a table element. The table has been given no dimensions, so it will simply wrap as closely around the inner &lt;div&gt; element as it can. As a consequence, there is a margin of 10 pixels above it, 20 pixels to its right, 30 pixels below it, and 40 pixels to its left.</a:t>
            </a:r>
            <a:endParaRPr lang="en-PK" dirty="0"/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EB5A2F-E528-42FE-936C-BF9079263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6639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1B6A5-88A7-4CFF-A093-0C2B499F0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18-6. How margins are applied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4C711-DA5F-4308-A1B7-178EA6A87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7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&lt;!DOCTYPE html&gt;</a:t>
            </a:r>
          </a:p>
          <a:p>
            <a:pPr marL="0" indent="0">
              <a:buNone/>
            </a:pPr>
            <a:r>
              <a:rPr lang="en-US" sz="2800" dirty="0"/>
              <a:t>&lt;html&gt;&lt;head&gt;&lt;title&gt;CSS Margins&lt;/title&gt;</a:t>
            </a:r>
          </a:p>
          <a:p>
            <a:pPr marL="0" indent="0">
              <a:buNone/>
            </a:pPr>
            <a:r>
              <a:rPr lang="en-US" sz="2800" dirty="0"/>
              <a:t>&lt;style&gt;</a:t>
            </a:r>
          </a:p>
          <a:p>
            <a:pPr marL="0" indent="0">
              <a:buNone/>
            </a:pPr>
            <a:r>
              <a:rPr lang="en-US" sz="2800" dirty="0"/>
              <a:t>  #object1 {</a:t>
            </a:r>
          </a:p>
          <a:p>
            <a:pPr marL="0" indent="0">
              <a:buNone/>
            </a:pPr>
            <a:r>
              <a:rPr lang="en-US" sz="2800" dirty="0"/>
              <a:t>    background :</a:t>
            </a:r>
            <a:r>
              <a:rPr lang="en-US" sz="2800" dirty="0" err="1"/>
              <a:t>lightgreen</a:t>
            </a:r>
            <a:r>
              <a:rPr lang="en-US" sz="2800" dirty="0"/>
              <a:t>;    </a:t>
            </a:r>
            <a:r>
              <a:rPr lang="en-US" sz="2800" dirty="0" err="1"/>
              <a:t>border-style:solid</a:t>
            </a:r>
            <a:r>
              <a:rPr lang="en-US" sz="2800" dirty="0"/>
              <a:t>;</a:t>
            </a:r>
          </a:p>
          <a:p>
            <a:pPr marL="0" indent="0">
              <a:buNone/>
            </a:pPr>
            <a:r>
              <a:rPr lang="en-US" sz="2800" dirty="0"/>
              <a:t>    border-width:1px;    font-family :"Courier New"; font-size :9px;</a:t>
            </a:r>
          </a:p>
          <a:p>
            <a:pPr marL="0" indent="0">
              <a:buNone/>
            </a:pPr>
            <a:r>
              <a:rPr lang="en-US" sz="2800" dirty="0"/>
              <a:t>    width :100px;    height :100px;     padding :5px;</a:t>
            </a:r>
          </a:p>
          <a:p>
            <a:pPr marL="0" indent="0">
              <a:buNone/>
            </a:pPr>
            <a:r>
              <a:rPr lang="en-US" sz="2800" b="1" dirty="0"/>
              <a:t>    margin :10px 20px 30px 40px;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PK" sz="2800" dirty="0"/>
              <a:t>}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table {</a:t>
            </a:r>
          </a:p>
          <a:p>
            <a:pPr marL="0" indent="0">
              <a:buNone/>
            </a:pPr>
            <a:r>
              <a:rPr lang="en-US" sz="2800" dirty="0"/>
              <a:t>    padding :0; border :1px solid black; background :cyan;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PK" sz="2800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19E3B5-8BA7-41A6-B51D-D79C4239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41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138B9-54C0-4375-936F-B0A9B1D74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Style Settings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5B372-6276-4166-BA69-2BE7EDC36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Certain styles on the current page can be set individually by inserting style declarations directly within HTML.</a:t>
            </a:r>
          </a:p>
          <a:p>
            <a:r>
              <a:rPr lang="en-US" dirty="0"/>
              <a:t>Not advised as it breaks the separation of content and presentation.</a:t>
            </a:r>
          </a:p>
          <a:p>
            <a:r>
              <a:rPr lang="en-US" dirty="0"/>
              <a:t>Example: Change the text within the tags in italic and blue color</a:t>
            </a:r>
          </a:p>
          <a:p>
            <a:pPr marL="0" indent="0">
              <a:buNone/>
            </a:pPr>
            <a:r>
              <a:rPr lang="en-US" dirty="0"/>
              <a:t>	&lt;div style='</a:t>
            </a:r>
            <a:r>
              <a:rPr lang="en-US" dirty="0" err="1"/>
              <a:t>font-style:italic</a:t>
            </a:r>
            <a:r>
              <a:rPr lang="en-US" dirty="0"/>
              <a:t>; </a:t>
            </a:r>
            <a:r>
              <a:rPr lang="en-US" dirty="0" err="1"/>
              <a:t>color:blue</a:t>
            </a:r>
            <a:r>
              <a:rPr lang="en-US" dirty="0"/>
              <a:t>;’&gt;</a:t>
            </a:r>
          </a:p>
          <a:p>
            <a:pPr marL="0" indent="0">
              <a:buNone/>
            </a:pPr>
            <a:r>
              <a:rPr lang="en-US" dirty="0"/>
              <a:t>	Hello there</a:t>
            </a:r>
          </a:p>
          <a:p>
            <a:pPr marL="0" indent="0">
              <a:buNone/>
            </a:pPr>
            <a:r>
              <a:rPr lang="en-US" dirty="0"/>
              <a:t>	&lt;/div&gt;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309FD-B6D2-417D-95D5-6BFB1767E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2660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1B6A5-88A7-4CFF-A093-0C2B499F0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18-6. How margins are applied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4C711-DA5F-4308-A1B7-178EA6A87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1537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&lt;/style&gt;</a:t>
            </a:r>
          </a:p>
          <a:p>
            <a:pPr marL="0" indent="0">
              <a:buNone/>
            </a:pPr>
            <a:r>
              <a:rPr lang="en-US" dirty="0"/>
              <a:t>&lt;/head&gt;</a:t>
            </a:r>
          </a:p>
          <a:p>
            <a:pPr marL="0" indent="0">
              <a:buNone/>
            </a:pPr>
            <a:r>
              <a:rPr lang="en-US" dirty="0"/>
              <a:t>  &lt;body&gt;</a:t>
            </a:r>
          </a:p>
          <a:p>
            <a:pPr marL="0" indent="0">
              <a:buNone/>
            </a:pPr>
            <a:r>
              <a:rPr lang="en-US" dirty="0"/>
              <a:t>     &lt;table&gt; </a:t>
            </a:r>
          </a:p>
          <a:p>
            <a:pPr marL="0" indent="0">
              <a:buNone/>
            </a:pPr>
            <a:r>
              <a:rPr lang="en-US" dirty="0"/>
              <a:t>       &lt;tr&gt;</a:t>
            </a:r>
          </a:p>
          <a:p>
            <a:pPr marL="0" indent="0">
              <a:buNone/>
            </a:pPr>
            <a:r>
              <a:rPr lang="en-US" dirty="0"/>
              <a:t>         &lt;td&gt;</a:t>
            </a:r>
          </a:p>
          <a:p>
            <a:pPr marL="0" indent="0">
              <a:buNone/>
            </a:pPr>
            <a:r>
              <a:rPr lang="en-US" dirty="0"/>
              <a:t>            &lt;div id='object1'&gt;margin:&lt;</a:t>
            </a:r>
            <a:r>
              <a:rPr lang="en-US" dirty="0" err="1"/>
              <a:t>br</a:t>
            </a:r>
            <a:r>
              <a:rPr lang="en-US" dirty="0"/>
              <a:t>&gt;10px 20px 30px 40px;&lt;/div&gt;</a:t>
            </a:r>
          </a:p>
          <a:p>
            <a:pPr marL="0" indent="0">
              <a:buNone/>
            </a:pPr>
            <a:r>
              <a:rPr lang="en-US" dirty="0"/>
              <a:t>         &lt;/td&gt;</a:t>
            </a:r>
          </a:p>
          <a:p>
            <a:pPr marL="0" indent="0">
              <a:buNone/>
            </a:pPr>
            <a:r>
              <a:rPr lang="en-US" dirty="0"/>
              <a:t>       &lt;/tr&gt;</a:t>
            </a:r>
          </a:p>
          <a:p>
            <a:pPr marL="0" indent="0">
              <a:buNone/>
            </a:pPr>
            <a:r>
              <a:rPr lang="en-US" dirty="0"/>
              <a:t>     &lt;/table&gt;</a:t>
            </a:r>
          </a:p>
          <a:p>
            <a:pPr marL="0" indent="0">
              <a:buNone/>
            </a:pPr>
            <a:r>
              <a:rPr lang="en-US" dirty="0"/>
              <a:t>  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19E3B5-8BA7-41A6-B51D-D79C4239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429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1B6A5-88A7-4CFF-A093-0C2B499F0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Figure 18-13. The outer table expands according to the margin widths</a:t>
            </a:r>
            <a:endParaRPr lang="en-P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E572B72-21B7-4D42-918A-1BD1A9870C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0445" y="1394948"/>
            <a:ext cx="8248092" cy="477061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19E3B5-8BA7-41A6-B51D-D79C4239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8765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63FAC-F5AC-4F7D-A2D9-C83AE0450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Borders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27211-59C6-4D94-8CC3-11152A72F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899" y="1301674"/>
            <a:ext cx="11737074" cy="555632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border property sets the style, width, and color of an element's border.</a:t>
            </a:r>
          </a:p>
          <a:p>
            <a:r>
              <a:rPr lang="en-US" dirty="0"/>
              <a:t>The main properties used to modify borders are </a:t>
            </a:r>
            <a:r>
              <a:rPr lang="en-US" b="1" dirty="0"/>
              <a:t>border</a:t>
            </a:r>
            <a:r>
              <a:rPr lang="en-US" dirty="0"/>
              <a:t>, </a:t>
            </a:r>
            <a:r>
              <a:rPr lang="en-US" b="1" dirty="0"/>
              <a:t>border-left</a:t>
            </a:r>
            <a:r>
              <a:rPr lang="en-US" dirty="0"/>
              <a:t>, </a:t>
            </a:r>
            <a:r>
              <a:rPr lang="en-US" b="1" dirty="0"/>
              <a:t>border-top</a:t>
            </a:r>
            <a:r>
              <a:rPr lang="en-US" dirty="0"/>
              <a:t>, </a:t>
            </a:r>
            <a:r>
              <a:rPr lang="en-US" b="1" dirty="0"/>
              <a:t>border-right</a:t>
            </a:r>
            <a:r>
              <a:rPr lang="en-US" dirty="0"/>
              <a:t>, and  </a:t>
            </a:r>
            <a:r>
              <a:rPr lang="en-US" b="1" dirty="0"/>
              <a:t>border-bottom</a:t>
            </a:r>
            <a:r>
              <a:rPr lang="en-US" dirty="0"/>
              <a:t>. Each of these can have other sub-properties added as suffixes, such as </a:t>
            </a:r>
            <a:r>
              <a:rPr lang="en-US" b="1" dirty="0"/>
              <a:t>-color</a:t>
            </a:r>
            <a:r>
              <a:rPr lang="en-US" dirty="0"/>
              <a:t>, </a:t>
            </a:r>
            <a:r>
              <a:rPr lang="en-US" b="1" dirty="0"/>
              <a:t>-style</a:t>
            </a:r>
            <a:r>
              <a:rPr lang="en-US" dirty="0"/>
              <a:t>, and </a:t>
            </a:r>
            <a:r>
              <a:rPr lang="en-US" b="1" dirty="0"/>
              <a:t>-width</a:t>
            </a:r>
            <a:r>
              <a:rPr lang="en-US" dirty="0"/>
              <a:t>.</a:t>
            </a:r>
          </a:p>
          <a:p>
            <a:r>
              <a:rPr lang="en-US" dirty="0"/>
              <a:t>The four ways of using border-width property are as following:</a:t>
            </a:r>
          </a:p>
          <a:p>
            <a:pPr marL="457200" lvl="1" indent="0">
              <a:buNone/>
            </a:pPr>
            <a:r>
              <a:rPr lang="en-US" dirty="0"/>
              <a:t>/* All borders */</a:t>
            </a:r>
          </a:p>
          <a:p>
            <a:pPr marL="457200" lvl="1" indent="0">
              <a:buNone/>
            </a:pPr>
            <a:r>
              <a:rPr lang="en-US" dirty="0"/>
              <a:t>border-width:1px;</a:t>
            </a:r>
          </a:p>
          <a:p>
            <a:pPr marL="457200" lvl="1" indent="0">
              <a:buNone/>
            </a:pPr>
            <a:r>
              <a:rPr lang="en-US" dirty="0"/>
              <a:t>/* Top/bottom and left/right */</a:t>
            </a:r>
          </a:p>
          <a:p>
            <a:pPr marL="457200" lvl="1" indent="0">
              <a:buNone/>
            </a:pPr>
            <a:r>
              <a:rPr lang="en-US" dirty="0"/>
              <a:t>border-width:1px 5px;</a:t>
            </a:r>
          </a:p>
          <a:p>
            <a:pPr marL="457200" lvl="1" indent="0">
              <a:buNone/>
            </a:pPr>
            <a:r>
              <a:rPr lang="en-US" dirty="0"/>
              <a:t>/* Top, left/right, and bottom */</a:t>
            </a:r>
          </a:p>
          <a:p>
            <a:pPr marL="457200" lvl="1" indent="0">
              <a:buNone/>
            </a:pPr>
            <a:r>
              <a:rPr lang="en-US" dirty="0"/>
              <a:t>border-width:1px 5px 10px;</a:t>
            </a:r>
          </a:p>
          <a:p>
            <a:pPr marL="457200" lvl="1" indent="0">
              <a:buNone/>
            </a:pPr>
            <a:r>
              <a:rPr lang="en-US" dirty="0"/>
              <a:t>/* Top, right, bottom, and left */</a:t>
            </a:r>
          </a:p>
          <a:p>
            <a:pPr marL="457200" lvl="1" indent="0">
              <a:buNone/>
            </a:pPr>
            <a:r>
              <a:rPr lang="en-US" dirty="0"/>
              <a:t>border-width:1px 5px 10px 15px;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5C1211-EC32-4F1D-9DD6-AE9D88EBF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6084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5AA4C-A28C-4254-95E4-FF9C23938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Figure 18-14. Applying long- and shorthand border rule values</a:t>
            </a:r>
            <a:endParaRPr lang="en-P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81FAAC4-8984-4CB9-A2A4-F3FC3D77B4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7732" y="1358463"/>
            <a:ext cx="8458235" cy="536301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D87C2A-BED5-46AC-9784-D1F988090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3012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3C435-EE71-4957-8DD1-1A2A215BE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Adjusting Padding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45A85-BFCF-421C-83E6-7C1879D24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19465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Padding is the transparent area around the content. </a:t>
            </a:r>
          </a:p>
          <a:p>
            <a:r>
              <a:rPr lang="en-US" dirty="0"/>
              <a:t>The properties used to modify padding are </a:t>
            </a:r>
            <a:r>
              <a:rPr lang="en-US" b="1" dirty="0"/>
              <a:t>padding</a:t>
            </a:r>
            <a:r>
              <a:rPr lang="en-US" dirty="0"/>
              <a:t>, </a:t>
            </a:r>
            <a:r>
              <a:rPr lang="en-US" b="1" dirty="0"/>
              <a:t>padding-left</a:t>
            </a:r>
            <a:r>
              <a:rPr lang="en-US" dirty="0"/>
              <a:t>, </a:t>
            </a:r>
            <a:r>
              <a:rPr lang="en-US" b="1" dirty="0"/>
              <a:t>padding-top</a:t>
            </a:r>
            <a:r>
              <a:rPr lang="en-US" dirty="0"/>
              <a:t>, </a:t>
            </a:r>
            <a:r>
              <a:rPr lang="en-US" b="1" dirty="0"/>
              <a:t>padding-righ</a:t>
            </a:r>
            <a:r>
              <a:rPr lang="en-US" dirty="0"/>
              <a:t>t, and </a:t>
            </a:r>
            <a:r>
              <a:rPr lang="en-US" b="1" dirty="0"/>
              <a:t>padding-bottom</a:t>
            </a:r>
            <a:r>
              <a:rPr lang="en-US" dirty="0"/>
              <a:t>.</a:t>
            </a:r>
          </a:p>
          <a:p>
            <a:r>
              <a:rPr lang="en-US" dirty="0"/>
              <a:t>The four ways of using padding property settings are as following:</a:t>
            </a:r>
          </a:p>
          <a:p>
            <a:pPr marL="457200" lvl="1" indent="0">
              <a:buNone/>
            </a:pPr>
            <a:r>
              <a:rPr lang="en-US" dirty="0"/>
              <a:t>/* All padding */</a:t>
            </a:r>
          </a:p>
          <a:p>
            <a:pPr marL="457200" lvl="1" indent="0">
              <a:buNone/>
            </a:pPr>
            <a:r>
              <a:rPr lang="en-US" dirty="0"/>
              <a:t>padding:1px;</a:t>
            </a:r>
          </a:p>
          <a:p>
            <a:pPr marL="457200" lvl="1" indent="0">
              <a:buNone/>
            </a:pPr>
            <a:r>
              <a:rPr lang="en-US" dirty="0"/>
              <a:t>/* Top/bottom and left/right */</a:t>
            </a:r>
          </a:p>
          <a:p>
            <a:pPr marL="457200" lvl="1" indent="0">
              <a:buNone/>
            </a:pPr>
            <a:r>
              <a:rPr lang="en-US" dirty="0"/>
              <a:t>padding:1px 2px;</a:t>
            </a:r>
          </a:p>
          <a:p>
            <a:pPr marL="457200" lvl="1" indent="0">
              <a:buNone/>
            </a:pPr>
            <a:r>
              <a:rPr lang="en-US" dirty="0"/>
              <a:t>/* Top, left/right, and bottom */</a:t>
            </a:r>
          </a:p>
          <a:p>
            <a:pPr marL="457200" lvl="1" indent="0">
              <a:buNone/>
            </a:pPr>
            <a:r>
              <a:rPr lang="en-US" dirty="0"/>
              <a:t>padding:1px 2px 3px;</a:t>
            </a:r>
          </a:p>
          <a:p>
            <a:pPr marL="457200" lvl="1" indent="0">
              <a:buNone/>
            </a:pPr>
            <a:r>
              <a:rPr lang="en-US" dirty="0"/>
              <a:t>/* Top, right, bottom, and left */</a:t>
            </a:r>
          </a:p>
          <a:p>
            <a:pPr marL="457200" lvl="1" indent="0">
              <a:buNone/>
            </a:pPr>
            <a:r>
              <a:rPr lang="en-US" dirty="0"/>
              <a:t>padding:1px 2px 3px 4px;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4799FB-8924-4265-85BE-CD8C2321B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7066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6B988-B22F-40A8-A65D-E0374093F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18-7. Applying padding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F9A17-FF55-4125-B60C-3495F70D5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7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&lt;!DOCTYPE html&gt;</a:t>
            </a:r>
          </a:p>
          <a:p>
            <a:pPr marL="0" indent="0">
              <a:buNone/>
            </a:pPr>
            <a:r>
              <a:rPr lang="en-US" sz="2800" dirty="0"/>
              <a:t>&lt;html&gt;&lt;head&gt;&lt;title&gt;CSS Padding&lt;/title&gt;</a:t>
            </a:r>
          </a:p>
          <a:p>
            <a:pPr marL="0" indent="0">
              <a:buNone/>
            </a:pPr>
            <a:r>
              <a:rPr lang="en-US" sz="2800" dirty="0"/>
              <a:t>&lt;style&gt;</a:t>
            </a:r>
          </a:p>
          <a:p>
            <a:pPr marL="0" indent="0">
              <a:buNone/>
            </a:pPr>
            <a:r>
              <a:rPr lang="en-US" sz="2800" dirty="0"/>
              <a:t>  #object1 {</a:t>
            </a:r>
          </a:p>
          <a:p>
            <a:pPr marL="0" indent="0">
              <a:buNone/>
            </a:pPr>
            <a:r>
              <a:rPr lang="en-US" sz="2800" dirty="0"/>
              <a:t>    </a:t>
            </a:r>
            <a:r>
              <a:rPr lang="en-US" sz="2800" dirty="0" err="1"/>
              <a:t>border-style:solid</a:t>
            </a:r>
            <a:r>
              <a:rPr lang="en-US" sz="2800" dirty="0"/>
              <a:t>;    border-width:1px;   background :orange;</a:t>
            </a:r>
          </a:p>
          <a:p>
            <a:pPr marL="0" indent="0">
              <a:buNone/>
            </a:pPr>
            <a:r>
              <a:rPr lang="en-US" sz="2800" dirty="0"/>
              <a:t>    color :</a:t>
            </a:r>
            <a:r>
              <a:rPr lang="en-US" sz="2800" dirty="0" err="1"/>
              <a:t>darkred</a:t>
            </a:r>
            <a:r>
              <a:rPr lang="en-US" sz="2800" dirty="0"/>
              <a:t>;    font-family :Arial;   font-size :12px;</a:t>
            </a:r>
          </a:p>
          <a:p>
            <a:pPr marL="0" indent="0">
              <a:buNone/>
            </a:pPr>
            <a:r>
              <a:rPr lang="en-US" sz="2800" dirty="0"/>
              <a:t>    text-align :justify;   display :table-cell;</a:t>
            </a:r>
          </a:p>
          <a:p>
            <a:pPr marL="0" indent="0">
              <a:buNone/>
            </a:pPr>
            <a:r>
              <a:rPr lang="en-US" sz="2800" dirty="0"/>
              <a:t>    width :148px;</a:t>
            </a:r>
          </a:p>
          <a:p>
            <a:pPr marL="0" indent="0">
              <a:buNone/>
            </a:pPr>
            <a:r>
              <a:rPr lang="en-US" sz="2800" b="1" dirty="0"/>
              <a:t>    padding :10px 20px 30px 40px; </a:t>
            </a:r>
          </a:p>
          <a:p>
            <a:pPr marL="0" indent="0">
              <a:buNone/>
            </a:pPr>
            <a:r>
              <a:rPr lang="en-US" sz="2800" b="1" dirty="0"/>
              <a:t> </a:t>
            </a:r>
            <a:r>
              <a:rPr lang="en-US" sz="2800" dirty="0"/>
              <a:t> }</a:t>
            </a:r>
          </a:p>
          <a:p>
            <a:pPr marL="0" indent="0">
              <a:buNone/>
            </a:pPr>
            <a:r>
              <a:rPr lang="en-US" sz="2800" dirty="0"/>
              <a:t>&lt;/style&gt;</a:t>
            </a:r>
            <a:endParaRPr lang="en-PK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418909-A2E2-4D3D-94EB-D89071C4F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9875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6B988-B22F-40A8-A65D-E0374093F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18-7. Applying padding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F9A17-FF55-4125-B60C-3495F70D5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  &lt;/head&gt;</a:t>
            </a:r>
          </a:p>
          <a:p>
            <a:pPr marL="0" indent="0">
              <a:buNone/>
            </a:pPr>
            <a:r>
              <a:rPr lang="en-US" sz="2800" dirty="0"/>
              <a:t>  &lt;body&gt;</a:t>
            </a:r>
          </a:p>
          <a:p>
            <a:pPr marL="0" indent="0">
              <a:buNone/>
            </a:pPr>
            <a:r>
              <a:rPr lang="en-US" sz="2800" dirty="0"/>
              <a:t>    &lt;div id='object1'&gt;To be, or not to be that is the question:</a:t>
            </a:r>
          </a:p>
          <a:p>
            <a:pPr marL="0" indent="0">
              <a:buNone/>
            </a:pPr>
            <a:r>
              <a:rPr lang="en-US" sz="2800" dirty="0"/>
              <a:t>     Whether 'tis Nobler in the mind to suffer</a:t>
            </a:r>
          </a:p>
          <a:p>
            <a:pPr marL="0" indent="0">
              <a:buNone/>
            </a:pPr>
            <a:r>
              <a:rPr lang="en-US" sz="2800" dirty="0"/>
              <a:t>     The Slings and Arrows of outrageous Fortune,</a:t>
            </a:r>
          </a:p>
          <a:p>
            <a:pPr marL="0" indent="0">
              <a:buNone/>
            </a:pPr>
            <a:r>
              <a:rPr lang="en-US" sz="2800" dirty="0"/>
              <a:t>     Or to take Arms against a Sea of troubles,</a:t>
            </a:r>
          </a:p>
          <a:p>
            <a:pPr marL="0" indent="0">
              <a:buNone/>
            </a:pPr>
            <a:r>
              <a:rPr lang="en-US" sz="2800" dirty="0"/>
              <a:t>     And by opposing end them.&lt;/div&gt;</a:t>
            </a:r>
          </a:p>
          <a:p>
            <a:pPr marL="0" indent="0">
              <a:buNone/>
            </a:pPr>
            <a:r>
              <a:rPr lang="en-US" sz="2800" dirty="0"/>
              <a:t>  &lt;/body&gt;</a:t>
            </a:r>
          </a:p>
          <a:p>
            <a:pPr marL="0" indent="0">
              <a:buNone/>
            </a:pPr>
            <a:r>
              <a:rPr lang="en-US" sz="2800" dirty="0"/>
              <a:t>&lt;/html&gt;</a:t>
            </a:r>
            <a:endParaRPr lang="en-PK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418909-A2E2-4D3D-94EB-D89071C4F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462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3C88A-6CED-4998-A410-4E9FE13D9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Figure 18-15. Applying different padding values to an object</a:t>
            </a:r>
            <a:endParaRPr lang="en-P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415E7C8-488F-403C-9993-2F7F6E8C52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9889" y="1734350"/>
            <a:ext cx="8172220" cy="444664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53E462-6DD5-4A6F-8ED3-FD2B95348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821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E771F-D089-4034-AD07-F6B0FFD53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IDs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1291D-CE3A-44B9-9754-91931F82A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Styles to be applied to an HTML element with a specific ID.</a:t>
            </a:r>
          </a:p>
          <a:p>
            <a:r>
              <a:rPr lang="en-US" dirty="0"/>
              <a:t>The value of an “id” element must be unique within the web page.</a:t>
            </a:r>
          </a:p>
          <a:p>
            <a:r>
              <a:rPr lang="en-US" dirty="0"/>
              <a:t>Specify an HTML element by assigning it an ID “welcome”:</a:t>
            </a:r>
          </a:p>
          <a:p>
            <a:pPr marL="0" indent="0">
              <a:buNone/>
            </a:pPr>
            <a:r>
              <a:rPr lang="en-US" dirty="0"/>
              <a:t>	&lt;div id='welcome'&gt;Hello there&lt;/div&gt;</a:t>
            </a:r>
          </a:p>
          <a:p>
            <a:r>
              <a:rPr lang="en-US" dirty="0"/>
              <a:t>Following CSS statement specifies that only the ID with the name welcome should be styled with this statement:</a:t>
            </a:r>
          </a:p>
          <a:p>
            <a:pPr marL="0" indent="0">
              <a:buNone/>
            </a:pPr>
            <a:r>
              <a:rPr lang="en-US" dirty="0"/>
              <a:t>	#welcome { </a:t>
            </a:r>
            <a:r>
              <a:rPr lang="en-US" dirty="0" err="1"/>
              <a:t>font-style:italic</a:t>
            </a:r>
            <a:r>
              <a:rPr lang="en-US" dirty="0"/>
              <a:t>; </a:t>
            </a:r>
            <a:r>
              <a:rPr lang="en-US" dirty="0" err="1"/>
              <a:t>color:blue</a:t>
            </a:r>
            <a:r>
              <a:rPr lang="en-US" dirty="0"/>
              <a:t>; }</a:t>
            </a: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E7A4C5-BB24-4DD6-9255-B2E5C74A7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97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3F0B4-AB2D-4AB7-82E3-6A3AF8B78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Classes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955FB-F075-4BE7-A7D1-6DF3906A2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Applies the same style to many elements by specifying a class.</a:t>
            </a:r>
          </a:p>
          <a:p>
            <a:r>
              <a:rPr lang="en-US" dirty="0"/>
              <a:t>Class statements are prefaced with a period (</a:t>
            </a:r>
            <a:r>
              <a:rPr lang="en-US" b="1" dirty="0"/>
              <a:t>.</a:t>
            </a:r>
            <a:r>
              <a:rPr lang="en-US" dirty="0"/>
              <a:t>).</a:t>
            </a:r>
          </a:p>
          <a:p>
            <a:r>
              <a:rPr lang="en-US" dirty="0"/>
              <a:t>Specify an element by assigning it to class “welcome”:</a:t>
            </a:r>
          </a:p>
          <a:p>
            <a:pPr marL="0" indent="0">
              <a:buNone/>
            </a:pPr>
            <a:r>
              <a:rPr lang="en-US" dirty="0"/>
              <a:t>	&lt;div class='welcome'&gt;Hello&lt;/div&gt;</a:t>
            </a:r>
          </a:p>
          <a:p>
            <a:r>
              <a:rPr lang="en-US" dirty="0"/>
              <a:t>Following CSS statement specifies that the contents of any element that uses the class “welcome” should be styled with this statement:</a:t>
            </a:r>
          </a:p>
          <a:p>
            <a:pPr marL="0" indent="0">
              <a:buNone/>
            </a:pPr>
            <a:r>
              <a:rPr lang="en-US" dirty="0"/>
              <a:t>	.welcome { </a:t>
            </a:r>
            <a:r>
              <a:rPr lang="en-US" dirty="0" err="1"/>
              <a:t>font-style:italic</a:t>
            </a:r>
            <a:r>
              <a:rPr lang="en-US" dirty="0"/>
              <a:t>; </a:t>
            </a:r>
            <a:r>
              <a:rPr lang="en-US" dirty="0" err="1"/>
              <a:t>color:blue</a:t>
            </a:r>
            <a:r>
              <a:rPr lang="en-US" dirty="0"/>
              <a:t>; 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67493-B915-4DCE-8F20-3927A7973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65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A00B0-92AF-403D-9F9B-9E7D9CA00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Semicolons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A5A20-BC7D-442A-AB58-4C4239CFD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Semicolons are used to separate multiple CSS statements on the same line.</a:t>
            </a:r>
          </a:p>
          <a:p>
            <a:r>
              <a:rPr lang="en-US" dirty="0"/>
              <a:t>Semicolon can be omitted if there is only one statement in a rule or for the final statement in a group.</a:t>
            </a:r>
          </a:p>
          <a:p>
            <a:r>
              <a:rPr lang="en-US" dirty="0"/>
              <a:t>It is preferred to always use a semicolon after every CSS setting to avoid errors.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27EB31-AE06-40FD-9039-974004689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6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8046</TotalTime>
  <Words>5451</Words>
  <Application>Microsoft Office PowerPoint</Application>
  <PresentationFormat>Widescreen</PresentationFormat>
  <Paragraphs>627</Paragraphs>
  <Slides>67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5" baseType="lpstr">
      <vt:lpstr>Arial</vt:lpstr>
      <vt:lpstr>Calibri</vt:lpstr>
      <vt:lpstr>Gotham Book</vt:lpstr>
      <vt:lpstr>Gotham Narrow Book</vt:lpstr>
      <vt:lpstr>Gotham Narrow Medium</vt:lpstr>
      <vt:lpstr>Times New Roman</vt:lpstr>
      <vt:lpstr>Wingdings</vt:lpstr>
      <vt:lpstr>Office Theme</vt:lpstr>
      <vt:lpstr>Web Systems &amp; Technologies</vt:lpstr>
      <vt:lpstr>CSS - Cascading Style Sheets</vt:lpstr>
      <vt:lpstr>Example 18-1. A simple HTML page</vt:lpstr>
      <vt:lpstr>Figure 18-1. Styling a tag, with the original style shown in the inset</vt:lpstr>
      <vt:lpstr>Importing a Stylesheet</vt:lpstr>
      <vt:lpstr>Embedded Style Settings</vt:lpstr>
      <vt:lpstr>Using IDs</vt:lpstr>
      <vt:lpstr>Using Classes</vt:lpstr>
      <vt:lpstr>Using Semicolons</vt:lpstr>
      <vt:lpstr>CSS Rules</vt:lpstr>
      <vt:lpstr>Multiple Assignments</vt:lpstr>
      <vt:lpstr>Using Comments</vt:lpstr>
      <vt:lpstr>Style Types</vt:lpstr>
      <vt:lpstr>CSS Selectors</vt:lpstr>
      <vt:lpstr>Example: Use a different numbering system for an ordered list that is nested within another ordered list.</vt:lpstr>
      <vt:lpstr>CSS Selectors</vt:lpstr>
      <vt:lpstr>Example: Make bold only those &lt;li&gt; elements that are direct children of &lt;ol&gt; elements.</vt:lpstr>
      <vt:lpstr>CSS Selectors</vt:lpstr>
      <vt:lpstr>CSS Selectors</vt:lpstr>
      <vt:lpstr>CSS Selectors</vt:lpstr>
      <vt:lpstr>CSS Selectors</vt:lpstr>
      <vt:lpstr>CSS Selectors</vt:lpstr>
      <vt:lpstr>CSS Selectors</vt:lpstr>
      <vt:lpstr>The Difference Between div and span Elements</vt:lpstr>
      <vt:lpstr>Example 18-2. &lt;div&gt; and &lt;span&gt; example</vt:lpstr>
      <vt:lpstr>Example 18-2. &lt;div&gt; and &lt;span&gt; example</vt:lpstr>
      <vt:lpstr>Figure 18-4. A variety of elements of differing width</vt:lpstr>
      <vt:lpstr>Measurements</vt:lpstr>
      <vt:lpstr>Measurements</vt:lpstr>
      <vt:lpstr>Figure 18-5. Different measurements that display almost the same</vt:lpstr>
      <vt:lpstr>Fonts and Typography</vt:lpstr>
      <vt:lpstr>Figure 18-6. Selecting font families</vt:lpstr>
      <vt:lpstr>Fonts and Typography</vt:lpstr>
      <vt:lpstr>Figure 18-7. Setting four heading sizes and the default paragraph size</vt:lpstr>
      <vt:lpstr>Fonts and Typography</vt:lpstr>
      <vt:lpstr>Managing Text Styles</vt:lpstr>
      <vt:lpstr>Figure 18-8. Examples of the styles and decoration rules available</vt:lpstr>
      <vt:lpstr>Managing Text Styles</vt:lpstr>
      <vt:lpstr>Managing Text Styles</vt:lpstr>
      <vt:lpstr>Figure 18-9. Indenting, uppercase, and spacing rules being applied</vt:lpstr>
      <vt:lpstr>CSS Colors</vt:lpstr>
      <vt:lpstr>CSS Colors</vt:lpstr>
      <vt:lpstr>Example 18-3. Creating a linear gradient</vt:lpstr>
      <vt:lpstr>Example 18-3. Creating a linear gradient</vt:lpstr>
      <vt:lpstr>Figure 18-10. A linear gradient</vt:lpstr>
      <vt:lpstr>Positioning Elements</vt:lpstr>
      <vt:lpstr>Positioning Elements</vt:lpstr>
      <vt:lpstr>Positioning Elements</vt:lpstr>
      <vt:lpstr>Example 18-4. Applying different positioning values</vt:lpstr>
      <vt:lpstr>Example 18-4. Applying different positioning values</vt:lpstr>
      <vt:lpstr>Example 18-4. Applying different positioning values</vt:lpstr>
      <vt:lpstr>Figure 18-11. Using different positioning values</vt:lpstr>
      <vt:lpstr>Pseudo-classes</vt:lpstr>
      <vt:lpstr>Example 18-5. Link and focus pseudoclasses</vt:lpstr>
      <vt:lpstr>Figure 18-12. Pseudoclasses applied to a selection of elements</vt:lpstr>
      <vt:lpstr>The Box Model and Layout</vt:lpstr>
      <vt:lpstr>Setting Margins</vt:lpstr>
      <vt:lpstr>Setting Margins</vt:lpstr>
      <vt:lpstr>Example 18-6. How margins are applied</vt:lpstr>
      <vt:lpstr>Example 18-6. How margins are applied</vt:lpstr>
      <vt:lpstr>Figure 18-13. The outer table expands according to the margin widths</vt:lpstr>
      <vt:lpstr>Applying Borders</vt:lpstr>
      <vt:lpstr>Figure 18-14. Applying long- and shorthand border rule values</vt:lpstr>
      <vt:lpstr>Adjusting Padding</vt:lpstr>
      <vt:lpstr>Example 18-7. Applying padding</vt:lpstr>
      <vt:lpstr>Example 18-7. Applying padding</vt:lpstr>
      <vt:lpstr>Figure 18-15. Applying different padding values to an object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CSS</dc:title>
  <dc:subject>Web Systems and Technologies</dc:subject>
  <dc:creator>Muhammad Fahad</dc:creator>
  <cp:lastModifiedBy>Muhammad Fahad</cp:lastModifiedBy>
  <cp:revision>789</cp:revision>
  <cp:lastPrinted>2018-02-20T01:02:10Z</cp:lastPrinted>
  <dcterms:created xsi:type="dcterms:W3CDTF">2017-11-25T11:53:26Z</dcterms:created>
  <dcterms:modified xsi:type="dcterms:W3CDTF">2020-05-02T20:07:42Z</dcterms:modified>
</cp:coreProperties>
</file>