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5F412-36E4-49AA-817A-BF0F59355BF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5B82CA9-F1ED-4466-89E9-15AB2FF1A9FF}">
      <dgm:prSet phldrT="[Text]"/>
      <dgm:spPr/>
      <dgm:t>
        <a:bodyPr/>
        <a:lstStyle/>
        <a:p>
          <a:r>
            <a:rPr lang="en-US" dirty="0" err="1" smtClean="0"/>
            <a:t>Pt’s</a:t>
          </a:r>
          <a:r>
            <a:rPr lang="en-US" dirty="0" smtClean="0"/>
            <a:t> health</a:t>
          </a:r>
          <a:endParaRPr lang="en-US" dirty="0"/>
        </a:p>
      </dgm:t>
    </dgm:pt>
    <dgm:pt modelId="{A3182F6B-8428-471C-8067-D6E4C5098A00}" type="parTrans" cxnId="{EC6A5FAB-93C9-4C2C-91A3-719670DDE15D}">
      <dgm:prSet/>
      <dgm:spPr/>
      <dgm:t>
        <a:bodyPr/>
        <a:lstStyle/>
        <a:p>
          <a:endParaRPr lang="en-US"/>
        </a:p>
      </dgm:t>
    </dgm:pt>
    <dgm:pt modelId="{D9C4F911-4408-4B2F-B8EA-F84523534B91}" type="sibTrans" cxnId="{EC6A5FAB-93C9-4C2C-91A3-719670DDE15D}">
      <dgm:prSet/>
      <dgm:spPr/>
      <dgm:t>
        <a:bodyPr/>
        <a:lstStyle/>
        <a:p>
          <a:endParaRPr lang="en-US"/>
        </a:p>
      </dgm:t>
    </dgm:pt>
    <dgm:pt modelId="{AF741A17-F5F9-48D2-BE81-E4365B6B5510}">
      <dgm:prSet phldrT="[Text]"/>
      <dgm:spPr/>
      <dgm:t>
        <a:bodyPr/>
        <a:lstStyle/>
        <a:p>
          <a:r>
            <a:rPr lang="en-US" dirty="0" err="1" smtClean="0"/>
            <a:t>Pt’s</a:t>
          </a:r>
          <a:r>
            <a:rPr lang="en-US" dirty="0" smtClean="0"/>
            <a:t> safety</a:t>
          </a:r>
          <a:endParaRPr lang="en-US" dirty="0"/>
        </a:p>
      </dgm:t>
    </dgm:pt>
    <dgm:pt modelId="{FCDA5A6E-791C-4CEA-9CB9-18EE642A546E}" type="parTrans" cxnId="{DA40E2F0-2C55-4854-80D1-4C543F4EA793}">
      <dgm:prSet/>
      <dgm:spPr/>
      <dgm:t>
        <a:bodyPr/>
        <a:lstStyle/>
        <a:p>
          <a:endParaRPr lang="en-US"/>
        </a:p>
      </dgm:t>
    </dgm:pt>
    <dgm:pt modelId="{18523274-F06F-443F-A02B-DE6945395323}" type="sibTrans" cxnId="{DA40E2F0-2C55-4854-80D1-4C543F4EA793}">
      <dgm:prSet/>
      <dgm:spPr/>
      <dgm:t>
        <a:bodyPr/>
        <a:lstStyle/>
        <a:p>
          <a:endParaRPr lang="en-US"/>
        </a:p>
      </dgm:t>
    </dgm:pt>
    <dgm:pt modelId="{E5C508A0-E113-40F3-8EB1-9947DA332ADC}">
      <dgm:prSet phldrT="[Text]"/>
      <dgm:spPr/>
      <dgm:t>
        <a:bodyPr/>
        <a:lstStyle/>
        <a:p>
          <a:r>
            <a:rPr lang="en-US" dirty="0" err="1" smtClean="0"/>
            <a:t>Pt’s</a:t>
          </a:r>
          <a:r>
            <a:rPr lang="en-US" dirty="0" smtClean="0"/>
            <a:t> welfare</a:t>
          </a:r>
          <a:endParaRPr lang="en-US" dirty="0"/>
        </a:p>
      </dgm:t>
    </dgm:pt>
    <dgm:pt modelId="{3A6DACA4-88FF-4099-998E-447AB5182304}" type="parTrans" cxnId="{59BF73A3-55F5-4A05-A2B2-99F651129A8A}">
      <dgm:prSet/>
      <dgm:spPr/>
      <dgm:t>
        <a:bodyPr/>
        <a:lstStyle/>
        <a:p>
          <a:endParaRPr lang="en-US"/>
        </a:p>
      </dgm:t>
    </dgm:pt>
    <dgm:pt modelId="{5FBEA524-44BC-4544-B4A1-7B067BF6DBCE}" type="sibTrans" cxnId="{59BF73A3-55F5-4A05-A2B2-99F651129A8A}">
      <dgm:prSet/>
      <dgm:spPr/>
      <dgm:t>
        <a:bodyPr/>
        <a:lstStyle/>
        <a:p>
          <a:endParaRPr lang="en-US"/>
        </a:p>
      </dgm:t>
    </dgm:pt>
    <dgm:pt modelId="{4B394039-B2EB-46D4-8136-680AD61C1842}" type="pres">
      <dgm:prSet presAssocID="{03A5F412-36E4-49AA-817A-BF0F59355BF1}" presName="compositeShape" presStyleCnt="0">
        <dgm:presLayoutVars>
          <dgm:dir/>
          <dgm:resizeHandles/>
        </dgm:presLayoutVars>
      </dgm:prSet>
      <dgm:spPr/>
    </dgm:pt>
    <dgm:pt modelId="{233178BC-9B30-4D08-BA75-BC44722186DF}" type="pres">
      <dgm:prSet presAssocID="{03A5F412-36E4-49AA-817A-BF0F59355BF1}" presName="pyramid" presStyleLbl="node1" presStyleIdx="0" presStyleCnt="1"/>
      <dgm:spPr/>
    </dgm:pt>
    <dgm:pt modelId="{C6E9F0CD-A6BB-41BD-B1CD-7F101751C377}" type="pres">
      <dgm:prSet presAssocID="{03A5F412-36E4-49AA-817A-BF0F59355BF1}" presName="theList" presStyleCnt="0"/>
      <dgm:spPr/>
    </dgm:pt>
    <dgm:pt modelId="{0F3C2076-C9F9-4726-98A7-A172F18FD2E8}" type="pres">
      <dgm:prSet presAssocID="{D5B82CA9-F1ED-4466-89E9-15AB2FF1A9FF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5865F-ACDA-4129-ADAE-2F6685994CB1}" type="pres">
      <dgm:prSet presAssocID="{D5B82CA9-F1ED-4466-89E9-15AB2FF1A9FF}" presName="aSpace" presStyleCnt="0"/>
      <dgm:spPr/>
    </dgm:pt>
    <dgm:pt modelId="{C3E65359-E894-46B8-B150-49BAE9DA8B12}" type="pres">
      <dgm:prSet presAssocID="{AF741A17-F5F9-48D2-BE81-E4365B6B5510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C5DCC-755F-4D85-9E44-6C99F55F65BD}" type="pres">
      <dgm:prSet presAssocID="{AF741A17-F5F9-48D2-BE81-E4365B6B5510}" presName="aSpace" presStyleCnt="0"/>
      <dgm:spPr/>
    </dgm:pt>
    <dgm:pt modelId="{D3B435AF-642E-46AA-B337-EAFE71C615BA}" type="pres">
      <dgm:prSet presAssocID="{E5C508A0-E113-40F3-8EB1-9947DA332AD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1B6B9D-F1D6-4D7B-903B-EB5F2854A6B5}" type="pres">
      <dgm:prSet presAssocID="{E5C508A0-E113-40F3-8EB1-9947DA332ADC}" presName="aSpace" presStyleCnt="0"/>
      <dgm:spPr/>
    </dgm:pt>
  </dgm:ptLst>
  <dgm:cxnLst>
    <dgm:cxn modelId="{3BE3F057-A9A6-4923-8751-DB9B73B97111}" type="presOf" srcId="{AF741A17-F5F9-48D2-BE81-E4365B6B5510}" destId="{C3E65359-E894-46B8-B150-49BAE9DA8B12}" srcOrd="0" destOrd="0" presId="urn:microsoft.com/office/officeart/2005/8/layout/pyramid2"/>
    <dgm:cxn modelId="{6A49F30B-970A-49A3-8569-527517275952}" type="presOf" srcId="{E5C508A0-E113-40F3-8EB1-9947DA332ADC}" destId="{D3B435AF-642E-46AA-B337-EAFE71C615BA}" srcOrd="0" destOrd="0" presId="urn:microsoft.com/office/officeart/2005/8/layout/pyramid2"/>
    <dgm:cxn modelId="{DA40E2F0-2C55-4854-80D1-4C543F4EA793}" srcId="{03A5F412-36E4-49AA-817A-BF0F59355BF1}" destId="{AF741A17-F5F9-48D2-BE81-E4365B6B5510}" srcOrd="1" destOrd="0" parTransId="{FCDA5A6E-791C-4CEA-9CB9-18EE642A546E}" sibTransId="{18523274-F06F-443F-A02B-DE6945395323}"/>
    <dgm:cxn modelId="{EC6A5FAB-93C9-4C2C-91A3-719670DDE15D}" srcId="{03A5F412-36E4-49AA-817A-BF0F59355BF1}" destId="{D5B82CA9-F1ED-4466-89E9-15AB2FF1A9FF}" srcOrd="0" destOrd="0" parTransId="{A3182F6B-8428-471C-8067-D6E4C5098A00}" sibTransId="{D9C4F911-4408-4B2F-B8EA-F84523534B91}"/>
    <dgm:cxn modelId="{3BBDF919-D48E-48B1-BDFB-9478C582A137}" type="presOf" srcId="{03A5F412-36E4-49AA-817A-BF0F59355BF1}" destId="{4B394039-B2EB-46D4-8136-680AD61C1842}" srcOrd="0" destOrd="0" presId="urn:microsoft.com/office/officeart/2005/8/layout/pyramid2"/>
    <dgm:cxn modelId="{C53F10DF-B250-45A9-8226-B68AD89E0EAA}" type="presOf" srcId="{D5B82CA9-F1ED-4466-89E9-15AB2FF1A9FF}" destId="{0F3C2076-C9F9-4726-98A7-A172F18FD2E8}" srcOrd="0" destOrd="0" presId="urn:microsoft.com/office/officeart/2005/8/layout/pyramid2"/>
    <dgm:cxn modelId="{59BF73A3-55F5-4A05-A2B2-99F651129A8A}" srcId="{03A5F412-36E4-49AA-817A-BF0F59355BF1}" destId="{E5C508A0-E113-40F3-8EB1-9947DA332ADC}" srcOrd="2" destOrd="0" parTransId="{3A6DACA4-88FF-4099-998E-447AB5182304}" sibTransId="{5FBEA524-44BC-4544-B4A1-7B067BF6DBCE}"/>
    <dgm:cxn modelId="{3FC610B9-A0C7-462E-93A5-896AD2CE5BF2}" type="presParOf" srcId="{4B394039-B2EB-46D4-8136-680AD61C1842}" destId="{233178BC-9B30-4D08-BA75-BC44722186DF}" srcOrd="0" destOrd="0" presId="urn:microsoft.com/office/officeart/2005/8/layout/pyramid2"/>
    <dgm:cxn modelId="{0B3BF803-F89D-4CCD-A42A-F5CBC3A4A56B}" type="presParOf" srcId="{4B394039-B2EB-46D4-8136-680AD61C1842}" destId="{C6E9F0CD-A6BB-41BD-B1CD-7F101751C377}" srcOrd="1" destOrd="0" presId="urn:microsoft.com/office/officeart/2005/8/layout/pyramid2"/>
    <dgm:cxn modelId="{23B203D9-A177-48CA-8E27-3A1DC18327BC}" type="presParOf" srcId="{C6E9F0CD-A6BB-41BD-B1CD-7F101751C377}" destId="{0F3C2076-C9F9-4726-98A7-A172F18FD2E8}" srcOrd="0" destOrd="0" presId="urn:microsoft.com/office/officeart/2005/8/layout/pyramid2"/>
    <dgm:cxn modelId="{EE76D2A3-9722-416D-A766-F72AAC36BB48}" type="presParOf" srcId="{C6E9F0CD-A6BB-41BD-B1CD-7F101751C377}" destId="{5A45865F-ACDA-4129-ADAE-2F6685994CB1}" srcOrd="1" destOrd="0" presId="urn:microsoft.com/office/officeart/2005/8/layout/pyramid2"/>
    <dgm:cxn modelId="{5E9EEC4F-CEE7-4082-AD5C-5EF1001E5925}" type="presParOf" srcId="{C6E9F0CD-A6BB-41BD-B1CD-7F101751C377}" destId="{C3E65359-E894-46B8-B150-49BAE9DA8B12}" srcOrd="2" destOrd="0" presId="urn:microsoft.com/office/officeart/2005/8/layout/pyramid2"/>
    <dgm:cxn modelId="{77EBDADF-D39E-4BDC-B711-FFF9D2A72867}" type="presParOf" srcId="{C6E9F0CD-A6BB-41BD-B1CD-7F101751C377}" destId="{6BDC5DCC-755F-4D85-9E44-6C99F55F65BD}" srcOrd="3" destOrd="0" presId="urn:microsoft.com/office/officeart/2005/8/layout/pyramid2"/>
    <dgm:cxn modelId="{5E2860DC-DE68-4D35-AAF6-C2991599E936}" type="presParOf" srcId="{C6E9F0CD-A6BB-41BD-B1CD-7F101751C377}" destId="{D3B435AF-642E-46AA-B337-EAFE71C615BA}" srcOrd="4" destOrd="0" presId="urn:microsoft.com/office/officeart/2005/8/layout/pyramid2"/>
    <dgm:cxn modelId="{993B2CE7-FFBE-4016-8C3D-B4C53BA96723}" type="presParOf" srcId="{C6E9F0CD-A6BB-41BD-B1CD-7F101751C377}" destId="{451B6B9D-F1D6-4D7B-903B-EB5F2854A6B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3178BC-9B30-4D08-BA75-BC44722186DF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C2076-C9F9-4726-98A7-A172F18FD2E8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Pt’s</a:t>
          </a:r>
          <a:r>
            <a:rPr lang="en-US" sz="4100" kern="1200" dirty="0" smtClean="0"/>
            <a:t> health</a:t>
          </a:r>
          <a:endParaRPr lang="en-US" sz="4100" kern="1200" dirty="0"/>
        </a:p>
      </dsp:txBody>
      <dsp:txXfrm>
        <a:off x="3827652" y="507327"/>
        <a:ext cx="2837275" cy="966780"/>
      </dsp:txXfrm>
    </dsp:sp>
    <dsp:sp modelId="{C3E65359-E894-46B8-B150-49BAE9DA8B12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Pt’s</a:t>
          </a:r>
          <a:r>
            <a:rPr lang="en-US" sz="4100" kern="1200" dirty="0" smtClean="0"/>
            <a:t> safety</a:t>
          </a:r>
          <a:endParaRPr lang="en-US" sz="4100" kern="1200" dirty="0"/>
        </a:p>
      </dsp:txBody>
      <dsp:txXfrm>
        <a:off x="3827652" y="1712630"/>
        <a:ext cx="2837275" cy="966780"/>
      </dsp:txXfrm>
    </dsp:sp>
    <dsp:sp modelId="{D3B435AF-642E-46AA-B337-EAFE71C615BA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err="1" smtClean="0"/>
            <a:t>Pt’s</a:t>
          </a:r>
          <a:r>
            <a:rPr lang="en-US" sz="4100" kern="1200" dirty="0" smtClean="0"/>
            <a:t> welfare</a:t>
          </a:r>
          <a:endParaRPr lang="en-US" sz="4100" kern="1200" dirty="0"/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A0439-9F00-44BE-B5C8-549C56DE04EC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5F761-E66B-462C-94CE-CDCF178E7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4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Functional outcomes will be delayed     More investment to get outcomes     Pt   frustrations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5F761-E66B-462C-94CE-CDCF178E77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02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5F761-E66B-462C-94CE-CDCF178E777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1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bdul Munem\Desktop\bismillah_calligraphy_by_discoverislam-d40zf9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" y="18142"/>
            <a:ext cx="9140371" cy="722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02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Durant</a:t>
            </a:r>
            <a:r>
              <a:rPr lang="en-US" dirty="0"/>
              <a:t>, Lord, and </a:t>
            </a:r>
            <a:r>
              <a:rPr lang="en-US" dirty="0" err="1" smtClean="0"/>
              <a:t>Domholdt</a:t>
            </a:r>
            <a:r>
              <a:rPr lang="en-US" dirty="0" smtClean="0"/>
              <a:t> </a:t>
            </a:r>
            <a:r>
              <a:rPr lang="en-US" dirty="0"/>
              <a:t>found that 83% </a:t>
            </a:r>
            <a:r>
              <a:rPr lang="en-US" dirty="0" smtClean="0"/>
              <a:t>of outpatients </a:t>
            </a:r>
            <a:r>
              <a:rPr lang="en-US" dirty="0"/>
              <a:t>in </a:t>
            </a:r>
            <a:r>
              <a:rPr lang="en-US" dirty="0">
                <a:solidFill>
                  <a:srgbClr val="C00000"/>
                </a:solidFill>
              </a:rPr>
              <a:t>Indiana</a:t>
            </a:r>
            <a:r>
              <a:rPr lang="en-US" dirty="0"/>
              <a:t> would seek PTs through direct access if they were </a:t>
            </a:r>
            <a:r>
              <a:rPr lang="en-US" dirty="0" smtClean="0"/>
              <a:t>allowed   to </a:t>
            </a:r>
            <a:r>
              <a:rPr lang="en-US" dirty="0"/>
              <a:t>do so.</a:t>
            </a:r>
          </a:p>
        </p:txBody>
      </p:sp>
      <p:pic>
        <p:nvPicPr>
          <p:cNvPr id="6146" name="Picture 2" descr="E:\EBP &amp; PP\profesional practice\pics\direct access\8023e28b529d66e9df2551232acb535b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-6928"/>
            <a:ext cx="3733800" cy="3588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31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access &amp; limitation on side of PT’s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/>
              <a:t>Prohibitive policies by employer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Reimbursement </a:t>
            </a:r>
            <a:r>
              <a:rPr lang="en-US" dirty="0"/>
              <a:t>and physician </a:t>
            </a:r>
            <a:r>
              <a:rPr lang="en-US" dirty="0" smtClean="0"/>
              <a:t>referral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Personal preference </a:t>
            </a:r>
            <a:r>
              <a:rPr lang="en-US" dirty="0"/>
              <a:t>of PTs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933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APTA’s view point about barrier to Direct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Medicare Part B</a:t>
            </a:r>
          </a:p>
          <a:p>
            <a:r>
              <a:rPr lang="en-US" dirty="0">
                <a:solidFill>
                  <a:srgbClr val="C00000"/>
                </a:solidFill>
              </a:rPr>
              <a:t>beneficiaries get a physician’s referral for physical therapy </a:t>
            </a:r>
            <a:r>
              <a:rPr lang="en-US" dirty="0" smtClean="0">
                <a:solidFill>
                  <a:srgbClr val="C00000"/>
                </a:solidFill>
              </a:rPr>
              <a:t>to obtain </a:t>
            </a:r>
            <a:r>
              <a:rPr lang="en-US" dirty="0">
                <a:solidFill>
                  <a:srgbClr val="C00000"/>
                </a:solidFill>
              </a:rPr>
              <a:t>coverage of these services</a:t>
            </a:r>
          </a:p>
        </p:txBody>
      </p:sp>
    </p:spTree>
    <p:extLst>
      <p:ext uri="{BB962C8B-B14F-4D97-AF65-F5344CB8AC3E}">
        <p14:creationId xmlns:p14="http://schemas.microsoft.com/office/powerpoint/2010/main" val="4244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APTA’s effort of rule elimination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American Physical Therapy Association (APTA) strongly </a:t>
            </a:r>
            <a:r>
              <a:rPr lang="en-US" dirty="0">
                <a:solidFill>
                  <a:srgbClr val="C00000"/>
                </a:solidFill>
              </a:rPr>
              <a:t>supports the ability </a:t>
            </a:r>
            <a:r>
              <a:rPr lang="en-US" dirty="0" smtClean="0">
                <a:solidFill>
                  <a:srgbClr val="C00000"/>
                </a:solidFill>
              </a:rPr>
              <a:t>of licensed </a:t>
            </a:r>
            <a:r>
              <a:rPr lang="en-US" dirty="0">
                <a:solidFill>
                  <a:srgbClr val="C00000"/>
                </a:solidFill>
              </a:rPr>
              <a:t>physical therapists to evaluate, diagnose, and treat </a:t>
            </a:r>
            <a:r>
              <a:rPr lang="en-US" dirty="0"/>
              <a:t>beneficiaries requiring </a:t>
            </a:r>
            <a:r>
              <a:rPr lang="en-US" dirty="0" smtClean="0"/>
              <a:t>outpatient physical </a:t>
            </a:r>
            <a:r>
              <a:rPr lang="en-US" dirty="0"/>
              <a:t>therapy services under Part B of the Medicare program, </a:t>
            </a:r>
            <a:r>
              <a:rPr lang="en-US" dirty="0">
                <a:solidFill>
                  <a:srgbClr val="C00000"/>
                </a:solidFill>
              </a:rPr>
              <a:t>without </a:t>
            </a:r>
            <a:r>
              <a:rPr lang="en-US" dirty="0" smtClean="0">
                <a:solidFill>
                  <a:srgbClr val="C00000"/>
                </a:solidFill>
              </a:rPr>
              <a:t>a physician </a:t>
            </a:r>
            <a:r>
              <a:rPr lang="en-US" dirty="0">
                <a:solidFill>
                  <a:srgbClr val="C00000"/>
                </a:solidFill>
              </a:rPr>
              <a:t>referral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physician referral is </a:t>
            </a:r>
            <a:r>
              <a:rPr lang="en-US" dirty="0">
                <a:solidFill>
                  <a:srgbClr val="C00000"/>
                </a:solidFill>
              </a:rPr>
              <a:t>unnecessary </a:t>
            </a:r>
            <a:r>
              <a:rPr lang="en-US" dirty="0"/>
              <a:t>and limits access to </a:t>
            </a:r>
            <a:r>
              <a:rPr lang="en-US" dirty="0" smtClean="0">
                <a:solidFill>
                  <a:srgbClr val="C00000"/>
                </a:solidFill>
              </a:rPr>
              <a:t>timely and </a:t>
            </a:r>
            <a:r>
              <a:rPr lang="en-US" dirty="0">
                <a:solidFill>
                  <a:srgbClr val="C00000"/>
                </a:solidFill>
              </a:rPr>
              <a:t>medically necessary</a:t>
            </a:r>
            <a:r>
              <a:rPr lang="en-US" dirty="0"/>
              <a:t> physical therapists’ services</a:t>
            </a:r>
          </a:p>
        </p:txBody>
      </p:sp>
    </p:spTree>
    <p:extLst>
      <p:ext uri="{BB962C8B-B14F-4D97-AF65-F5344CB8AC3E}">
        <p14:creationId xmlns:p14="http://schemas.microsoft.com/office/powerpoint/2010/main" val="122219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Professional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70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Arial" pitchFamily="34" charset="0"/>
                <a:cs typeface="Arial" pitchFamily="34" charset="0"/>
              </a:rPr>
              <a:t>“Direct access is the ability of a physical therapist to provide evaluation and treatment to patients without the need for a physician referral.”  (APTA)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1562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EBP &amp; PP\profesional practice\pics\direct access\139774966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69461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02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, Unnecessary visits to physicians</a:t>
            </a:r>
            <a:br>
              <a:rPr lang="en-US" dirty="0" smtClean="0"/>
            </a:br>
            <a:r>
              <a:rPr lang="en-US" dirty="0" smtClean="0"/>
              <a:t>neglect issue </a:t>
            </a:r>
            <a:endParaRPr lang="en-US" dirty="0"/>
          </a:p>
        </p:txBody>
      </p:sp>
      <p:pic>
        <p:nvPicPr>
          <p:cNvPr id="2050" name="Picture 2" descr="E:\EBP &amp; PP\profesional practice\pics\direct access\gI_85028_direct-acces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75680"/>
            <a:ext cx="7162800" cy="435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70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in Care</a:t>
            </a:r>
            <a:endParaRPr lang="en-US" dirty="0"/>
          </a:p>
        </p:txBody>
      </p:sp>
      <p:pic>
        <p:nvPicPr>
          <p:cNvPr id="3074" name="Picture 2" descr="E:\EBP &amp; PP\profesional practice\pics\direct access\getty_rm_photo_of_post_injury_physical_therapy_sessio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4695825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EBP &amp; PP\profesional practice\pics\direct access\Make-Extra-Money-Onlin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39512"/>
            <a:ext cx="3901618" cy="293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bdul Munem\Desktop\TSBB_Frustration-440x29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073" y="3886200"/>
            <a:ext cx="41910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8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access….. &amp; </a:t>
            </a:r>
            <a:br>
              <a:rPr lang="en-US" dirty="0" smtClean="0"/>
            </a:br>
            <a:r>
              <a:rPr lang="en-US" dirty="0" smtClean="0"/>
              <a:t>PT’s education , clinical training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49374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052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access levels</a:t>
            </a:r>
            <a:br>
              <a:rPr lang="en-US" dirty="0" smtClean="0"/>
            </a:br>
            <a:r>
              <a:rPr lang="en-US" dirty="0"/>
              <a:t>Evaluate and treat </a:t>
            </a:r>
            <a:r>
              <a:rPr lang="en-US" dirty="0" err="1"/>
              <a:t>vs</a:t>
            </a:r>
            <a:r>
              <a:rPr lang="en-US" dirty="0"/>
              <a:t> limited access</a:t>
            </a:r>
          </a:p>
        </p:txBody>
      </p:sp>
      <p:pic>
        <p:nvPicPr>
          <p:cNvPr id="4098" name="Picture 2" descr="E:\EBP &amp; PP\profesional practice\pics\direct access\PTgoni.192173129_std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524000"/>
            <a:ext cx="2705100" cy="291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E:\EBP &amp; PP\profesional practice\pics\direct access\2013_LexingtonClinic_PhysicalThera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060" y="1447800"/>
            <a:ext cx="3624349" cy="3020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:\EBP &amp; PP\profesional practice\pics\direct access\physician_referral_specialized_pain_managemen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81401"/>
            <a:ext cx="394652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4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Objections to direct access</a:t>
            </a:r>
            <a:endParaRPr lang="en-US" dirty="0"/>
          </a:p>
        </p:txBody>
      </p:sp>
      <p:pic>
        <p:nvPicPr>
          <p:cNvPr id="5122" name="Picture 2" descr="E:\EBP &amp; PP\profesional practice\pics\direct access\education 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66675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E:\EBP &amp; PP\profesional practice\pics\direct access\DoctorNurseXray5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3810000"/>
            <a:ext cx="4356365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E:\EBP &amp; PP\profesional practice\pics\direct access\hospital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164" y="3993573"/>
            <a:ext cx="4101836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94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209</Words>
  <Application>Microsoft Office PowerPoint</Application>
  <PresentationFormat>On-screen Show (4:3)</PresentationFormat>
  <Paragraphs>32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Professional practice</vt:lpstr>
      <vt:lpstr>Direct Access</vt:lpstr>
      <vt:lpstr>PowerPoint Presentation</vt:lpstr>
      <vt:lpstr>Time , Unnecessary visits to physicians neglect issue </vt:lpstr>
      <vt:lpstr>Delay in Care</vt:lpstr>
      <vt:lpstr>Direct access….. &amp;  PT’s education , clinical training</vt:lpstr>
      <vt:lpstr>Direct access levels Evaluate and treat vs limited access</vt:lpstr>
      <vt:lpstr>Objections to direct access</vt:lpstr>
      <vt:lpstr>PowerPoint Presentation</vt:lpstr>
      <vt:lpstr>Direct access &amp; limitation on side of PT’s </vt:lpstr>
      <vt:lpstr>APTA’s view point about barrier to Direct access</vt:lpstr>
      <vt:lpstr>APTA’s effort of rule elimination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 Munem</dc:creator>
  <cp:lastModifiedBy>ismail - [2010]</cp:lastModifiedBy>
  <cp:revision>23</cp:revision>
  <dcterms:created xsi:type="dcterms:W3CDTF">2006-08-16T00:00:00Z</dcterms:created>
  <dcterms:modified xsi:type="dcterms:W3CDTF">2014-06-05T08:41:31Z</dcterms:modified>
</cp:coreProperties>
</file>