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6" r:id="rId18"/>
    <p:sldId id="272" r:id="rId19"/>
    <p:sldId id="273" r:id="rId20"/>
    <p:sldId id="274" r:id="rId21"/>
    <p:sldId id="275" r:id="rId22"/>
    <p:sldId id="282" r:id="rId23"/>
    <p:sldId id="277" r:id="rId24"/>
    <p:sldId id="278" r:id="rId25"/>
    <p:sldId id="279" r:id="rId26"/>
    <p:sldId id="280"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C11EC9-330D-4582-B7FC-E38D769A1A6A}" type="datetimeFigureOut">
              <a:rPr lang="en-US" smtClean="0"/>
              <a:pPr/>
              <a:t>3/12/2020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AC1088-21AD-4AF9-93D9-EE919CAF0B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AC1088-21AD-4AF9-93D9-EE919CAF0BAD}"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3DDF958-6420-4A38-891D-4101DD5D5C85}" type="datetimeFigureOut">
              <a:rPr lang="en-US" smtClean="0"/>
              <a:pPr/>
              <a:t>3/12/2020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65193BC-FF55-43A7-BFC3-E0777D15A58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DDF958-6420-4A38-891D-4101DD5D5C85}" type="datetimeFigureOut">
              <a:rPr lang="en-US" smtClean="0"/>
              <a:pPr/>
              <a:t>3/12/2020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5193BC-FF55-43A7-BFC3-E0777D15A5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3DDF958-6420-4A38-891D-4101DD5D5C85}" type="datetimeFigureOut">
              <a:rPr lang="en-US" smtClean="0"/>
              <a:pPr/>
              <a:t>3/12/2020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65193BC-FF55-43A7-BFC3-E0777D15A5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DDF958-6420-4A38-891D-4101DD5D5C85}" type="datetimeFigureOut">
              <a:rPr lang="en-US" smtClean="0"/>
              <a:pPr/>
              <a:t>3/12/2020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5193BC-FF55-43A7-BFC3-E0777D15A5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3DDF958-6420-4A38-891D-4101DD5D5C85}" type="datetimeFigureOut">
              <a:rPr lang="en-US" smtClean="0"/>
              <a:pPr/>
              <a:t>3/12/2020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65193BC-FF55-43A7-BFC3-E0777D15A58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DDF958-6420-4A38-891D-4101DD5D5C85}" type="datetimeFigureOut">
              <a:rPr lang="en-US" smtClean="0"/>
              <a:pPr/>
              <a:t>3/12/2020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5193BC-FF55-43A7-BFC3-E0777D15A5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3DDF958-6420-4A38-891D-4101DD5D5C85}" type="datetimeFigureOut">
              <a:rPr lang="en-US" smtClean="0"/>
              <a:pPr/>
              <a:t>3/12/2020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65193BC-FF55-43A7-BFC3-E0777D15A5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3DDF958-6420-4A38-891D-4101DD5D5C85}" type="datetimeFigureOut">
              <a:rPr lang="en-US" smtClean="0"/>
              <a:pPr/>
              <a:t>3/12/2020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65193BC-FF55-43A7-BFC3-E0777D15A5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3DDF958-6420-4A38-891D-4101DD5D5C85}" type="datetimeFigureOut">
              <a:rPr lang="en-US" smtClean="0"/>
              <a:pPr/>
              <a:t>3/12/2020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265193BC-FF55-43A7-BFC3-E0777D15A5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DDF958-6420-4A38-891D-4101DD5D5C85}" type="datetimeFigureOut">
              <a:rPr lang="en-US" smtClean="0"/>
              <a:pPr/>
              <a:t>3/12/2020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5193BC-FF55-43A7-BFC3-E0777D15A5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3DDF958-6420-4A38-891D-4101DD5D5C85}" type="datetimeFigureOut">
              <a:rPr lang="en-US" smtClean="0"/>
              <a:pPr/>
              <a:t>3/12/2020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5193BC-FF55-43A7-BFC3-E0777D15A58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3DDF958-6420-4A38-891D-4101DD5D5C85}" type="datetimeFigureOut">
              <a:rPr lang="en-US" smtClean="0"/>
              <a:pPr/>
              <a:t>3/12/2020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65193BC-FF55-43A7-BFC3-E0777D15A5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Mangers and Management</a:t>
            </a:r>
            <a:endParaRPr lang="en-US" dirty="0"/>
          </a:p>
        </p:txBody>
      </p:sp>
      <p:sp>
        <p:nvSpPr>
          <p:cNvPr id="3" name="Subtitle 2"/>
          <p:cNvSpPr>
            <a:spLocks noGrp="1"/>
          </p:cNvSpPr>
          <p:nvPr>
            <p:ph type="subTitle" idx="1"/>
          </p:nvPr>
        </p:nvSpPr>
        <p:spPr/>
        <p:txBody>
          <a:bodyPr/>
          <a:lstStyle/>
          <a:p>
            <a:r>
              <a:rPr lang="en-US" dirty="0" smtClean="0"/>
              <a:t>Chapter 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lnSpcReduction="10000"/>
          </a:bodyPr>
          <a:lstStyle/>
          <a:p>
            <a:pPr algn="just"/>
            <a:r>
              <a:rPr lang="en-US" sz="3200" dirty="0" smtClean="0"/>
              <a:t>The </a:t>
            </a:r>
            <a:r>
              <a:rPr lang="en-US" sz="3200" b="1" dirty="0" smtClean="0"/>
              <a:t>planning</a:t>
            </a:r>
            <a:r>
              <a:rPr lang="en-US" sz="3200" dirty="0" smtClean="0"/>
              <a:t> function involves the process of defining goals, establishing strategies for achieving those goals, and developing plans to integrate and coordinate activities.</a:t>
            </a:r>
          </a:p>
          <a:p>
            <a:pPr algn="just">
              <a:buNone/>
            </a:pPr>
            <a:endParaRPr lang="en-US" sz="3200" dirty="0" smtClean="0"/>
          </a:p>
          <a:p>
            <a:pPr algn="just"/>
            <a:r>
              <a:rPr lang="en-US" sz="3200" dirty="0" smtClean="0"/>
              <a:t> </a:t>
            </a:r>
            <a:r>
              <a:rPr lang="en-US" sz="3200" b="1" dirty="0" smtClean="0"/>
              <a:t>Organizing</a:t>
            </a:r>
            <a:r>
              <a:rPr lang="en-US" sz="3200" dirty="0" smtClean="0"/>
              <a:t> involves the process of determining what tasks are to be done, who is to do them, how the tasks are to be grouped, who reports to whom, and where decisions are to be made.</a:t>
            </a:r>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fontScale="85000" lnSpcReduction="20000"/>
          </a:bodyPr>
          <a:lstStyle/>
          <a:p>
            <a:pPr algn="just"/>
            <a:r>
              <a:rPr lang="en-US" dirty="0" smtClean="0"/>
              <a:t>Every organization includes people, and management's job is to work with and through people to accomplish organizational goals. This is the </a:t>
            </a:r>
            <a:r>
              <a:rPr lang="en-US" b="1" dirty="0" smtClean="0"/>
              <a:t>leading</a:t>
            </a:r>
            <a:r>
              <a:rPr lang="en-US" dirty="0" smtClean="0"/>
              <a:t> function. When managers motivate subordinates, influence individuals or teams as they work, select the most effective communication channel, or deal in any way with employee behavior issues, they are leading. </a:t>
            </a:r>
          </a:p>
          <a:p>
            <a:pPr algn="just"/>
            <a:r>
              <a:rPr lang="en-US" dirty="0" smtClean="0"/>
              <a:t>After the goals are set and the plans are formulated (planning), the structural arrangements determined (organizing), and the people hired, trained, and motivated (leading), there has to be some evaluation of whether things are going as planned. To ensure that work is going as it should, managers must monitor and evaluate performance. Actual performance must be compared with the previously set goals. If there are any significant deviations, it's management's job to get work performance back on track. This process of monitoring, comparing, and correcting is what we mean by the </a:t>
            </a:r>
            <a:r>
              <a:rPr lang="en-US" b="1" dirty="0" smtClean="0"/>
              <a:t>controlling</a:t>
            </a:r>
            <a:r>
              <a:rPr lang="en-US" dirty="0" smtClean="0"/>
              <a:t> function.</a:t>
            </a:r>
          </a:p>
          <a:p>
            <a:pPr algn="just">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Management Process</a:t>
            </a:r>
            <a:endParaRPr lang="en-US" dirty="0"/>
          </a:p>
        </p:txBody>
      </p:sp>
      <p:sp>
        <p:nvSpPr>
          <p:cNvPr id="3" name="Content Placeholder 2"/>
          <p:cNvSpPr>
            <a:spLocks noGrp="1"/>
          </p:cNvSpPr>
          <p:nvPr>
            <p:ph idx="1"/>
          </p:nvPr>
        </p:nvSpPr>
        <p:spPr/>
        <p:txBody>
          <a:bodyPr/>
          <a:lstStyle/>
          <a:p>
            <a:pPr algn="ctr"/>
            <a:r>
              <a:rPr lang="en-US" sz="3200" dirty="0" smtClean="0"/>
              <a:t>The management process is the set of ongoing decisions and work activities in which managers engage as they plan, organize, lead, and control. What this means is that as managers manage, their work activities are usually done in a continuous manner—that is, in a process.</a:t>
            </a:r>
          </a:p>
          <a:p>
            <a:pPr algn="ctr">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Roles</a:t>
            </a:r>
            <a:br>
              <a:rPr lang="en-US" dirty="0" smtClean="0"/>
            </a:br>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t>Henry </a:t>
            </a:r>
            <a:r>
              <a:rPr lang="en-US" dirty="0" err="1" smtClean="0"/>
              <a:t>Mintzberg</a:t>
            </a:r>
            <a:r>
              <a:rPr lang="en-US" dirty="0" smtClean="0"/>
              <a:t>, a prominent management researcher, says that what managers do can best be described by looking at the roles they play at work. From his study of actual managers at work, </a:t>
            </a:r>
            <a:r>
              <a:rPr lang="en-US" dirty="0" err="1" smtClean="0"/>
              <a:t>Mintzberg</a:t>
            </a:r>
            <a:r>
              <a:rPr lang="en-US" dirty="0" smtClean="0"/>
              <a:t> developed a categorization scheme for defining what managers do. He concluded that managers perform 10 different but highly interrelated roles. The term management roles refers to specific categories of managerial behavior. </a:t>
            </a:r>
          </a:p>
          <a:p>
            <a:pPr algn="just"/>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a:bodyPr>
          <a:lstStyle/>
          <a:p>
            <a:pPr algn="just"/>
            <a:r>
              <a:rPr lang="en-US" dirty="0" smtClean="0"/>
              <a:t>The </a:t>
            </a:r>
            <a:r>
              <a:rPr lang="en-US" b="1" dirty="0" smtClean="0"/>
              <a:t>interpersonal roles </a:t>
            </a:r>
            <a:r>
              <a:rPr lang="en-US" dirty="0" smtClean="0"/>
              <a:t>are roles that involve people (subordinates and persons outside the organization) and other duties that are ceremonial and symbolic in nature. The three interpersonal roles include being a figurehead, leader, and liaison. The informational roles involve receiving, collecting, and disseminating information. The three </a:t>
            </a:r>
            <a:r>
              <a:rPr lang="en-US" b="1" dirty="0" smtClean="0"/>
              <a:t>informational roles </a:t>
            </a:r>
            <a:r>
              <a:rPr lang="en-US" dirty="0" smtClean="0"/>
              <a:t>include a monitor, disseminator, and spokesperson. Finally, the </a:t>
            </a:r>
            <a:r>
              <a:rPr lang="en-US" b="1" dirty="0" smtClean="0"/>
              <a:t>decisional roles </a:t>
            </a:r>
            <a:r>
              <a:rPr lang="en-US" dirty="0" smtClean="0"/>
              <a:t>revolve around making choices. The four decisional roles include entrepreneur, disturbance handler, resource allocator, and negotiator.</a:t>
            </a:r>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Users\dell\Desktop\managerial-roles.png"/>
          <p:cNvPicPr>
            <a:picLocks noGrp="1" noChangeAspect="1" noChangeArrowheads="1"/>
          </p:cNvPicPr>
          <p:nvPr>
            <p:ph idx="1"/>
          </p:nvPr>
        </p:nvPicPr>
        <p:blipFill>
          <a:blip r:embed="rId2" cstate="print"/>
          <a:srcRect/>
          <a:stretch>
            <a:fillRect/>
          </a:stretch>
        </p:blipFill>
        <p:spPr bwMode="auto">
          <a:xfrm>
            <a:off x="0" y="0"/>
            <a:ext cx="8153400" cy="6858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228601"/>
          <a:ext cx="7924800" cy="6400799"/>
        </p:xfrm>
        <a:graphic>
          <a:graphicData uri="http://schemas.openxmlformats.org/drawingml/2006/table">
            <a:tbl>
              <a:tblPr firstRow="1" bandRow="1">
                <a:tableStyleId>{5C22544A-7EE6-4342-B048-85BDC9FD1C3A}</a:tableStyleId>
              </a:tblPr>
              <a:tblGrid>
                <a:gridCol w="2641600"/>
                <a:gridCol w="2641600"/>
                <a:gridCol w="2641600"/>
              </a:tblGrid>
              <a:tr h="927780">
                <a:tc>
                  <a:txBody>
                    <a:bodyPr/>
                    <a:lstStyle/>
                    <a:p>
                      <a:r>
                        <a:rPr lang="en-US" sz="1800" b="1" baseline="0" dirty="0" smtClean="0">
                          <a:solidFill>
                            <a:srgbClr val="000000"/>
                          </a:solidFill>
                          <a:latin typeface="Times New Roman"/>
                        </a:rPr>
                        <a:t>Role</a:t>
                      </a: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c>
                  <a:txBody>
                    <a:bodyPr/>
                    <a:lstStyle/>
                    <a:p>
                      <a:r>
                        <a:rPr lang="en-US" sz="1800" b="1" baseline="0" dirty="0" smtClean="0">
                          <a:solidFill>
                            <a:srgbClr val="000000"/>
                          </a:solidFill>
                          <a:latin typeface="Times New Roman"/>
                        </a:rPr>
                        <a:t>Description</a:t>
                      </a:r>
                    </a:p>
                    <a:p>
                      <a:r>
                        <a:rPr lang="en-US" sz="1800" baseline="0" dirty="0" smtClean="0">
                          <a:solidFill>
                            <a:srgbClr val="000000"/>
                          </a:solidFill>
                          <a:latin typeface="Times New Roman"/>
                        </a:rPr>
                        <a:t> </a:t>
                      </a:r>
                      <a:endParaRPr lang="en-US" sz="1800" b="1" baseline="0" dirty="0" smtClean="0">
                        <a:solidFill>
                          <a:srgbClr val="000000"/>
                        </a:solidFill>
                        <a:latin typeface="Times New Roman"/>
                      </a:endParaRP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c>
                  <a:txBody>
                    <a:bodyPr/>
                    <a:lstStyle/>
                    <a:p>
                      <a:r>
                        <a:rPr lang="en-US" sz="1800" b="1" baseline="0" dirty="0" smtClean="0">
                          <a:solidFill>
                            <a:srgbClr val="000000"/>
                          </a:solidFill>
                          <a:latin typeface="Times New Roman"/>
                        </a:rPr>
                        <a:t>Examples of Identifiable Activities</a:t>
                      </a: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r>
              <a:tr h="587594">
                <a:tc gridSpan="3">
                  <a:txBody>
                    <a:bodyPr/>
                    <a:lstStyle/>
                    <a:p>
                      <a:r>
                        <a:rPr kumimoji="0" lang="en-US" sz="2400" b="1" kern="1200" baseline="0" dirty="0" smtClean="0">
                          <a:solidFill>
                            <a:schemeClr val="dk1"/>
                          </a:solidFill>
                          <a:latin typeface="+mn-lt"/>
                          <a:ea typeface="+mn-ea"/>
                          <a:cs typeface="+mn-cs"/>
                        </a:rPr>
                        <a:t>Interpersonal</a:t>
                      </a:r>
                    </a:p>
                  </a:txBody>
                  <a:tcPr/>
                </a:tc>
                <a:tc hMerge="1">
                  <a:txBody>
                    <a:bodyPr/>
                    <a:lstStyle/>
                    <a:p>
                      <a:endParaRPr lang="en-US" dirty="0"/>
                    </a:p>
                  </a:txBody>
                  <a:tcPr/>
                </a:tc>
                <a:tc hMerge="1">
                  <a:txBody>
                    <a:bodyPr/>
                    <a:lstStyle/>
                    <a:p>
                      <a:endParaRPr lang="en-US" dirty="0"/>
                    </a:p>
                  </a:txBody>
                  <a:tcPr/>
                </a:tc>
              </a:tr>
              <a:tr h="1371347">
                <a:tc>
                  <a:txBody>
                    <a:bodyPr/>
                    <a:lstStyle/>
                    <a:p>
                      <a:r>
                        <a:rPr lang="en-US" sz="1800" b="1" baseline="0" dirty="0" smtClean="0">
                          <a:solidFill>
                            <a:srgbClr val="000000"/>
                          </a:solidFill>
                          <a:latin typeface="Times New Roman"/>
                        </a:rPr>
                        <a:t>Figurehead</a:t>
                      </a:r>
                    </a:p>
                    <a:p>
                      <a:r>
                        <a:rPr lang="en-US" sz="1800" b="1" baseline="0" dirty="0" smtClean="0">
                          <a:solidFill>
                            <a:srgbClr val="000000"/>
                          </a:solidFill>
                          <a:latin typeface="Times New Roman"/>
                        </a:rPr>
                        <a:t>   </a:t>
                      </a:r>
                      <a:endParaRPr lang="en-US" sz="1800" b="1" baseline="0" dirty="0" smtClean="0">
                        <a:solidFill>
                          <a:srgbClr val="000000"/>
                        </a:solidFill>
                        <a:latin typeface="Times New Roman"/>
                      </a:endParaRPr>
                    </a:p>
                  </a:txBody>
                  <a:tcPr/>
                </a:tc>
                <a:tc>
                  <a:txBody>
                    <a:bodyPr/>
                    <a:lstStyle/>
                    <a:p>
                      <a:r>
                        <a:rPr lang="en-US" sz="1600" baseline="0" dirty="0" smtClean="0">
                          <a:solidFill>
                            <a:srgbClr val="000000"/>
                          </a:solidFill>
                          <a:latin typeface="Times New Roman"/>
                        </a:rPr>
                        <a:t>Symbolic head; obliged to perform a number of routine duties of a legal or social nature</a:t>
                      </a:r>
                    </a:p>
                    <a:p>
                      <a:r>
                        <a:rPr lang="en-US" sz="1600" baseline="0" dirty="0" smtClean="0">
                          <a:solidFill>
                            <a:srgbClr val="000000"/>
                          </a:solidFill>
                          <a:latin typeface="Times New Roman"/>
                        </a:rPr>
                        <a:t> </a:t>
                      </a:r>
                      <a:endParaRPr lang="en-US" sz="1600" baseline="0" dirty="0" smtClean="0">
                        <a:solidFill>
                          <a:srgbClr val="000000"/>
                        </a:solidFill>
                        <a:latin typeface="Times New Roman"/>
                      </a:endParaRPr>
                    </a:p>
                  </a:txBody>
                  <a:tcPr/>
                </a:tc>
                <a:tc>
                  <a:txBody>
                    <a:bodyPr/>
                    <a:lstStyle/>
                    <a:p>
                      <a:r>
                        <a:rPr lang="en-US" sz="1600" baseline="0" dirty="0" smtClean="0">
                          <a:solidFill>
                            <a:srgbClr val="000000"/>
                          </a:solidFill>
                          <a:latin typeface="Times New Roman"/>
                        </a:rPr>
                        <a:t>Greeting visitors; signing legal documents</a:t>
                      </a:r>
                    </a:p>
                    <a:p>
                      <a:r>
                        <a:rPr lang="en-US" sz="1600" baseline="0" dirty="0" smtClean="0">
                          <a:solidFill>
                            <a:srgbClr val="000000"/>
                          </a:solidFill>
                          <a:latin typeface="Times New Roman"/>
                        </a:rPr>
                        <a:t>  </a:t>
                      </a:r>
                      <a:endParaRPr lang="en-US" sz="1600" baseline="0" dirty="0" smtClean="0">
                        <a:solidFill>
                          <a:srgbClr val="000000"/>
                        </a:solidFill>
                        <a:latin typeface="Times New Roman"/>
                      </a:endParaRPr>
                    </a:p>
                  </a:txBody>
                  <a:tcPr/>
                </a:tc>
              </a:tr>
              <a:tr h="1628475">
                <a:tc>
                  <a:txBody>
                    <a:bodyPr/>
                    <a:lstStyle/>
                    <a:p>
                      <a:r>
                        <a:rPr kumimoji="0" lang="en-US" sz="1800" b="1" kern="1200" baseline="0" dirty="0" smtClean="0">
                          <a:solidFill>
                            <a:schemeClr val="dk1"/>
                          </a:solidFill>
                          <a:latin typeface="+mn-lt"/>
                          <a:ea typeface="+mn-ea"/>
                          <a:cs typeface="+mn-cs"/>
                        </a:rPr>
                        <a:t>Leader</a:t>
                      </a:r>
                    </a:p>
                    <a:p>
                      <a:r>
                        <a:rPr kumimoji="0" lang="en-US" sz="1800" b="1" kern="1200" baseline="0" dirty="0" smtClean="0">
                          <a:solidFill>
                            <a:schemeClr val="dk1"/>
                          </a:solidFill>
                          <a:latin typeface="+mn-lt"/>
                          <a:ea typeface="+mn-ea"/>
                          <a:cs typeface="+mn-cs"/>
                        </a:rPr>
                        <a:t> </a:t>
                      </a:r>
                    </a:p>
                    <a:p>
                      <a:r>
                        <a:rPr kumimoji="0" lang="en-US" sz="1800" b="1" kern="1200" baseline="0" dirty="0" smtClean="0">
                          <a:solidFill>
                            <a:schemeClr val="dk1"/>
                          </a:solidFill>
                          <a:latin typeface="+mn-lt"/>
                          <a:ea typeface="+mn-ea"/>
                          <a:cs typeface="+mn-cs"/>
                        </a:rPr>
                        <a:t> </a:t>
                      </a:r>
                    </a:p>
                    <a:p>
                      <a:r>
                        <a:rPr kumimoji="0" lang="en-US" sz="1800" b="1" kern="1200" baseline="0" dirty="0" smtClean="0">
                          <a:solidFill>
                            <a:schemeClr val="dk1"/>
                          </a:solidFill>
                          <a:latin typeface="+mn-lt"/>
                          <a:ea typeface="+mn-ea"/>
                          <a:cs typeface="+mn-cs"/>
                        </a:rPr>
                        <a:t>  </a:t>
                      </a:r>
                    </a:p>
                    <a:p>
                      <a:endParaRPr lang="en-US" sz="1800" b="1" dirty="0"/>
                    </a:p>
                  </a:txBody>
                  <a:tcPr/>
                </a:tc>
                <a:tc>
                  <a:txBody>
                    <a:bodyPr/>
                    <a:lstStyle/>
                    <a:p>
                      <a:r>
                        <a:rPr kumimoji="0" lang="en-US" sz="1600" kern="1200" baseline="0" dirty="0" smtClean="0">
                          <a:solidFill>
                            <a:schemeClr val="dk1"/>
                          </a:solidFill>
                          <a:latin typeface="+mn-lt"/>
                          <a:ea typeface="+mn-ea"/>
                          <a:cs typeface="+mn-cs"/>
                        </a:rPr>
                        <a:t>Responsible for the motivation of subordinates responsible for staffing, training, and associated duties</a:t>
                      </a:r>
                      <a:endParaRPr lang="en-US" sz="1600" dirty="0"/>
                    </a:p>
                  </a:txBody>
                  <a:tcPr/>
                </a:tc>
                <a:tc>
                  <a:txBody>
                    <a:bodyPr/>
                    <a:lstStyle/>
                    <a:p>
                      <a:r>
                        <a:rPr kumimoji="0" lang="en-US" sz="1600" kern="1200" baseline="0" dirty="0" smtClean="0">
                          <a:solidFill>
                            <a:schemeClr val="dk1"/>
                          </a:solidFill>
                          <a:latin typeface="+mn-lt"/>
                          <a:ea typeface="+mn-ea"/>
                          <a:cs typeface="+mn-cs"/>
                        </a:rPr>
                        <a:t>Performing virtually all activities that involve subordinates</a:t>
                      </a:r>
                      <a:endParaRPr lang="en-US" sz="1600" dirty="0"/>
                    </a:p>
                  </a:txBody>
                  <a:tcPr/>
                </a:tc>
              </a:tr>
              <a:tr h="1885603">
                <a:tc>
                  <a:txBody>
                    <a:bodyPr/>
                    <a:lstStyle/>
                    <a:p>
                      <a:r>
                        <a:rPr kumimoji="0" lang="en-US" sz="1800" b="1" kern="1200" baseline="0" dirty="0" smtClean="0">
                          <a:solidFill>
                            <a:schemeClr val="dk1"/>
                          </a:solidFill>
                          <a:latin typeface="+mn-lt"/>
                          <a:ea typeface="+mn-ea"/>
                          <a:cs typeface="+mn-cs"/>
                        </a:rPr>
                        <a:t>Liaison</a:t>
                      </a:r>
                    </a:p>
                    <a:p>
                      <a:r>
                        <a:rPr kumimoji="0" lang="en-US" sz="1800" b="1" kern="1200" baseline="0" dirty="0" smtClean="0">
                          <a:solidFill>
                            <a:schemeClr val="dk1"/>
                          </a:solidFill>
                          <a:latin typeface="+mn-lt"/>
                          <a:ea typeface="+mn-ea"/>
                          <a:cs typeface="+mn-cs"/>
                        </a:rPr>
                        <a:t> </a:t>
                      </a:r>
                    </a:p>
                    <a:p>
                      <a:r>
                        <a:rPr kumimoji="0" lang="en-US" sz="1800" b="1" kern="1200" baseline="0" dirty="0" smtClean="0">
                          <a:solidFill>
                            <a:schemeClr val="dk1"/>
                          </a:solidFill>
                          <a:latin typeface="+mn-lt"/>
                          <a:ea typeface="+mn-ea"/>
                          <a:cs typeface="+mn-cs"/>
                        </a:rPr>
                        <a:t>  </a:t>
                      </a:r>
                    </a:p>
                    <a:p>
                      <a:endParaRPr lang="en-US" sz="18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smtClean="0">
                          <a:solidFill>
                            <a:schemeClr val="dk1"/>
                          </a:solidFill>
                          <a:latin typeface="+mn-lt"/>
                          <a:ea typeface="+mn-ea"/>
                          <a:cs typeface="+mn-cs"/>
                        </a:rPr>
                        <a:t> Maintains self-developed network of outside contacts and informers who provide favors and information</a:t>
                      </a:r>
                    </a:p>
                    <a:p>
                      <a:endParaRPr lang="en-US" sz="1600" dirty="0"/>
                    </a:p>
                  </a:txBody>
                  <a:tcPr/>
                </a:tc>
                <a:tc>
                  <a:txBody>
                    <a:bodyPr/>
                    <a:lstStyle/>
                    <a:p>
                      <a:r>
                        <a:rPr kumimoji="0" lang="en-US" sz="1600" kern="1200" baseline="0" dirty="0" smtClean="0">
                          <a:solidFill>
                            <a:schemeClr val="dk1"/>
                          </a:solidFill>
                          <a:latin typeface="+mn-lt"/>
                          <a:ea typeface="+mn-ea"/>
                          <a:cs typeface="+mn-cs"/>
                        </a:rPr>
                        <a:t>Acknowledging mail; doing external board work; performing other activities that involve outsiders</a:t>
                      </a:r>
                      <a:endParaRPr lang="en-US" sz="1600"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nvGraphicFramePr>
        <p:xfrm>
          <a:off x="152400" y="228601"/>
          <a:ext cx="7924800" cy="6459821"/>
        </p:xfrm>
        <a:graphic>
          <a:graphicData uri="http://schemas.openxmlformats.org/drawingml/2006/table">
            <a:tbl>
              <a:tblPr firstRow="1" bandRow="1">
                <a:tableStyleId>{5C22544A-7EE6-4342-B048-85BDC9FD1C3A}</a:tableStyleId>
              </a:tblPr>
              <a:tblGrid>
                <a:gridCol w="2641600"/>
                <a:gridCol w="2641600"/>
                <a:gridCol w="2641600"/>
              </a:tblGrid>
              <a:tr h="762257">
                <a:tc>
                  <a:txBody>
                    <a:bodyPr/>
                    <a:lstStyle/>
                    <a:p>
                      <a:r>
                        <a:rPr lang="en-US" sz="1800" b="1" baseline="0" dirty="0" smtClean="0">
                          <a:solidFill>
                            <a:srgbClr val="000000"/>
                          </a:solidFill>
                          <a:latin typeface="Times New Roman"/>
                        </a:rPr>
                        <a:t>Role</a:t>
                      </a: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c>
                  <a:txBody>
                    <a:bodyPr/>
                    <a:lstStyle/>
                    <a:p>
                      <a:r>
                        <a:rPr lang="en-US" sz="1800" b="1" baseline="0" dirty="0" smtClean="0">
                          <a:solidFill>
                            <a:srgbClr val="000000"/>
                          </a:solidFill>
                          <a:latin typeface="Times New Roman"/>
                        </a:rPr>
                        <a:t>Description</a:t>
                      </a:r>
                    </a:p>
                    <a:p>
                      <a:r>
                        <a:rPr lang="en-US" sz="1800" baseline="0" dirty="0" smtClean="0">
                          <a:solidFill>
                            <a:srgbClr val="000000"/>
                          </a:solidFill>
                          <a:latin typeface="Times New Roman"/>
                        </a:rPr>
                        <a:t> </a:t>
                      </a:r>
                      <a:endParaRPr lang="en-US" sz="1800" b="1" baseline="0" dirty="0" smtClean="0">
                        <a:solidFill>
                          <a:srgbClr val="000000"/>
                        </a:solidFill>
                        <a:latin typeface="Times New Roman"/>
                      </a:endParaRP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c>
                  <a:txBody>
                    <a:bodyPr/>
                    <a:lstStyle/>
                    <a:p>
                      <a:r>
                        <a:rPr lang="en-US" sz="1800" b="1" baseline="0" dirty="0" smtClean="0">
                          <a:solidFill>
                            <a:srgbClr val="000000"/>
                          </a:solidFill>
                          <a:latin typeface="Times New Roman"/>
                        </a:rPr>
                        <a:t>Examples of Identifiable Activities</a:t>
                      </a: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r>
              <a:tr h="397920">
                <a:tc gridSpan="3">
                  <a:txBody>
                    <a:bodyPr/>
                    <a:lstStyle/>
                    <a:p>
                      <a:r>
                        <a:rPr kumimoji="0" lang="en-US" sz="2400" b="1" kern="1200" baseline="0" dirty="0" smtClean="0">
                          <a:solidFill>
                            <a:schemeClr val="dk1"/>
                          </a:solidFill>
                          <a:latin typeface="+mn-lt"/>
                          <a:ea typeface="+mn-ea"/>
                          <a:cs typeface="+mn-cs"/>
                        </a:rPr>
                        <a:t>Informational</a:t>
                      </a:r>
                    </a:p>
                  </a:txBody>
                  <a:tcPr/>
                </a:tc>
                <a:tc hMerge="1">
                  <a:txBody>
                    <a:bodyPr/>
                    <a:lstStyle/>
                    <a:p>
                      <a:endParaRPr lang="en-US" dirty="0"/>
                    </a:p>
                  </a:txBody>
                  <a:tcPr/>
                </a:tc>
                <a:tc hMerge="1">
                  <a:txBody>
                    <a:bodyPr/>
                    <a:lstStyle/>
                    <a:p>
                      <a:endParaRPr lang="en-US" dirty="0"/>
                    </a:p>
                  </a:txBody>
                  <a:tcPr/>
                </a:tc>
              </a:tr>
              <a:tr h="2134320">
                <a:tc>
                  <a:txBody>
                    <a:bodyPr/>
                    <a:lstStyle/>
                    <a:p>
                      <a:r>
                        <a:rPr lang="en-US" sz="1800" b="1" baseline="0" dirty="0" smtClean="0">
                          <a:solidFill>
                            <a:srgbClr val="000000"/>
                          </a:solidFill>
                          <a:latin typeface="Times New Roman"/>
                        </a:rPr>
                        <a:t>Monitor</a:t>
                      </a:r>
                    </a:p>
                  </a:txBody>
                  <a:tcPr/>
                </a:tc>
                <a:tc>
                  <a:txBody>
                    <a:bodyPr/>
                    <a:lstStyle/>
                    <a:p>
                      <a:r>
                        <a:rPr lang="en-US" sz="1800" baseline="0" dirty="0" smtClean="0">
                          <a:solidFill>
                            <a:srgbClr val="000000"/>
                          </a:solidFill>
                          <a:latin typeface="Times New Roman"/>
                        </a:rPr>
                        <a:t>Seeks and receives wide variety of internal and external information to develop thorough understanding of organization and environment</a:t>
                      </a:r>
                    </a:p>
                  </a:txBody>
                  <a:tcPr/>
                </a:tc>
                <a:tc>
                  <a:txBody>
                    <a:bodyPr/>
                    <a:lstStyle/>
                    <a:p>
                      <a:r>
                        <a:rPr lang="en-US" sz="1800" baseline="0" dirty="0" smtClean="0">
                          <a:solidFill>
                            <a:srgbClr val="000000"/>
                          </a:solidFill>
                          <a:latin typeface="Times New Roman"/>
                        </a:rPr>
                        <a:t> </a:t>
                      </a:r>
                    </a:p>
                    <a:p>
                      <a:r>
                        <a:rPr lang="en-US" sz="1800" baseline="0" dirty="0" smtClean="0">
                          <a:solidFill>
                            <a:srgbClr val="000000"/>
                          </a:solidFill>
                          <a:latin typeface="Times New Roman"/>
                        </a:rPr>
                        <a:t> Reading periodicals and reports; maintaining personal contacts</a:t>
                      </a: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r>
              <a:tr h="1676966">
                <a:tc>
                  <a:txBody>
                    <a:bodyPr/>
                    <a:lstStyle/>
                    <a:p>
                      <a:r>
                        <a:rPr lang="en-US" sz="1800" b="1" baseline="0" dirty="0" smtClean="0">
                          <a:solidFill>
                            <a:srgbClr val="000000"/>
                          </a:solidFill>
                          <a:latin typeface="Times New Roman"/>
                        </a:rPr>
                        <a:t>Disseminator</a:t>
                      </a:r>
                    </a:p>
                    <a:p>
                      <a:r>
                        <a:rPr lang="en-US" sz="1800" b="1" baseline="0" dirty="0" smtClean="0">
                          <a:solidFill>
                            <a:srgbClr val="000000"/>
                          </a:solidFill>
                          <a:latin typeface="Times New Roman"/>
                        </a:rPr>
                        <a:t>   </a:t>
                      </a:r>
                      <a:endParaRPr lang="en-US" sz="1800" b="1" baseline="0" dirty="0" smtClean="0">
                        <a:solidFill>
                          <a:srgbClr val="000000"/>
                        </a:solidFill>
                        <a:latin typeface="Times New Roman"/>
                      </a:endParaRPr>
                    </a:p>
                  </a:txBody>
                  <a:tcPr/>
                </a:tc>
                <a:tc>
                  <a:txBody>
                    <a:bodyPr/>
                    <a:lstStyle/>
                    <a:p>
                      <a:r>
                        <a:rPr lang="en-US" sz="1800" baseline="0" dirty="0" smtClean="0">
                          <a:solidFill>
                            <a:srgbClr val="000000"/>
                          </a:solidFill>
                          <a:latin typeface="Times New Roman"/>
                        </a:rPr>
                        <a:t>Transmits information received from outsiders or from subordinates to members of the organization</a:t>
                      </a:r>
                    </a:p>
                  </a:txBody>
                  <a:tcPr/>
                </a:tc>
                <a:tc>
                  <a:txBody>
                    <a:bodyPr/>
                    <a:lstStyle/>
                    <a:p>
                      <a:r>
                        <a:rPr lang="en-US" sz="1800" baseline="0" dirty="0" smtClean="0">
                          <a:solidFill>
                            <a:srgbClr val="000000"/>
                          </a:solidFill>
                          <a:latin typeface="Times New Roman"/>
                        </a:rPr>
                        <a:t>Holding informational meetings; making phone calls to relay information</a:t>
                      </a: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r>
              <a:tr h="1276935">
                <a:tc>
                  <a:txBody>
                    <a:bodyPr/>
                    <a:lstStyle/>
                    <a:p>
                      <a:r>
                        <a:rPr lang="en-US" sz="1800" b="1" baseline="0" dirty="0" smtClean="0">
                          <a:solidFill>
                            <a:srgbClr val="000000"/>
                          </a:solidFill>
                          <a:latin typeface="Times New Roman"/>
                        </a:rPr>
                        <a:t>Spokesperson</a:t>
                      </a: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c>
                  <a:txBody>
                    <a:bodyPr/>
                    <a:lstStyle/>
                    <a:p>
                      <a:r>
                        <a:rPr lang="en-US" sz="1800" baseline="0" dirty="0" smtClean="0">
                          <a:solidFill>
                            <a:srgbClr val="000000"/>
                          </a:solidFill>
                          <a:latin typeface="Times New Roman"/>
                        </a:rPr>
                        <a:t>Transmits information to outsiders on organization's plans, policies, actions, results, etc.</a:t>
                      </a:r>
                    </a:p>
                  </a:txBody>
                  <a:tcPr/>
                </a:tc>
                <a:tc>
                  <a:txBody>
                    <a:bodyPr/>
                    <a:lstStyle/>
                    <a:p>
                      <a:r>
                        <a:rPr lang="en-US" sz="1800" baseline="0" dirty="0" smtClean="0">
                          <a:solidFill>
                            <a:srgbClr val="000000"/>
                          </a:solidFill>
                          <a:latin typeface="Times New Roman"/>
                        </a:rPr>
                        <a:t>Holding board meetings; giving information to the media</a:t>
                      </a:r>
                    </a:p>
                    <a:p>
                      <a:r>
                        <a:rPr lang="en-US" sz="1800" baseline="0" dirty="0" smtClean="0">
                          <a:solidFill>
                            <a:srgbClr val="000000"/>
                          </a:solidFill>
                          <a:latin typeface="Times New Roman"/>
                        </a:rPr>
                        <a:t>  </a:t>
                      </a:r>
                      <a:endParaRPr lang="en-US" sz="1800" baseline="0" dirty="0" smtClean="0">
                        <a:solidFill>
                          <a:srgbClr val="000000"/>
                        </a:solidFill>
                        <a:latin typeface="Times New Roman"/>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8077200" cy="6857999"/>
        </p:xfrm>
        <a:graphic>
          <a:graphicData uri="http://schemas.openxmlformats.org/drawingml/2006/table">
            <a:tbl>
              <a:tblPr firstRow="1" bandRow="1">
                <a:tableStyleId>{5C22544A-7EE6-4342-B048-85BDC9FD1C3A}</a:tableStyleId>
              </a:tblPr>
              <a:tblGrid>
                <a:gridCol w="2692400"/>
                <a:gridCol w="2692400"/>
                <a:gridCol w="2692400"/>
              </a:tblGrid>
              <a:tr h="937413">
                <a:tc>
                  <a:txBody>
                    <a:bodyPr/>
                    <a:lstStyle/>
                    <a:p>
                      <a:r>
                        <a:rPr lang="en-US" sz="1800" b="1" baseline="0" dirty="0" smtClean="0">
                          <a:solidFill>
                            <a:srgbClr val="000000"/>
                          </a:solidFill>
                          <a:latin typeface="Times New Roman"/>
                        </a:rPr>
                        <a:t>Role</a:t>
                      </a:r>
                    </a:p>
                    <a:p>
                      <a:r>
                        <a:rPr lang="en-US" sz="1800" baseline="0" dirty="0" smtClean="0">
                          <a:solidFill>
                            <a:srgbClr val="000000"/>
                          </a:solidFill>
                          <a:latin typeface="Times New Roman"/>
                        </a:rPr>
                        <a:t>   </a:t>
                      </a:r>
                    </a:p>
                  </a:txBody>
                  <a:tcPr/>
                </a:tc>
                <a:tc>
                  <a:txBody>
                    <a:bodyPr/>
                    <a:lstStyle/>
                    <a:p>
                      <a:r>
                        <a:rPr lang="en-US" sz="1800" b="1" baseline="0" dirty="0" smtClean="0">
                          <a:solidFill>
                            <a:srgbClr val="000000"/>
                          </a:solidFill>
                          <a:latin typeface="Times New Roman"/>
                        </a:rPr>
                        <a:t>Description</a:t>
                      </a:r>
                    </a:p>
                    <a:p>
                      <a:r>
                        <a:rPr lang="en-US" sz="1800" baseline="0" dirty="0" smtClean="0">
                          <a:solidFill>
                            <a:srgbClr val="000000"/>
                          </a:solidFill>
                          <a:latin typeface="Times New Roman"/>
                        </a:rPr>
                        <a:t> </a:t>
                      </a:r>
                      <a:endParaRPr lang="en-US" sz="1800" b="1" baseline="0" dirty="0" smtClean="0">
                        <a:solidFill>
                          <a:srgbClr val="000000"/>
                        </a:solidFill>
                        <a:latin typeface="Times New Roman"/>
                      </a:endParaRPr>
                    </a:p>
                    <a:p>
                      <a:r>
                        <a:rPr lang="en-US" sz="1800" baseline="0" dirty="0" smtClean="0">
                          <a:solidFill>
                            <a:srgbClr val="000000"/>
                          </a:solidFill>
                          <a:latin typeface="Times New Roman"/>
                        </a:rPr>
                        <a:t>  </a:t>
                      </a:r>
                    </a:p>
                  </a:txBody>
                  <a:tcPr/>
                </a:tc>
                <a:tc>
                  <a:txBody>
                    <a:bodyPr/>
                    <a:lstStyle/>
                    <a:p>
                      <a:r>
                        <a:rPr lang="en-US" sz="1800" b="1" baseline="0" dirty="0" smtClean="0">
                          <a:solidFill>
                            <a:srgbClr val="000000"/>
                          </a:solidFill>
                          <a:latin typeface="Times New Roman"/>
                        </a:rPr>
                        <a:t>Examples of Identifiable Activities</a:t>
                      </a:r>
                    </a:p>
                    <a:p>
                      <a:r>
                        <a:rPr lang="en-US" sz="1800" baseline="0" dirty="0" smtClean="0">
                          <a:solidFill>
                            <a:srgbClr val="000000"/>
                          </a:solidFill>
                          <a:latin typeface="Times New Roman"/>
                        </a:rPr>
                        <a:t>  </a:t>
                      </a:r>
                    </a:p>
                  </a:txBody>
                  <a:tcPr/>
                </a:tc>
              </a:tr>
              <a:tr h="468706">
                <a:tc gridSpan="3">
                  <a:txBody>
                    <a:bodyPr/>
                    <a:lstStyle/>
                    <a:p>
                      <a:r>
                        <a:rPr kumimoji="0" lang="en-US" sz="2400" b="1" kern="1200" baseline="0" dirty="0" smtClean="0">
                          <a:solidFill>
                            <a:schemeClr val="dk1"/>
                          </a:solidFill>
                          <a:latin typeface="+mn-lt"/>
                          <a:ea typeface="+mn-ea"/>
                          <a:cs typeface="+mn-cs"/>
                        </a:rPr>
                        <a:t>Decisional</a:t>
                      </a:r>
                      <a:endParaRPr kumimoji="0" lang="en-US" sz="2400" b="1" kern="1200" baseline="0" dirty="0" smtClean="0">
                        <a:solidFill>
                          <a:schemeClr val="dk1"/>
                        </a:solidFill>
                        <a:latin typeface="+mn-lt"/>
                        <a:ea typeface="+mn-ea"/>
                        <a:cs typeface="+mn-cs"/>
                      </a:endParaRPr>
                    </a:p>
                  </a:txBody>
                  <a:tcPr/>
                </a:tc>
                <a:tc hMerge="1">
                  <a:txBody>
                    <a:bodyPr/>
                    <a:lstStyle/>
                    <a:p>
                      <a:endParaRPr lang="en-US" dirty="0"/>
                    </a:p>
                  </a:txBody>
                  <a:tcPr/>
                </a:tc>
                <a:tc hMerge="1">
                  <a:txBody>
                    <a:bodyPr/>
                    <a:lstStyle/>
                    <a:p>
                      <a:endParaRPr lang="en-US" dirty="0"/>
                    </a:p>
                  </a:txBody>
                  <a:tcPr/>
                </a:tc>
              </a:tr>
              <a:tr h="1593602">
                <a:tc>
                  <a:txBody>
                    <a:bodyPr/>
                    <a:lstStyle/>
                    <a:p>
                      <a:r>
                        <a:rPr lang="en-US" sz="1600" b="1" baseline="0" dirty="0" smtClean="0">
                          <a:solidFill>
                            <a:srgbClr val="000000"/>
                          </a:solidFill>
                          <a:latin typeface="Times New Roman"/>
                        </a:rPr>
                        <a:t>Entrepreneur</a:t>
                      </a:r>
                    </a:p>
                  </a:txBody>
                  <a:tcPr/>
                </a:tc>
                <a:tc>
                  <a:txBody>
                    <a:bodyPr/>
                    <a:lstStyle/>
                    <a:p>
                      <a:r>
                        <a:rPr lang="en-US" sz="1600" baseline="0" smtClean="0">
                          <a:solidFill>
                            <a:srgbClr val="000000"/>
                          </a:solidFill>
                          <a:latin typeface="Times New Roman"/>
                        </a:rPr>
                        <a:t>Searches organization and its environment for opportunities and initiates "improvement projects" to bring about changes</a:t>
                      </a:r>
                    </a:p>
                    <a:p>
                      <a:r>
                        <a:rPr lang="en-US" sz="1600" baseline="0" smtClean="0">
                          <a:solidFill>
                            <a:srgbClr val="000000"/>
                          </a:solidFill>
                          <a:latin typeface="Times New Roman"/>
                        </a:rPr>
                        <a:t> </a:t>
                      </a:r>
                    </a:p>
                  </a:txBody>
                  <a:tcPr/>
                </a:tc>
                <a:tc>
                  <a:txBody>
                    <a:bodyPr/>
                    <a:lstStyle/>
                    <a:p>
                      <a:r>
                        <a:rPr lang="en-US" sz="1600" baseline="0" smtClean="0">
                          <a:solidFill>
                            <a:srgbClr val="000000"/>
                          </a:solidFill>
                          <a:latin typeface="Times New Roman"/>
                        </a:rPr>
                        <a:t>Organizing strategy and review sessions to develop new programs</a:t>
                      </a:r>
                    </a:p>
                    <a:p>
                      <a:r>
                        <a:rPr lang="en-US" sz="1600" baseline="0" smtClean="0">
                          <a:solidFill>
                            <a:srgbClr val="000000"/>
                          </a:solidFill>
                          <a:latin typeface="Times New Roman"/>
                        </a:rPr>
                        <a:t>  </a:t>
                      </a:r>
                      <a:endParaRPr lang="en-US" sz="1600" baseline="0" smtClean="0">
                        <a:solidFill>
                          <a:srgbClr val="000000"/>
                        </a:solidFill>
                        <a:latin typeface="Times New Roman"/>
                      </a:endParaRPr>
                    </a:p>
                  </a:txBody>
                  <a:tcPr/>
                </a:tc>
              </a:tr>
              <a:tr h="1171028">
                <a:tc>
                  <a:txBody>
                    <a:bodyPr/>
                    <a:lstStyle/>
                    <a:p>
                      <a:r>
                        <a:rPr lang="en-US" sz="1600" b="1" baseline="0" dirty="0" smtClean="0">
                          <a:solidFill>
                            <a:srgbClr val="000000"/>
                          </a:solidFill>
                          <a:latin typeface="Times New Roman"/>
                        </a:rPr>
                        <a:t>Disturbance handler</a:t>
                      </a:r>
                    </a:p>
                    <a:p>
                      <a:r>
                        <a:rPr lang="en-US" sz="1600" baseline="0" dirty="0" smtClean="0">
                          <a:solidFill>
                            <a:srgbClr val="000000"/>
                          </a:solidFill>
                          <a:latin typeface="Times New Roman"/>
                        </a:rPr>
                        <a:t>   </a:t>
                      </a:r>
                      <a:endParaRPr lang="en-US" sz="1600" baseline="0" dirty="0" smtClean="0">
                        <a:solidFill>
                          <a:srgbClr val="000000"/>
                        </a:solidFill>
                        <a:latin typeface="Times New Roman"/>
                      </a:endParaRPr>
                    </a:p>
                  </a:txBody>
                  <a:tcPr/>
                </a:tc>
                <a:tc>
                  <a:txBody>
                    <a:bodyPr/>
                    <a:lstStyle/>
                    <a:p>
                      <a:r>
                        <a:rPr lang="en-US" sz="1600" baseline="0" dirty="0" smtClean="0">
                          <a:solidFill>
                            <a:srgbClr val="000000"/>
                          </a:solidFill>
                          <a:latin typeface="Times New Roman"/>
                        </a:rPr>
                        <a:t>Responsible for corrective action when organization faces important, unexpected disturbances</a:t>
                      </a:r>
                    </a:p>
                  </a:txBody>
                  <a:tcPr/>
                </a:tc>
                <a:tc>
                  <a:txBody>
                    <a:bodyPr/>
                    <a:lstStyle/>
                    <a:p>
                      <a:r>
                        <a:rPr lang="en-US" sz="1600" baseline="0" dirty="0" smtClean="0">
                          <a:solidFill>
                            <a:srgbClr val="000000"/>
                          </a:solidFill>
                          <a:latin typeface="Times New Roman"/>
                        </a:rPr>
                        <a:t>Organizing strategy and review sessions that involve disturbances and crises</a:t>
                      </a:r>
                    </a:p>
                  </a:txBody>
                  <a:tcPr/>
                </a:tc>
              </a:tr>
              <a:tr h="1593602">
                <a:tc>
                  <a:txBody>
                    <a:bodyPr/>
                    <a:lstStyle/>
                    <a:p>
                      <a:r>
                        <a:rPr lang="en-US" sz="1600" b="1" baseline="0" dirty="0" smtClean="0">
                          <a:solidFill>
                            <a:srgbClr val="000000"/>
                          </a:solidFill>
                          <a:latin typeface="Times New Roman"/>
                        </a:rPr>
                        <a:t>Resource allocator</a:t>
                      </a:r>
                    </a:p>
                    <a:p>
                      <a:r>
                        <a:rPr lang="en-US" sz="1600" b="1" baseline="0" dirty="0" smtClean="0">
                          <a:solidFill>
                            <a:srgbClr val="000000"/>
                          </a:solidFill>
                          <a:latin typeface="Times New Roman"/>
                        </a:rPr>
                        <a:t>   </a:t>
                      </a:r>
                      <a:endParaRPr lang="en-US" sz="1600" b="1" baseline="0" dirty="0" smtClean="0">
                        <a:solidFill>
                          <a:srgbClr val="000000"/>
                        </a:solidFill>
                        <a:latin typeface="Times New Roman"/>
                      </a:endParaRPr>
                    </a:p>
                  </a:txBody>
                  <a:tcPr/>
                </a:tc>
                <a:tc>
                  <a:txBody>
                    <a:bodyPr/>
                    <a:lstStyle/>
                    <a:p>
                      <a:r>
                        <a:rPr lang="en-US" sz="1600" baseline="0" dirty="0" smtClean="0">
                          <a:solidFill>
                            <a:srgbClr val="000000"/>
                          </a:solidFill>
                          <a:latin typeface="Times New Roman"/>
                        </a:rPr>
                        <a:t>Responsible for the allocation of organizational resources of all kinds—making or approving all significant organizational decisions</a:t>
                      </a:r>
                    </a:p>
                    <a:p>
                      <a:r>
                        <a:rPr lang="en-US" sz="1600" baseline="0" dirty="0" smtClean="0">
                          <a:solidFill>
                            <a:srgbClr val="000000"/>
                          </a:solidFill>
                          <a:latin typeface="Times New Roman"/>
                        </a:rPr>
                        <a:t> </a:t>
                      </a:r>
                    </a:p>
                  </a:txBody>
                  <a:tcPr/>
                </a:tc>
                <a:tc>
                  <a:txBody>
                    <a:bodyPr/>
                    <a:lstStyle/>
                    <a:p>
                      <a:r>
                        <a:rPr lang="en-US" sz="1600" baseline="0" dirty="0" smtClean="0">
                          <a:solidFill>
                            <a:srgbClr val="000000"/>
                          </a:solidFill>
                          <a:latin typeface="Times New Roman"/>
                        </a:rPr>
                        <a:t>Scheduling; requesting authorization; performing any activity that involves budgeting and the programming of subordinates' work</a:t>
                      </a:r>
                    </a:p>
                  </a:txBody>
                  <a:tcPr/>
                </a:tc>
              </a:tr>
              <a:tr h="1093648">
                <a:tc>
                  <a:txBody>
                    <a:bodyPr/>
                    <a:lstStyle/>
                    <a:p>
                      <a:r>
                        <a:rPr kumimoji="0" lang="en-US" sz="1600" b="1" kern="1200" baseline="0" dirty="0" smtClean="0">
                          <a:solidFill>
                            <a:schemeClr val="dk1"/>
                          </a:solidFill>
                          <a:latin typeface="+mn-lt"/>
                          <a:ea typeface="+mn-ea"/>
                          <a:cs typeface="+mn-cs"/>
                        </a:rPr>
                        <a:t>Negotiator</a:t>
                      </a:r>
                    </a:p>
                    <a:p>
                      <a:r>
                        <a:rPr kumimoji="0" lang="en-US" sz="2800" b="1" kern="1200" baseline="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smtClean="0">
                          <a:solidFill>
                            <a:schemeClr val="dk1"/>
                          </a:solidFill>
                          <a:latin typeface="+mn-lt"/>
                          <a:ea typeface="+mn-ea"/>
                          <a:cs typeface="+mn-cs"/>
                        </a:rPr>
                        <a:t> Responsible for representing the organization at major negotiations</a:t>
                      </a:r>
                    </a:p>
                  </a:txBody>
                  <a:tcPr/>
                </a:tc>
                <a:tc>
                  <a:txBody>
                    <a:bodyPr/>
                    <a:lstStyle/>
                    <a:p>
                      <a:r>
                        <a:rPr kumimoji="0" lang="en-US" sz="1600" kern="1200" baseline="0" dirty="0" smtClean="0">
                          <a:solidFill>
                            <a:schemeClr val="dk1"/>
                          </a:solidFill>
                          <a:latin typeface="+mn-lt"/>
                          <a:ea typeface="+mn-ea"/>
                          <a:cs typeface="+mn-cs"/>
                        </a:rPr>
                        <a:t>Participating in union contract negotiations</a:t>
                      </a:r>
                      <a:endParaRPr lang="en-US" sz="1600" baseline="0" dirty="0" smtClean="0">
                        <a:solidFill>
                          <a:srgbClr val="000000"/>
                        </a:solidFill>
                        <a:latin typeface="Times New Roman"/>
                      </a:endParaRPr>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a:t>
            </a:r>
            <a:r>
              <a:rPr lang="en-US" dirty="0" smtClean="0"/>
              <a:t>Skills</a:t>
            </a:r>
            <a:br>
              <a:rPr lang="en-US" dirty="0" smtClean="0"/>
            </a:br>
            <a:r>
              <a:rPr lang="en-US" dirty="0" smtClean="0"/>
              <a:t>  </a:t>
            </a:r>
            <a:endParaRPr lang="en-US" dirty="0"/>
          </a:p>
        </p:txBody>
      </p:sp>
      <p:sp>
        <p:nvSpPr>
          <p:cNvPr id="3" name="Content Placeholder 2"/>
          <p:cNvSpPr>
            <a:spLocks noGrp="1"/>
          </p:cNvSpPr>
          <p:nvPr>
            <p:ph idx="1"/>
          </p:nvPr>
        </p:nvSpPr>
        <p:spPr>
          <a:xfrm>
            <a:off x="304800" y="990600"/>
            <a:ext cx="7620000" cy="5334000"/>
          </a:xfrm>
        </p:spPr>
        <p:txBody>
          <a:bodyPr>
            <a:noAutofit/>
          </a:bodyPr>
          <a:lstStyle/>
          <a:p>
            <a:pPr algn="just"/>
            <a:r>
              <a:rPr lang="en-US" sz="2800" dirty="0" smtClean="0"/>
              <a:t>Research </a:t>
            </a:r>
            <a:r>
              <a:rPr lang="en-US" sz="2800" dirty="0" smtClean="0"/>
              <a:t>by </a:t>
            </a:r>
            <a:r>
              <a:rPr lang="en-US" sz="2800" b="1" dirty="0" smtClean="0"/>
              <a:t>Robert L. Katz </a:t>
            </a:r>
            <a:r>
              <a:rPr lang="en-US" sz="2800" dirty="0" smtClean="0"/>
              <a:t>found that managers need three essential skills or </a:t>
            </a:r>
            <a:r>
              <a:rPr lang="en-US" sz="2800" dirty="0" smtClean="0"/>
              <a:t>competencies.</a:t>
            </a:r>
          </a:p>
          <a:p>
            <a:pPr algn="just">
              <a:buNone/>
            </a:pPr>
            <a:endParaRPr lang="en-US" sz="2800" dirty="0" smtClean="0"/>
          </a:p>
          <a:p>
            <a:pPr algn="just"/>
            <a:r>
              <a:rPr lang="en-US" sz="2800" b="1" dirty="0" smtClean="0"/>
              <a:t>Technical </a:t>
            </a:r>
            <a:r>
              <a:rPr lang="en-US" sz="2800" b="1" dirty="0" smtClean="0"/>
              <a:t>skills </a:t>
            </a:r>
            <a:r>
              <a:rPr lang="en-US" sz="2800" dirty="0" smtClean="0"/>
              <a:t>include knowledge of and proficiency in a certain specialized field, such as engineering, computers, accounting, or manufacturing. These skills are more important at lower levels of management since these managers are dealing directly with employees doing the organization's work. </a:t>
            </a:r>
            <a:endParaRPr lang="en-US"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dirty="0" smtClean="0"/>
              <a:t>Who Are Managers?</a:t>
            </a:r>
            <a:br>
              <a:rPr lang="en-US" sz="4400" dirty="0" smtClean="0"/>
            </a:br>
            <a:r>
              <a:rPr lang="en-US" dirty="0" smtClean="0"/>
              <a:t>  </a:t>
            </a:r>
            <a:endParaRPr lang="en-US" dirty="0"/>
          </a:p>
        </p:txBody>
      </p:sp>
      <p:sp>
        <p:nvSpPr>
          <p:cNvPr id="3" name="Content Placeholder 2"/>
          <p:cNvSpPr>
            <a:spLocks noGrp="1"/>
          </p:cNvSpPr>
          <p:nvPr>
            <p:ph idx="1"/>
          </p:nvPr>
        </p:nvSpPr>
        <p:spPr>
          <a:xfrm>
            <a:off x="457200" y="1219200"/>
            <a:ext cx="7239000" cy="5236536"/>
          </a:xfrm>
        </p:spPr>
        <p:txBody>
          <a:bodyPr/>
          <a:lstStyle/>
          <a:p>
            <a:pPr algn="ctr"/>
            <a:r>
              <a:rPr lang="en-US" sz="4000" dirty="0" smtClean="0"/>
              <a:t>A manager is someone who works with and through other people by coordinating their work activities in order to accomplish organizational goals. </a:t>
            </a:r>
          </a:p>
          <a:p>
            <a:pPr algn="just">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fontScale="85000" lnSpcReduction="20000"/>
          </a:bodyPr>
          <a:lstStyle/>
          <a:p>
            <a:pPr algn="just"/>
            <a:r>
              <a:rPr lang="en-US" sz="2800" b="1" dirty="0" smtClean="0"/>
              <a:t>Human skills </a:t>
            </a:r>
            <a:r>
              <a:rPr lang="en-US" sz="2800" dirty="0" smtClean="0"/>
              <a:t>involve the ability to work well with other people both individually and in a group. Because managers deal directly with people, this skill is crucial! Managers with good human skills are able to get the best out of their people. They know how to communicate, motivate, lead, and inspire enthusiasm and trust. These skills are equally important at all levels of management</a:t>
            </a:r>
            <a:r>
              <a:rPr lang="en-US" sz="2800" dirty="0" smtClean="0"/>
              <a:t>.</a:t>
            </a:r>
          </a:p>
          <a:p>
            <a:pPr algn="just">
              <a:buNone/>
            </a:pPr>
            <a:endParaRPr lang="en-US" sz="2800" dirty="0" smtClean="0"/>
          </a:p>
          <a:p>
            <a:pPr algn="just"/>
            <a:r>
              <a:rPr lang="en-US" sz="2800" b="1" dirty="0" smtClean="0"/>
              <a:t>Conceptual skills </a:t>
            </a:r>
            <a:r>
              <a:rPr lang="en-US" sz="2800" dirty="0" smtClean="0"/>
              <a:t>are the skills managers must have to think and to conceptualize about abstract and complex situations. Using these skills, managers must be able to see the organization as a whole, understand the relationships among various subunits, and visualize how the organization fits into its broader environment. These skills are most important at the top management levels</a:t>
            </a:r>
            <a:r>
              <a:rPr lang="en-US" sz="2800" dirty="0" smtClean="0"/>
              <a:t>.</a:t>
            </a:r>
            <a:endParaRPr lang="en-US" sz="28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7" name="Picture 3" descr="C:\Users\dell\Desktop\X.JPG"/>
          <p:cNvPicPr>
            <a:picLocks noChangeAspect="1" noChangeArrowheads="1"/>
          </p:cNvPicPr>
          <p:nvPr/>
        </p:nvPicPr>
        <p:blipFill>
          <a:blip r:embed="rId2" cstate="print"/>
          <a:srcRect/>
          <a:stretch>
            <a:fillRect/>
          </a:stretch>
        </p:blipFill>
        <p:spPr bwMode="auto">
          <a:xfrm>
            <a:off x="0" y="0"/>
            <a:ext cx="8153400" cy="6857999"/>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1" name="Picture 3" descr="C:\Users\dell\Desktop\chap1introductiontomanagementandorganizations-managementbyrobbinscoulter9e130131130100phpapp01-21-638.jpg"/>
          <p:cNvPicPr>
            <a:picLocks noChangeAspect="1" noChangeArrowheads="1"/>
          </p:cNvPicPr>
          <p:nvPr/>
        </p:nvPicPr>
        <p:blipFill>
          <a:blip r:embed="rId2" cstate="print"/>
          <a:srcRect/>
          <a:stretch>
            <a:fillRect/>
          </a:stretch>
        </p:blipFill>
        <p:spPr bwMode="auto">
          <a:xfrm>
            <a:off x="0" y="0"/>
            <a:ext cx="8153400" cy="6858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Managing Systems</a:t>
            </a:r>
            <a:br>
              <a:rPr lang="en-US" dirty="0" smtClean="0"/>
            </a:br>
            <a:r>
              <a:rPr lang="en-US" dirty="0" smtClean="0"/>
              <a:t>  </a:t>
            </a:r>
            <a:endParaRPr lang="en-US" dirty="0"/>
          </a:p>
        </p:txBody>
      </p:sp>
      <p:sp>
        <p:nvSpPr>
          <p:cNvPr id="3" name="Content Placeholder 2"/>
          <p:cNvSpPr>
            <a:spLocks noGrp="1"/>
          </p:cNvSpPr>
          <p:nvPr>
            <p:ph idx="1"/>
          </p:nvPr>
        </p:nvSpPr>
        <p:spPr>
          <a:xfrm>
            <a:off x="457200" y="1143000"/>
            <a:ext cx="7239000" cy="5312736"/>
          </a:xfrm>
        </p:spPr>
        <p:txBody>
          <a:bodyPr>
            <a:normAutofit fontScale="92500" lnSpcReduction="20000"/>
          </a:bodyPr>
          <a:lstStyle/>
          <a:p>
            <a:pPr algn="just"/>
            <a:r>
              <a:rPr lang="en-US" dirty="0" smtClean="0"/>
              <a:t>A system is a set of interrelated and interdependent parts arranged in a manner that produces a unified whole. </a:t>
            </a:r>
            <a:endParaRPr lang="en-US" dirty="0" smtClean="0"/>
          </a:p>
          <a:p>
            <a:pPr algn="just"/>
            <a:r>
              <a:rPr lang="en-US" dirty="0" smtClean="0"/>
              <a:t>The </a:t>
            </a:r>
            <a:r>
              <a:rPr lang="en-US" dirty="0" smtClean="0"/>
              <a:t>two basic types of systems are closed and open. </a:t>
            </a:r>
            <a:r>
              <a:rPr lang="en-US" b="1" dirty="0" smtClean="0"/>
              <a:t>Closed systems </a:t>
            </a:r>
            <a:r>
              <a:rPr lang="en-US" dirty="0" smtClean="0"/>
              <a:t>are not influenced by and do not interact with their environment. In contrast, </a:t>
            </a:r>
            <a:r>
              <a:rPr lang="en-US" b="1" dirty="0" smtClean="0"/>
              <a:t>open systems</a:t>
            </a:r>
            <a:r>
              <a:rPr lang="en-US" dirty="0" smtClean="0"/>
              <a:t> dynamically interact with their environment. Today, when we call organizations systems, we mean open systems, that is, an organization that constantly interacts with its environment. </a:t>
            </a:r>
            <a:endParaRPr lang="en-US" dirty="0" smtClean="0"/>
          </a:p>
          <a:p>
            <a:pPr algn="just"/>
            <a:r>
              <a:rPr lang="en-US" dirty="0" smtClean="0"/>
              <a:t>A</a:t>
            </a:r>
            <a:r>
              <a:rPr lang="en-US" dirty="0" smtClean="0"/>
              <a:t>n </a:t>
            </a:r>
            <a:r>
              <a:rPr lang="en-US" dirty="0" smtClean="0"/>
              <a:t>organization takes in inputs (resources) from the environment and transforms or processes these resources into outputs that are distributed into the environment. The organization is "open" to its environment and continually interacts with that environment.</a:t>
            </a:r>
          </a:p>
          <a:p>
            <a:pPr algn="just">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dell\Desktop\Zone-of-transfer-in-the-open-system-theory.png"/>
          <p:cNvPicPr>
            <a:picLocks noGrp="1" noChangeAspect="1" noChangeArrowheads="1"/>
          </p:cNvPicPr>
          <p:nvPr>
            <p:ph idx="1"/>
          </p:nvPr>
        </p:nvPicPr>
        <p:blipFill>
          <a:blip r:embed="rId2" cstate="print"/>
          <a:srcRect/>
          <a:stretch>
            <a:fillRect/>
          </a:stretch>
        </p:blipFill>
        <p:spPr bwMode="auto">
          <a:xfrm>
            <a:off x="0" y="0"/>
            <a:ext cx="8153400" cy="68580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Organization?</a:t>
            </a:r>
            <a:endParaRPr lang="en-US" dirty="0"/>
          </a:p>
        </p:txBody>
      </p:sp>
      <p:sp>
        <p:nvSpPr>
          <p:cNvPr id="3" name="Content Placeholder 2"/>
          <p:cNvSpPr>
            <a:spLocks noGrp="1"/>
          </p:cNvSpPr>
          <p:nvPr>
            <p:ph idx="1"/>
          </p:nvPr>
        </p:nvSpPr>
        <p:spPr/>
        <p:txBody>
          <a:bodyPr>
            <a:normAutofit/>
          </a:bodyPr>
          <a:lstStyle/>
          <a:p>
            <a:pPr algn="just"/>
            <a:r>
              <a:rPr lang="en-US" dirty="0" smtClean="0"/>
              <a:t>An organization is a deliberate arrangement of people to accomplish some specific purpose. </a:t>
            </a:r>
            <a:endParaRPr lang="en-US" dirty="0" smtClean="0"/>
          </a:p>
          <a:p>
            <a:pPr algn="just"/>
            <a:r>
              <a:rPr lang="en-US" dirty="0" smtClean="0"/>
              <a:t>Your </a:t>
            </a:r>
            <a:r>
              <a:rPr lang="en-US" dirty="0" smtClean="0"/>
              <a:t>college or university is an organization; so are </a:t>
            </a:r>
            <a:r>
              <a:rPr lang="en-US" dirty="0" smtClean="0"/>
              <a:t>government </a:t>
            </a:r>
            <a:r>
              <a:rPr lang="en-US" dirty="0" smtClean="0"/>
              <a:t>departments, churches, Amazon.com, your neighborhood </a:t>
            </a:r>
            <a:r>
              <a:rPr lang="en-US" dirty="0" smtClean="0"/>
              <a:t>store, the baseball </a:t>
            </a:r>
            <a:r>
              <a:rPr lang="en-US" dirty="0" smtClean="0"/>
              <a:t>team, and the </a:t>
            </a:r>
            <a:r>
              <a:rPr lang="en-US" dirty="0" smtClean="0"/>
              <a:t>Clinic</a:t>
            </a:r>
            <a:r>
              <a:rPr lang="en-US" dirty="0" smtClean="0"/>
              <a:t>. These are all organizations because they all share three common </a:t>
            </a:r>
            <a:r>
              <a:rPr lang="en-US" dirty="0" smtClean="0"/>
              <a:t>characteristics; distinct purpose, deliberate structure and people</a:t>
            </a:r>
            <a:endParaRPr lang="en-US" dirty="0" smtClean="0"/>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fontScale="85000" lnSpcReduction="10000"/>
          </a:bodyPr>
          <a:lstStyle/>
          <a:p>
            <a:pPr algn="just"/>
            <a:r>
              <a:rPr lang="en-US" b="1" dirty="0" smtClean="0"/>
              <a:t>First,</a:t>
            </a:r>
            <a:r>
              <a:rPr lang="en-US" dirty="0" smtClean="0"/>
              <a:t> each organization has a distinct purpose. This purpose is typically expressed in terms of a goal or a set of goals that the organization hopes to accomplish. </a:t>
            </a:r>
            <a:endParaRPr lang="en-US" dirty="0" smtClean="0"/>
          </a:p>
          <a:p>
            <a:pPr algn="just"/>
            <a:r>
              <a:rPr lang="en-US" b="1" dirty="0" smtClean="0"/>
              <a:t>Second</a:t>
            </a:r>
            <a:r>
              <a:rPr lang="en-US" b="1" dirty="0" smtClean="0"/>
              <a:t>,</a:t>
            </a:r>
            <a:r>
              <a:rPr lang="en-US" dirty="0" smtClean="0"/>
              <a:t> each organization is composed of people. One person working alone is not an organization, and it takes people to perform the work that's necessary for the organization to achieve its goals. </a:t>
            </a:r>
            <a:endParaRPr lang="en-US" dirty="0" smtClean="0"/>
          </a:p>
          <a:p>
            <a:pPr algn="just"/>
            <a:r>
              <a:rPr lang="en-US" b="1" dirty="0" smtClean="0"/>
              <a:t>Third</a:t>
            </a:r>
            <a:r>
              <a:rPr lang="en-US" b="1" dirty="0" smtClean="0"/>
              <a:t>,</a:t>
            </a:r>
            <a:r>
              <a:rPr lang="en-US" dirty="0" smtClean="0"/>
              <a:t> all organizations develop some deliberate structure so that their members can do their work. That structure may be open and flexible, with no clear and precise delineations of job duties or strict adherence to any explicit job arrangements—in other words, it may be a simple network of loose </a:t>
            </a:r>
            <a:r>
              <a:rPr lang="en-US" dirty="0" smtClean="0"/>
              <a:t>relationships or </a:t>
            </a:r>
            <a:r>
              <a:rPr lang="en-US" dirty="0" smtClean="0"/>
              <a:t>the structure may be more traditional with clearly defined rules, regulations, and job descriptions, and some members may be identified as "bosses" who have authority over other members</a:t>
            </a:r>
            <a:r>
              <a:rPr lang="en-US" dirty="0" smtClean="0"/>
              <a:t>.</a:t>
            </a:r>
          </a:p>
          <a:p>
            <a:pPr algn="just"/>
            <a:endParaRPr lang="en-US" dirty="0" smtClean="0"/>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descr="C:\Users\dell\Desktop\changing-face-of-organisations-17-638.jpg"/>
          <p:cNvPicPr>
            <a:picLocks noGrp="1" noChangeAspect="1" noChangeArrowheads="1"/>
          </p:cNvPicPr>
          <p:nvPr>
            <p:ph idx="1"/>
          </p:nvPr>
        </p:nvPicPr>
        <p:blipFill>
          <a:blip r:embed="rId2" cstate="print"/>
          <a:srcRect/>
          <a:stretch>
            <a:fillRect/>
          </a:stretch>
        </p:blipFill>
        <p:spPr bwMode="auto">
          <a:xfrm>
            <a:off x="0" y="0"/>
            <a:ext cx="81534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Classification of managers</a:t>
            </a:r>
            <a:endParaRPr lang="en-US" dirty="0"/>
          </a:p>
        </p:txBody>
      </p:sp>
      <p:sp>
        <p:nvSpPr>
          <p:cNvPr id="3" name="Content Placeholder 2"/>
          <p:cNvSpPr>
            <a:spLocks noGrp="1"/>
          </p:cNvSpPr>
          <p:nvPr>
            <p:ph idx="1"/>
          </p:nvPr>
        </p:nvSpPr>
        <p:spPr>
          <a:xfrm>
            <a:off x="457200" y="1143000"/>
            <a:ext cx="7239000" cy="5312736"/>
          </a:xfrm>
        </p:spPr>
        <p:txBody>
          <a:bodyPr>
            <a:normAutofit fontScale="70000" lnSpcReduction="20000"/>
          </a:bodyPr>
          <a:lstStyle/>
          <a:p>
            <a:pPr algn="just"/>
            <a:r>
              <a:rPr lang="en-US" sz="2900" b="1" dirty="0" smtClean="0"/>
              <a:t>First-line managers </a:t>
            </a:r>
            <a:r>
              <a:rPr lang="en-US" sz="2900" dirty="0" smtClean="0"/>
              <a:t>are the lowest level of management and manage the work of non-managerial individuals who are involved with the production or creation of the organization's products. They're often called </a:t>
            </a:r>
            <a:r>
              <a:rPr lang="en-US" sz="2900" i="1" dirty="0" smtClean="0"/>
              <a:t>supervisors but may also be called line managers, office managers, or even foremen. </a:t>
            </a:r>
          </a:p>
          <a:p>
            <a:pPr algn="just"/>
            <a:r>
              <a:rPr lang="en-US" sz="2900" b="1" i="1" dirty="0" smtClean="0"/>
              <a:t>Middle managers </a:t>
            </a:r>
            <a:r>
              <a:rPr lang="en-US" sz="2900" i="1" dirty="0" smtClean="0"/>
              <a:t>include all levels of management between the first-line level and the top level of the organization. These managers manage the work of first-line managers and may have titles such as department head, project leader, plant manager, or division manager. </a:t>
            </a:r>
          </a:p>
          <a:p>
            <a:pPr algn="just"/>
            <a:r>
              <a:rPr lang="en-US" sz="2900" i="1" dirty="0" smtClean="0"/>
              <a:t>At or near the top of the organization are the </a:t>
            </a:r>
            <a:r>
              <a:rPr lang="en-US" sz="2900" b="1" i="1" dirty="0" smtClean="0"/>
              <a:t>top managers</a:t>
            </a:r>
            <a:r>
              <a:rPr lang="en-US" sz="2900" i="1" dirty="0" smtClean="0"/>
              <a:t>, who are responsible for making organization-wide decisions and establishing the plans and goals that affect the entire organization. These individuals typically have titles such as executive vice president, president, managing director, chief operating officer, chief executive officer, or chairman of the board. </a:t>
            </a:r>
          </a:p>
          <a:p>
            <a:pPr algn="just"/>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dell\Desktop\management-levels-in-organizational-hierarchy.jpg"/>
          <p:cNvPicPr>
            <a:picLocks noGrp="1" noChangeAspect="1" noChangeArrowheads="1"/>
          </p:cNvPicPr>
          <p:nvPr>
            <p:ph idx="1"/>
          </p:nvPr>
        </p:nvPicPr>
        <p:blipFill>
          <a:blip r:embed="rId2" cstate="print"/>
          <a:srcRect/>
          <a:stretch>
            <a:fillRect/>
          </a:stretch>
        </p:blipFill>
        <p:spPr bwMode="auto">
          <a:xfrm>
            <a:off x="0" y="0"/>
            <a:ext cx="8153400" cy="685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Is Management?</a:t>
            </a:r>
            <a:br>
              <a:rPr lang="en-US" dirty="0" smtClean="0"/>
            </a:br>
            <a:r>
              <a:rPr lang="en-US" dirty="0" smtClean="0"/>
              <a:t>  </a:t>
            </a:r>
            <a:endParaRPr lang="en-US" dirty="0"/>
          </a:p>
        </p:txBody>
      </p:sp>
      <p:sp>
        <p:nvSpPr>
          <p:cNvPr id="3" name="Content Placeholder 2"/>
          <p:cNvSpPr>
            <a:spLocks noGrp="1"/>
          </p:cNvSpPr>
          <p:nvPr>
            <p:ph idx="1"/>
          </p:nvPr>
        </p:nvSpPr>
        <p:spPr>
          <a:xfrm>
            <a:off x="457200" y="1295400"/>
            <a:ext cx="7239000" cy="5160336"/>
          </a:xfrm>
        </p:spPr>
        <p:txBody>
          <a:bodyPr>
            <a:normAutofit/>
          </a:bodyPr>
          <a:lstStyle/>
          <a:p>
            <a:pPr algn="just"/>
            <a:r>
              <a:rPr lang="en-US" dirty="0" smtClean="0"/>
              <a:t>Management is the </a:t>
            </a:r>
            <a:r>
              <a:rPr lang="en-US" b="1" dirty="0" smtClean="0"/>
              <a:t>process</a:t>
            </a:r>
            <a:r>
              <a:rPr lang="en-US" dirty="0" smtClean="0"/>
              <a:t> of coordinating work activities so that they are completed </a:t>
            </a:r>
            <a:r>
              <a:rPr lang="en-US" b="1" dirty="0" smtClean="0"/>
              <a:t>efficiently</a:t>
            </a:r>
            <a:r>
              <a:rPr lang="en-US" dirty="0" smtClean="0"/>
              <a:t> and </a:t>
            </a:r>
            <a:r>
              <a:rPr lang="en-US" b="1" dirty="0" smtClean="0"/>
              <a:t>effectively</a:t>
            </a:r>
            <a:r>
              <a:rPr lang="en-US" dirty="0" smtClean="0"/>
              <a:t> with and through other people. </a:t>
            </a:r>
          </a:p>
          <a:p>
            <a:pPr algn="just"/>
            <a:r>
              <a:rPr lang="en-US" dirty="0" smtClean="0"/>
              <a:t>The </a:t>
            </a:r>
            <a:r>
              <a:rPr lang="en-US" b="1" dirty="0" smtClean="0"/>
              <a:t>process</a:t>
            </a:r>
            <a:r>
              <a:rPr lang="en-US" dirty="0" smtClean="0"/>
              <a:t> represents the ongoing functions or primary activities engaged in by managers. These functions are typically labeled planning, organizing, leading, and controlling. </a:t>
            </a:r>
          </a:p>
          <a:p>
            <a:pPr algn="just"/>
            <a:r>
              <a:rPr lang="en-US" dirty="0" smtClean="0"/>
              <a:t> Coordinating the work of others—is what distinguishes a managerial position from a non-managerial one. </a:t>
            </a:r>
          </a:p>
          <a:p>
            <a:pPr algn="just"/>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fontScale="85000" lnSpcReduction="20000"/>
          </a:bodyPr>
          <a:lstStyle/>
          <a:p>
            <a:pPr algn="just"/>
            <a:r>
              <a:rPr lang="en-US" b="1" dirty="0" smtClean="0"/>
              <a:t>Efficiency</a:t>
            </a:r>
            <a:r>
              <a:rPr lang="en-US" dirty="0" smtClean="0"/>
              <a:t> refers to getting the most output from the least amount of inputs. Because managers deal with scarce inputs—including resources such as people, money, and equipment—they are concerned with the efficient use of those resources. </a:t>
            </a:r>
            <a:r>
              <a:rPr lang="en-US" i="1" dirty="0" smtClean="0"/>
              <a:t>Efficiency is often referred to as "doing things right"—that is, not wasting resources. </a:t>
            </a:r>
          </a:p>
          <a:p>
            <a:pPr algn="just"/>
            <a:r>
              <a:rPr lang="en-US" i="1" dirty="0" smtClean="0"/>
              <a:t>However, it's not enough just to be efficient. Management is also concerned with being effective, completing activities so that organizational goals are attained. </a:t>
            </a:r>
            <a:r>
              <a:rPr lang="en-US" b="1" i="1" dirty="0" smtClean="0"/>
              <a:t>Effectiveness</a:t>
            </a:r>
            <a:r>
              <a:rPr lang="en-US" i="1" dirty="0" smtClean="0"/>
              <a:t> is often described as "doing the right things"—that is, those work activities that will help the organization reach its goals. </a:t>
            </a:r>
          </a:p>
          <a:p>
            <a:pPr algn="just"/>
            <a:r>
              <a:rPr lang="en-US" i="1" dirty="0" smtClean="0"/>
              <a:t>Management is concerned not only with getting activities completed and meeting organizational goals (effectiveness) but also with doing so as efficiently as possible. In successful organizations, high efficiency and high effectiveness typically go hand in hand. Poor management is most often due to both inefficiency and ineffectiveness or to effectiveness achieved through inefficiency. </a:t>
            </a:r>
            <a:r>
              <a:rPr lang="en-US" dirty="0" smtClean="0"/>
              <a:t>  </a:t>
            </a:r>
          </a:p>
          <a:p>
            <a:pPr algn="ct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Efficiency is a mean and effectiveness is an end!</a:t>
            </a:r>
            <a:endParaRPr lang="en-US" dirty="0"/>
          </a:p>
        </p:txBody>
      </p:sp>
      <p:pic>
        <p:nvPicPr>
          <p:cNvPr id="2050" name="Picture 2" descr="C:\Users\dell\Desktop\Image-2014-03-05-at-3.37.27-PM.png"/>
          <p:cNvPicPr>
            <a:picLocks noGrp="1" noChangeAspect="1" noChangeArrowheads="1"/>
          </p:cNvPicPr>
          <p:nvPr>
            <p:ph idx="1"/>
          </p:nvPr>
        </p:nvPicPr>
        <p:blipFill>
          <a:blip r:embed="rId2" cstate="print"/>
          <a:srcRect/>
          <a:stretch>
            <a:fillRect/>
          </a:stretch>
        </p:blipFill>
        <p:spPr bwMode="auto">
          <a:xfrm>
            <a:off x="0" y="1609724"/>
            <a:ext cx="8153400" cy="524827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Managers Do?</a:t>
            </a:r>
            <a:br>
              <a:rPr lang="en-US" dirty="0" smtClean="0"/>
            </a:br>
            <a:r>
              <a:rPr lang="en-US" dirty="0" smtClean="0"/>
              <a:t>  </a:t>
            </a:r>
            <a:endParaRPr lang="en-US" dirty="0"/>
          </a:p>
        </p:txBody>
      </p:sp>
      <p:sp>
        <p:nvSpPr>
          <p:cNvPr id="3" name="Content Placeholder 2"/>
          <p:cNvSpPr>
            <a:spLocks noGrp="1"/>
          </p:cNvSpPr>
          <p:nvPr>
            <p:ph idx="1"/>
          </p:nvPr>
        </p:nvSpPr>
        <p:spPr>
          <a:xfrm>
            <a:off x="457200" y="1295400"/>
            <a:ext cx="7239000" cy="5160336"/>
          </a:xfrm>
        </p:spPr>
        <p:txBody>
          <a:bodyPr>
            <a:normAutofit fontScale="92500" lnSpcReduction="20000"/>
          </a:bodyPr>
          <a:lstStyle/>
          <a:p>
            <a:pPr algn="just"/>
            <a:r>
              <a:rPr lang="en-US" b="1" dirty="0" smtClean="0"/>
              <a:t>Management Functions and Process</a:t>
            </a:r>
          </a:p>
          <a:p>
            <a:pPr algn="just">
              <a:buNone/>
            </a:pPr>
            <a:r>
              <a:rPr lang="en-US" dirty="0" smtClean="0"/>
              <a:t>In the early part of the twentieth century, a French industrialist; Henri </a:t>
            </a:r>
            <a:r>
              <a:rPr lang="en-US" dirty="0" err="1" smtClean="0"/>
              <a:t>Fayol</a:t>
            </a:r>
            <a:r>
              <a:rPr lang="en-US" dirty="0" smtClean="0"/>
              <a:t> proposed that all managers perform five management functions: planning, organizing, commanding, coordinating, and controlling.</a:t>
            </a:r>
          </a:p>
          <a:p>
            <a:pPr algn="just">
              <a:buNone/>
            </a:pPr>
            <a:r>
              <a:rPr lang="en-US" dirty="0" smtClean="0"/>
              <a:t>In the mid-1950s, a management textbook first used the functions of planning, organizing, staffing, directing, and controlling as a framework. </a:t>
            </a:r>
          </a:p>
          <a:p>
            <a:pPr algn="just">
              <a:buNone/>
            </a:pPr>
            <a:r>
              <a:rPr lang="en-US" dirty="0" smtClean="0"/>
              <a:t>Most management textbooks still continue to be organized around the management functions, although they have been condensed down to four basic and very important functions: planning, organizing, leading, and controlling.</a:t>
            </a:r>
          </a:p>
          <a:p>
            <a:pPr algn="just"/>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5" name="Picture 3" descr="C:\Users\dell\Desktop\e5442f5f76ebb64c10de503113b107a0.jpg"/>
          <p:cNvPicPr>
            <a:picLocks noGrp="1" noChangeAspect="1" noChangeArrowheads="1"/>
          </p:cNvPicPr>
          <p:nvPr>
            <p:ph idx="1"/>
          </p:nvPr>
        </p:nvPicPr>
        <p:blipFill>
          <a:blip r:embed="rId2" cstate="print"/>
          <a:srcRect/>
          <a:stretch>
            <a:fillRect/>
          </a:stretch>
        </p:blipFill>
        <p:spPr bwMode="auto">
          <a:xfrm>
            <a:off x="0" y="0"/>
            <a:ext cx="8153400" cy="6858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223</TotalTime>
  <Words>1862</Words>
  <Application>Microsoft Office PowerPoint</Application>
  <PresentationFormat>On-screen Show (4:3)</PresentationFormat>
  <Paragraphs>125</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Introduction to Mangers and Management</vt:lpstr>
      <vt:lpstr>Who Are Managers?   </vt:lpstr>
      <vt:lpstr>Classification of managers</vt:lpstr>
      <vt:lpstr>Slide 4</vt:lpstr>
      <vt:lpstr>What Is Management?   </vt:lpstr>
      <vt:lpstr>Slide 6</vt:lpstr>
      <vt:lpstr>Efficiency is a mean and effectiveness is an end!</vt:lpstr>
      <vt:lpstr>What Do Managers Do?   </vt:lpstr>
      <vt:lpstr>Slide 9</vt:lpstr>
      <vt:lpstr>Slide 10</vt:lpstr>
      <vt:lpstr>Slide 11</vt:lpstr>
      <vt:lpstr>Management Process</vt:lpstr>
      <vt:lpstr>Management Roles   </vt:lpstr>
      <vt:lpstr>Slide 14</vt:lpstr>
      <vt:lpstr>Slide 15</vt:lpstr>
      <vt:lpstr>Slide 16</vt:lpstr>
      <vt:lpstr>Slide 17</vt:lpstr>
      <vt:lpstr>Slide 18</vt:lpstr>
      <vt:lpstr>Management Skills   </vt:lpstr>
      <vt:lpstr>Slide 20</vt:lpstr>
      <vt:lpstr>Slide 21</vt:lpstr>
      <vt:lpstr>Slide 22</vt:lpstr>
      <vt:lpstr>Managing Systems   </vt:lpstr>
      <vt:lpstr>Slide 24</vt:lpstr>
      <vt:lpstr>What is an Organization?</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70</cp:revision>
  <dcterms:created xsi:type="dcterms:W3CDTF">2020-03-11T09:21:41Z</dcterms:created>
  <dcterms:modified xsi:type="dcterms:W3CDTF">2020-03-12T13:48:46Z</dcterms:modified>
</cp:coreProperties>
</file>