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25188-343A-48C3-9C3E-4D349B4B3A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95DC07E-88CF-4F5B-8060-17F1A3D6F19D}">
      <dgm:prSet phldrT="[Text]" custT="1"/>
      <dgm:spPr>
        <a:solidFill>
          <a:schemeClr val="bg1"/>
        </a:solidFill>
        <a:ln>
          <a:solidFill>
            <a:schemeClr val="tx1"/>
          </a:solidFill>
        </a:ln>
      </dgm:spPr>
      <dgm:t>
        <a:bodyPr/>
        <a:lstStyle/>
        <a:p>
          <a:r>
            <a:rPr lang="en-US" sz="1600" dirty="0" smtClean="0">
              <a:solidFill>
                <a:schemeClr val="tx1"/>
              </a:solidFill>
            </a:rPr>
            <a:t>Ambivalent sexism</a:t>
          </a:r>
          <a:endParaRPr lang="en-US" sz="1600" dirty="0">
            <a:solidFill>
              <a:schemeClr val="tx1"/>
            </a:solidFill>
          </a:endParaRPr>
        </a:p>
      </dgm:t>
    </dgm:pt>
    <dgm:pt modelId="{560D0AD4-068F-4B6D-9FCD-5397144C0F6A}" type="parTrans" cxnId="{F1A1FD18-D8E4-486C-BF95-52CA5465D5F5}">
      <dgm:prSet/>
      <dgm:spPr/>
      <dgm:t>
        <a:bodyPr/>
        <a:lstStyle/>
        <a:p>
          <a:endParaRPr lang="en-US"/>
        </a:p>
      </dgm:t>
    </dgm:pt>
    <dgm:pt modelId="{A4F3544E-24E5-4E29-8C08-8995E9C3AB5D}" type="sibTrans" cxnId="{F1A1FD18-D8E4-486C-BF95-52CA5465D5F5}">
      <dgm:prSet/>
      <dgm:spPr/>
      <dgm:t>
        <a:bodyPr/>
        <a:lstStyle/>
        <a:p>
          <a:endParaRPr lang="en-US"/>
        </a:p>
      </dgm:t>
    </dgm:pt>
    <dgm:pt modelId="{41044867-A61B-4B5E-9FA2-A827BAE3586E}">
      <dgm:prSet phldrT="[Text]" custT="1"/>
      <dgm:spPr>
        <a:noFill/>
        <a:ln>
          <a:solidFill>
            <a:schemeClr val="tx1"/>
          </a:solidFill>
        </a:ln>
      </dgm:spPr>
      <dgm:t>
        <a:bodyPr/>
        <a:lstStyle/>
        <a:p>
          <a:r>
            <a:rPr lang="en-US" sz="1800" dirty="0" smtClean="0">
              <a:solidFill>
                <a:schemeClr val="tx1"/>
              </a:solidFill>
            </a:rPr>
            <a:t>Hostile sexism</a:t>
          </a:r>
        </a:p>
        <a:p>
          <a:r>
            <a:rPr lang="en-US" sz="1800" dirty="0" smtClean="0">
              <a:solidFill>
                <a:schemeClr val="tx1"/>
              </a:solidFill>
            </a:rPr>
            <a:t>Overtly negative evaluation and stereotypes about a gender</a:t>
          </a:r>
        </a:p>
        <a:p>
          <a:r>
            <a:rPr lang="en-US" sz="1800" dirty="0" smtClean="0">
              <a:solidFill>
                <a:schemeClr val="tx1"/>
              </a:solidFill>
            </a:rPr>
            <a:t>Domination, hostility and degradation</a:t>
          </a:r>
        </a:p>
        <a:p>
          <a:r>
            <a:rPr lang="en-US" sz="1800" dirty="0" smtClean="0">
              <a:solidFill>
                <a:schemeClr val="tx1"/>
              </a:solidFill>
            </a:rPr>
            <a:t>“women are less competent then men”</a:t>
          </a:r>
          <a:endParaRPr lang="en-US" sz="1800" dirty="0">
            <a:solidFill>
              <a:schemeClr val="tx1"/>
            </a:solidFill>
          </a:endParaRPr>
        </a:p>
      </dgm:t>
    </dgm:pt>
    <dgm:pt modelId="{07E862AB-C702-448B-AF4C-58269A7FEF4E}" type="parTrans" cxnId="{712C5EC8-1DF9-4659-934A-C7DB45E84812}">
      <dgm:prSet/>
      <dgm:spPr/>
      <dgm:t>
        <a:bodyPr/>
        <a:lstStyle/>
        <a:p>
          <a:endParaRPr lang="en-US"/>
        </a:p>
      </dgm:t>
    </dgm:pt>
    <dgm:pt modelId="{93FA2D57-4DC8-4497-9C29-D1EED9BAA232}" type="sibTrans" cxnId="{712C5EC8-1DF9-4659-934A-C7DB45E84812}">
      <dgm:prSet/>
      <dgm:spPr/>
      <dgm:t>
        <a:bodyPr/>
        <a:lstStyle/>
        <a:p>
          <a:endParaRPr lang="en-US"/>
        </a:p>
      </dgm:t>
    </dgm:pt>
    <dgm:pt modelId="{C9CB17A5-A529-46F5-A87E-1B096BFBFFCE}">
      <dgm:prSet phldrT="[Text]" custT="1"/>
      <dgm:spPr>
        <a:noFill/>
        <a:ln>
          <a:solidFill>
            <a:schemeClr val="tx1"/>
          </a:solidFill>
        </a:ln>
      </dgm:spPr>
      <dgm:t>
        <a:bodyPr/>
        <a:lstStyle/>
        <a:p>
          <a:r>
            <a:rPr lang="en-US" sz="1800" dirty="0" smtClean="0">
              <a:solidFill>
                <a:schemeClr val="tx1"/>
              </a:solidFill>
            </a:rPr>
            <a:t>Benevolent sexism</a:t>
          </a:r>
        </a:p>
        <a:p>
          <a:r>
            <a:rPr lang="en-US" sz="1800" b="0" i="0" dirty="0" smtClean="0">
              <a:solidFill>
                <a:schemeClr val="tx1"/>
              </a:solidFill>
            </a:rPr>
            <a:t>evaluations of gender that may appear subjectively positive, but are actually damaging to people and gender equality more broadly</a:t>
          </a:r>
          <a:endParaRPr lang="en-US" sz="1800" dirty="0" smtClean="0">
            <a:solidFill>
              <a:schemeClr val="tx1"/>
            </a:solidFill>
          </a:endParaRPr>
        </a:p>
        <a:p>
          <a:r>
            <a:rPr lang="en-US" sz="1800" dirty="0" smtClean="0">
              <a:solidFill>
                <a:schemeClr val="tx1"/>
              </a:solidFill>
            </a:rPr>
            <a:t>Attitude of idealization, affection and protection</a:t>
          </a:r>
        </a:p>
        <a:p>
          <a:r>
            <a:rPr lang="en-US" sz="1800" dirty="0" smtClean="0">
              <a:solidFill>
                <a:schemeClr val="tx1"/>
              </a:solidFill>
            </a:rPr>
            <a:t>“Women should be treated delicately”</a:t>
          </a:r>
        </a:p>
        <a:p>
          <a:r>
            <a:rPr lang="en-US" sz="1800" dirty="0" smtClean="0">
              <a:solidFill>
                <a:schemeClr val="tx1"/>
              </a:solidFill>
            </a:rPr>
            <a:t>“Women should be rescued before men in emergency”</a:t>
          </a:r>
          <a:endParaRPr lang="en-US" sz="1800" dirty="0">
            <a:solidFill>
              <a:schemeClr val="tx1"/>
            </a:solidFill>
          </a:endParaRPr>
        </a:p>
      </dgm:t>
    </dgm:pt>
    <dgm:pt modelId="{8B00524F-4F4B-470D-B25B-0CB2DE96D466}" type="parTrans" cxnId="{0EC39C36-F096-43C4-AE75-95D532380482}">
      <dgm:prSet/>
      <dgm:spPr/>
      <dgm:t>
        <a:bodyPr/>
        <a:lstStyle/>
        <a:p>
          <a:endParaRPr lang="en-US"/>
        </a:p>
      </dgm:t>
    </dgm:pt>
    <dgm:pt modelId="{B1653382-A435-4A4D-8365-B922143E930C}" type="sibTrans" cxnId="{0EC39C36-F096-43C4-AE75-95D532380482}">
      <dgm:prSet/>
      <dgm:spPr/>
      <dgm:t>
        <a:bodyPr/>
        <a:lstStyle/>
        <a:p>
          <a:endParaRPr lang="en-US"/>
        </a:p>
      </dgm:t>
    </dgm:pt>
    <dgm:pt modelId="{FC03FBAF-7729-4225-B5A4-597D2FF5EE68}" type="pres">
      <dgm:prSet presAssocID="{ABF25188-343A-48C3-9C3E-4D349B4B3A48}" presName="hierChild1" presStyleCnt="0">
        <dgm:presLayoutVars>
          <dgm:orgChart val="1"/>
          <dgm:chPref val="1"/>
          <dgm:dir/>
          <dgm:animOne val="branch"/>
          <dgm:animLvl val="lvl"/>
          <dgm:resizeHandles/>
        </dgm:presLayoutVars>
      </dgm:prSet>
      <dgm:spPr/>
      <dgm:t>
        <a:bodyPr/>
        <a:lstStyle/>
        <a:p>
          <a:endParaRPr lang="en-US"/>
        </a:p>
      </dgm:t>
    </dgm:pt>
    <dgm:pt modelId="{C16856F4-BC88-4A32-B9EB-D4056254A48B}" type="pres">
      <dgm:prSet presAssocID="{695DC07E-88CF-4F5B-8060-17F1A3D6F19D}" presName="hierRoot1" presStyleCnt="0">
        <dgm:presLayoutVars>
          <dgm:hierBranch val="init"/>
        </dgm:presLayoutVars>
      </dgm:prSet>
      <dgm:spPr/>
    </dgm:pt>
    <dgm:pt modelId="{26DAAFC4-DE06-4865-9FEF-E8EEF67F46E3}" type="pres">
      <dgm:prSet presAssocID="{695DC07E-88CF-4F5B-8060-17F1A3D6F19D}" presName="rootComposite1" presStyleCnt="0"/>
      <dgm:spPr/>
    </dgm:pt>
    <dgm:pt modelId="{C072F49C-04D4-4374-AD95-6CF27CF77B16}" type="pres">
      <dgm:prSet presAssocID="{695DC07E-88CF-4F5B-8060-17F1A3D6F19D}" presName="rootText1" presStyleLbl="node0" presStyleIdx="0" presStyleCnt="1">
        <dgm:presLayoutVars>
          <dgm:chPref val="3"/>
        </dgm:presLayoutVars>
      </dgm:prSet>
      <dgm:spPr/>
      <dgm:t>
        <a:bodyPr/>
        <a:lstStyle/>
        <a:p>
          <a:endParaRPr lang="en-US"/>
        </a:p>
      </dgm:t>
    </dgm:pt>
    <dgm:pt modelId="{AA032453-FBC9-4F11-9B51-E4714BA68803}" type="pres">
      <dgm:prSet presAssocID="{695DC07E-88CF-4F5B-8060-17F1A3D6F19D}" presName="rootConnector1" presStyleLbl="node1" presStyleIdx="0" presStyleCnt="0"/>
      <dgm:spPr/>
      <dgm:t>
        <a:bodyPr/>
        <a:lstStyle/>
        <a:p>
          <a:endParaRPr lang="en-US"/>
        </a:p>
      </dgm:t>
    </dgm:pt>
    <dgm:pt modelId="{8E762DF3-FD0E-42AF-BA49-FD7577444AC7}" type="pres">
      <dgm:prSet presAssocID="{695DC07E-88CF-4F5B-8060-17F1A3D6F19D}" presName="hierChild2" presStyleCnt="0"/>
      <dgm:spPr/>
    </dgm:pt>
    <dgm:pt modelId="{04B273BC-6B43-462D-91C8-60FC22279DFE}" type="pres">
      <dgm:prSet presAssocID="{07E862AB-C702-448B-AF4C-58269A7FEF4E}" presName="Name37" presStyleLbl="parChTrans1D2" presStyleIdx="0" presStyleCnt="2"/>
      <dgm:spPr/>
      <dgm:t>
        <a:bodyPr/>
        <a:lstStyle/>
        <a:p>
          <a:endParaRPr lang="en-US"/>
        </a:p>
      </dgm:t>
    </dgm:pt>
    <dgm:pt modelId="{2426DC2B-B51A-4836-AC75-7D47F6346A4F}" type="pres">
      <dgm:prSet presAssocID="{41044867-A61B-4B5E-9FA2-A827BAE3586E}" presName="hierRoot2" presStyleCnt="0">
        <dgm:presLayoutVars>
          <dgm:hierBranch val="init"/>
        </dgm:presLayoutVars>
      </dgm:prSet>
      <dgm:spPr/>
    </dgm:pt>
    <dgm:pt modelId="{8B127070-5E59-44ED-B887-65AC51073B7B}" type="pres">
      <dgm:prSet presAssocID="{41044867-A61B-4B5E-9FA2-A827BAE3586E}" presName="rootComposite" presStyleCnt="0"/>
      <dgm:spPr/>
    </dgm:pt>
    <dgm:pt modelId="{F3CB1D08-E548-4DAE-B1B6-9A3773A3135A}" type="pres">
      <dgm:prSet presAssocID="{41044867-A61B-4B5E-9FA2-A827BAE3586E}" presName="rootText" presStyleLbl="node2" presStyleIdx="0" presStyleCnt="2" custScaleX="195108" custScaleY="254527">
        <dgm:presLayoutVars>
          <dgm:chPref val="3"/>
        </dgm:presLayoutVars>
      </dgm:prSet>
      <dgm:spPr/>
      <dgm:t>
        <a:bodyPr/>
        <a:lstStyle/>
        <a:p>
          <a:endParaRPr lang="en-US"/>
        </a:p>
      </dgm:t>
    </dgm:pt>
    <dgm:pt modelId="{DA0E9831-8274-4FA7-90D1-63A836FC5985}" type="pres">
      <dgm:prSet presAssocID="{41044867-A61B-4B5E-9FA2-A827BAE3586E}" presName="rootConnector" presStyleLbl="node2" presStyleIdx="0" presStyleCnt="2"/>
      <dgm:spPr/>
      <dgm:t>
        <a:bodyPr/>
        <a:lstStyle/>
        <a:p>
          <a:endParaRPr lang="en-US"/>
        </a:p>
      </dgm:t>
    </dgm:pt>
    <dgm:pt modelId="{DDE41848-2988-4944-830B-9278A89F0EF7}" type="pres">
      <dgm:prSet presAssocID="{41044867-A61B-4B5E-9FA2-A827BAE3586E}" presName="hierChild4" presStyleCnt="0"/>
      <dgm:spPr/>
    </dgm:pt>
    <dgm:pt modelId="{466BEF59-DB17-4F50-A260-EC63E897D578}" type="pres">
      <dgm:prSet presAssocID="{41044867-A61B-4B5E-9FA2-A827BAE3586E}" presName="hierChild5" presStyleCnt="0"/>
      <dgm:spPr/>
    </dgm:pt>
    <dgm:pt modelId="{C63E65D2-C0CE-4DB3-A4E1-08AA7877495D}" type="pres">
      <dgm:prSet presAssocID="{8B00524F-4F4B-470D-B25B-0CB2DE96D466}" presName="Name37" presStyleLbl="parChTrans1D2" presStyleIdx="1" presStyleCnt="2"/>
      <dgm:spPr/>
      <dgm:t>
        <a:bodyPr/>
        <a:lstStyle/>
        <a:p>
          <a:endParaRPr lang="en-US"/>
        </a:p>
      </dgm:t>
    </dgm:pt>
    <dgm:pt modelId="{4904F40F-DAE1-4269-8F34-A0B09C5DF1D6}" type="pres">
      <dgm:prSet presAssocID="{C9CB17A5-A529-46F5-A87E-1B096BFBFFCE}" presName="hierRoot2" presStyleCnt="0">
        <dgm:presLayoutVars>
          <dgm:hierBranch val="init"/>
        </dgm:presLayoutVars>
      </dgm:prSet>
      <dgm:spPr/>
    </dgm:pt>
    <dgm:pt modelId="{1017658B-DAD2-42C8-891D-5050CBA67155}" type="pres">
      <dgm:prSet presAssocID="{C9CB17A5-A529-46F5-A87E-1B096BFBFFCE}" presName="rootComposite" presStyleCnt="0"/>
      <dgm:spPr/>
    </dgm:pt>
    <dgm:pt modelId="{37DAF340-BC2C-4B2F-A09C-250FF7F85765}" type="pres">
      <dgm:prSet presAssocID="{C9CB17A5-A529-46F5-A87E-1B096BFBFFCE}" presName="rootText" presStyleLbl="node2" presStyleIdx="1" presStyleCnt="2" custScaleX="257046" custScaleY="245202">
        <dgm:presLayoutVars>
          <dgm:chPref val="3"/>
        </dgm:presLayoutVars>
      </dgm:prSet>
      <dgm:spPr/>
      <dgm:t>
        <a:bodyPr/>
        <a:lstStyle/>
        <a:p>
          <a:endParaRPr lang="en-US"/>
        </a:p>
      </dgm:t>
    </dgm:pt>
    <dgm:pt modelId="{B6464020-8433-436D-ABD3-BB6C28F25565}" type="pres">
      <dgm:prSet presAssocID="{C9CB17A5-A529-46F5-A87E-1B096BFBFFCE}" presName="rootConnector" presStyleLbl="node2" presStyleIdx="1" presStyleCnt="2"/>
      <dgm:spPr/>
      <dgm:t>
        <a:bodyPr/>
        <a:lstStyle/>
        <a:p>
          <a:endParaRPr lang="en-US"/>
        </a:p>
      </dgm:t>
    </dgm:pt>
    <dgm:pt modelId="{1572748F-E029-4F85-8D66-86D16D1E983E}" type="pres">
      <dgm:prSet presAssocID="{C9CB17A5-A529-46F5-A87E-1B096BFBFFCE}" presName="hierChild4" presStyleCnt="0"/>
      <dgm:spPr/>
    </dgm:pt>
    <dgm:pt modelId="{4A22C46B-33C0-4348-B9F8-3A8D0A031106}" type="pres">
      <dgm:prSet presAssocID="{C9CB17A5-A529-46F5-A87E-1B096BFBFFCE}" presName="hierChild5" presStyleCnt="0"/>
      <dgm:spPr/>
    </dgm:pt>
    <dgm:pt modelId="{EB1DEA54-7A21-4991-8318-5A60620B7CC1}" type="pres">
      <dgm:prSet presAssocID="{695DC07E-88CF-4F5B-8060-17F1A3D6F19D}" presName="hierChild3" presStyleCnt="0"/>
      <dgm:spPr/>
    </dgm:pt>
  </dgm:ptLst>
  <dgm:cxnLst>
    <dgm:cxn modelId="{53A5D659-BA99-4995-8F42-4615C14B65E1}" type="presOf" srcId="{07E862AB-C702-448B-AF4C-58269A7FEF4E}" destId="{04B273BC-6B43-462D-91C8-60FC22279DFE}" srcOrd="0" destOrd="0" presId="urn:microsoft.com/office/officeart/2005/8/layout/orgChart1"/>
    <dgm:cxn modelId="{E090235C-11E8-4036-AC8A-E2A50C1D2103}" type="presOf" srcId="{C9CB17A5-A529-46F5-A87E-1B096BFBFFCE}" destId="{37DAF340-BC2C-4B2F-A09C-250FF7F85765}" srcOrd="0" destOrd="0" presId="urn:microsoft.com/office/officeart/2005/8/layout/orgChart1"/>
    <dgm:cxn modelId="{12CA3436-03B4-4CEE-A12F-391D6F85DDDC}" type="presOf" srcId="{C9CB17A5-A529-46F5-A87E-1B096BFBFFCE}" destId="{B6464020-8433-436D-ABD3-BB6C28F25565}" srcOrd="1" destOrd="0" presId="urn:microsoft.com/office/officeart/2005/8/layout/orgChart1"/>
    <dgm:cxn modelId="{712C5EC8-1DF9-4659-934A-C7DB45E84812}" srcId="{695DC07E-88CF-4F5B-8060-17F1A3D6F19D}" destId="{41044867-A61B-4B5E-9FA2-A827BAE3586E}" srcOrd="0" destOrd="0" parTransId="{07E862AB-C702-448B-AF4C-58269A7FEF4E}" sibTransId="{93FA2D57-4DC8-4497-9C29-D1EED9BAA232}"/>
    <dgm:cxn modelId="{EEA78FD0-AB0B-4EBF-9DA9-CCDA26312A67}" type="presOf" srcId="{41044867-A61B-4B5E-9FA2-A827BAE3586E}" destId="{DA0E9831-8274-4FA7-90D1-63A836FC5985}" srcOrd="1" destOrd="0" presId="urn:microsoft.com/office/officeart/2005/8/layout/orgChart1"/>
    <dgm:cxn modelId="{66CFF6F1-ECE3-4AE4-A3E8-C1B83DB04BC7}" type="presOf" srcId="{ABF25188-343A-48C3-9C3E-4D349B4B3A48}" destId="{FC03FBAF-7729-4225-B5A4-597D2FF5EE68}" srcOrd="0" destOrd="0" presId="urn:microsoft.com/office/officeart/2005/8/layout/orgChart1"/>
    <dgm:cxn modelId="{0EC39C36-F096-43C4-AE75-95D532380482}" srcId="{695DC07E-88CF-4F5B-8060-17F1A3D6F19D}" destId="{C9CB17A5-A529-46F5-A87E-1B096BFBFFCE}" srcOrd="1" destOrd="0" parTransId="{8B00524F-4F4B-470D-B25B-0CB2DE96D466}" sibTransId="{B1653382-A435-4A4D-8365-B922143E930C}"/>
    <dgm:cxn modelId="{97E47322-7A4A-4458-8D84-E9F956B38961}" type="presOf" srcId="{41044867-A61B-4B5E-9FA2-A827BAE3586E}" destId="{F3CB1D08-E548-4DAE-B1B6-9A3773A3135A}" srcOrd="0" destOrd="0" presId="urn:microsoft.com/office/officeart/2005/8/layout/orgChart1"/>
    <dgm:cxn modelId="{0683FB33-D579-4FC8-B03B-EDE7FC86FC96}" type="presOf" srcId="{8B00524F-4F4B-470D-B25B-0CB2DE96D466}" destId="{C63E65D2-C0CE-4DB3-A4E1-08AA7877495D}" srcOrd="0" destOrd="0" presId="urn:microsoft.com/office/officeart/2005/8/layout/orgChart1"/>
    <dgm:cxn modelId="{F1A1FD18-D8E4-486C-BF95-52CA5465D5F5}" srcId="{ABF25188-343A-48C3-9C3E-4D349B4B3A48}" destId="{695DC07E-88CF-4F5B-8060-17F1A3D6F19D}" srcOrd="0" destOrd="0" parTransId="{560D0AD4-068F-4B6D-9FCD-5397144C0F6A}" sibTransId="{A4F3544E-24E5-4E29-8C08-8995E9C3AB5D}"/>
    <dgm:cxn modelId="{02FD1B57-BB64-493A-AE48-1CCFECD4D801}" type="presOf" srcId="{695DC07E-88CF-4F5B-8060-17F1A3D6F19D}" destId="{AA032453-FBC9-4F11-9B51-E4714BA68803}" srcOrd="1" destOrd="0" presId="urn:microsoft.com/office/officeart/2005/8/layout/orgChart1"/>
    <dgm:cxn modelId="{D28B6420-178C-46EF-8981-5EF85E54B750}" type="presOf" srcId="{695DC07E-88CF-4F5B-8060-17F1A3D6F19D}" destId="{C072F49C-04D4-4374-AD95-6CF27CF77B16}" srcOrd="0" destOrd="0" presId="urn:microsoft.com/office/officeart/2005/8/layout/orgChart1"/>
    <dgm:cxn modelId="{2E87793A-35BB-420E-8528-70A87FE32333}" type="presParOf" srcId="{FC03FBAF-7729-4225-B5A4-597D2FF5EE68}" destId="{C16856F4-BC88-4A32-B9EB-D4056254A48B}" srcOrd="0" destOrd="0" presId="urn:microsoft.com/office/officeart/2005/8/layout/orgChart1"/>
    <dgm:cxn modelId="{EC855855-B7C0-48A3-8E09-64F88CFE9ADB}" type="presParOf" srcId="{C16856F4-BC88-4A32-B9EB-D4056254A48B}" destId="{26DAAFC4-DE06-4865-9FEF-E8EEF67F46E3}" srcOrd="0" destOrd="0" presId="urn:microsoft.com/office/officeart/2005/8/layout/orgChart1"/>
    <dgm:cxn modelId="{161F5C34-C316-49F2-99E7-64C8110F7401}" type="presParOf" srcId="{26DAAFC4-DE06-4865-9FEF-E8EEF67F46E3}" destId="{C072F49C-04D4-4374-AD95-6CF27CF77B16}" srcOrd="0" destOrd="0" presId="urn:microsoft.com/office/officeart/2005/8/layout/orgChart1"/>
    <dgm:cxn modelId="{B5FCB66F-C78B-4510-BF15-758638B48469}" type="presParOf" srcId="{26DAAFC4-DE06-4865-9FEF-E8EEF67F46E3}" destId="{AA032453-FBC9-4F11-9B51-E4714BA68803}" srcOrd="1" destOrd="0" presId="urn:microsoft.com/office/officeart/2005/8/layout/orgChart1"/>
    <dgm:cxn modelId="{7DAF7BF9-46F2-41FC-8D5A-3071BE794CC1}" type="presParOf" srcId="{C16856F4-BC88-4A32-B9EB-D4056254A48B}" destId="{8E762DF3-FD0E-42AF-BA49-FD7577444AC7}" srcOrd="1" destOrd="0" presId="urn:microsoft.com/office/officeart/2005/8/layout/orgChart1"/>
    <dgm:cxn modelId="{53BB95E6-26A5-4D9F-A5BA-8AF4D23F23F2}" type="presParOf" srcId="{8E762DF3-FD0E-42AF-BA49-FD7577444AC7}" destId="{04B273BC-6B43-462D-91C8-60FC22279DFE}" srcOrd="0" destOrd="0" presId="urn:microsoft.com/office/officeart/2005/8/layout/orgChart1"/>
    <dgm:cxn modelId="{19336A25-6CA5-4120-B975-F7F40527C886}" type="presParOf" srcId="{8E762DF3-FD0E-42AF-BA49-FD7577444AC7}" destId="{2426DC2B-B51A-4836-AC75-7D47F6346A4F}" srcOrd="1" destOrd="0" presId="urn:microsoft.com/office/officeart/2005/8/layout/orgChart1"/>
    <dgm:cxn modelId="{D2939758-3F89-4C0D-BA8F-9C66B0381567}" type="presParOf" srcId="{2426DC2B-B51A-4836-AC75-7D47F6346A4F}" destId="{8B127070-5E59-44ED-B887-65AC51073B7B}" srcOrd="0" destOrd="0" presId="urn:microsoft.com/office/officeart/2005/8/layout/orgChart1"/>
    <dgm:cxn modelId="{5910889F-FE9A-4C72-A9A4-C55A123CE502}" type="presParOf" srcId="{8B127070-5E59-44ED-B887-65AC51073B7B}" destId="{F3CB1D08-E548-4DAE-B1B6-9A3773A3135A}" srcOrd="0" destOrd="0" presId="urn:microsoft.com/office/officeart/2005/8/layout/orgChart1"/>
    <dgm:cxn modelId="{A2E7C13B-5D48-43EA-B80A-6C2D65F33D90}" type="presParOf" srcId="{8B127070-5E59-44ED-B887-65AC51073B7B}" destId="{DA0E9831-8274-4FA7-90D1-63A836FC5985}" srcOrd="1" destOrd="0" presId="urn:microsoft.com/office/officeart/2005/8/layout/orgChart1"/>
    <dgm:cxn modelId="{5EDF224D-3B32-4FFF-BF06-2E75EBC2D776}" type="presParOf" srcId="{2426DC2B-B51A-4836-AC75-7D47F6346A4F}" destId="{DDE41848-2988-4944-830B-9278A89F0EF7}" srcOrd="1" destOrd="0" presId="urn:microsoft.com/office/officeart/2005/8/layout/orgChart1"/>
    <dgm:cxn modelId="{F96F550D-5D74-48EB-96E1-D80C9B4A71C4}" type="presParOf" srcId="{2426DC2B-B51A-4836-AC75-7D47F6346A4F}" destId="{466BEF59-DB17-4F50-A260-EC63E897D578}" srcOrd="2" destOrd="0" presId="urn:microsoft.com/office/officeart/2005/8/layout/orgChart1"/>
    <dgm:cxn modelId="{FCD3B800-B1F6-4237-B347-9C100B72D725}" type="presParOf" srcId="{8E762DF3-FD0E-42AF-BA49-FD7577444AC7}" destId="{C63E65D2-C0CE-4DB3-A4E1-08AA7877495D}" srcOrd="2" destOrd="0" presId="urn:microsoft.com/office/officeart/2005/8/layout/orgChart1"/>
    <dgm:cxn modelId="{68648094-3209-4EA6-9D3E-A46EDDBA61A7}" type="presParOf" srcId="{8E762DF3-FD0E-42AF-BA49-FD7577444AC7}" destId="{4904F40F-DAE1-4269-8F34-A0B09C5DF1D6}" srcOrd="3" destOrd="0" presId="urn:microsoft.com/office/officeart/2005/8/layout/orgChart1"/>
    <dgm:cxn modelId="{8D5D3814-6CC6-4B45-9391-DC47A8358ABE}" type="presParOf" srcId="{4904F40F-DAE1-4269-8F34-A0B09C5DF1D6}" destId="{1017658B-DAD2-42C8-891D-5050CBA67155}" srcOrd="0" destOrd="0" presId="urn:microsoft.com/office/officeart/2005/8/layout/orgChart1"/>
    <dgm:cxn modelId="{39073B4E-C1B2-4DA0-A09E-ED45B7AC0FB5}" type="presParOf" srcId="{1017658B-DAD2-42C8-891D-5050CBA67155}" destId="{37DAF340-BC2C-4B2F-A09C-250FF7F85765}" srcOrd="0" destOrd="0" presId="urn:microsoft.com/office/officeart/2005/8/layout/orgChart1"/>
    <dgm:cxn modelId="{727EFA8A-C9AC-4D71-82BF-2B313E751B97}" type="presParOf" srcId="{1017658B-DAD2-42C8-891D-5050CBA67155}" destId="{B6464020-8433-436D-ABD3-BB6C28F25565}" srcOrd="1" destOrd="0" presId="urn:microsoft.com/office/officeart/2005/8/layout/orgChart1"/>
    <dgm:cxn modelId="{DA685314-BE6E-4354-83D1-953F6028C870}" type="presParOf" srcId="{4904F40F-DAE1-4269-8F34-A0B09C5DF1D6}" destId="{1572748F-E029-4F85-8D66-86D16D1E983E}" srcOrd="1" destOrd="0" presId="urn:microsoft.com/office/officeart/2005/8/layout/orgChart1"/>
    <dgm:cxn modelId="{5E72EC48-B7C0-4BDA-92BB-1CF28E544EAA}" type="presParOf" srcId="{4904F40F-DAE1-4269-8F34-A0B09C5DF1D6}" destId="{4A22C46B-33C0-4348-B9F8-3A8D0A031106}" srcOrd="2" destOrd="0" presId="urn:microsoft.com/office/officeart/2005/8/layout/orgChart1"/>
    <dgm:cxn modelId="{75399722-9E50-46EB-8D43-616CC47F906B}" type="presParOf" srcId="{C16856F4-BC88-4A32-B9EB-D4056254A48B}" destId="{EB1DEA54-7A21-4991-8318-5A60620B7C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BA1C30-BEB5-4DE9-85A6-782AB6719E4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DFA6A-D84D-49D3-8415-8FE5F2CA65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1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A1C30-BEB5-4DE9-85A6-782AB6719E4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1736583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A1C30-BEB5-4DE9-85A6-782AB6719E4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152119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A1C30-BEB5-4DE9-85A6-782AB6719E4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315192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BA1C30-BEB5-4DE9-85A6-782AB6719E4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DFA6A-D84D-49D3-8415-8FE5F2CA65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3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BA1C30-BEB5-4DE9-85A6-782AB6719E4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330361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BA1C30-BEB5-4DE9-85A6-782AB6719E4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3799875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BA1C30-BEB5-4DE9-85A6-782AB6719E4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101837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BA1C30-BEB5-4DE9-85A6-782AB6719E4E}" type="datetimeFigureOut">
              <a:rPr lang="en-US" smtClean="0"/>
              <a:t>5/3/2020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3367899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BA1C30-BEB5-4DE9-85A6-782AB6719E4E}" type="datetimeFigureOut">
              <a:rPr lang="en-US" smtClean="0"/>
              <a:t>5/3/2020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BDFA6A-D84D-49D3-8415-8FE5F2CA659E}" type="slidenum">
              <a:rPr lang="en-US" smtClean="0"/>
              <a:t>‹#›</a:t>
            </a:fld>
            <a:endParaRPr lang="en-US"/>
          </a:p>
        </p:txBody>
      </p:sp>
    </p:spTree>
    <p:extLst>
      <p:ext uri="{BB962C8B-B14F-4D97-AF65-F5344CB8AC3E}">
        <p14:creationId xmlns:p14="http://schemas.microsoft.com/office/powerpoint/2010/main" val="396531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BA1C30-BEB5-4DE9-85A6-782AB6719E4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DFA6A-D84D-49D3-8415-8FE5F2CA659E}" type="slidenum">
              <a:rPr lang="en-US" smtClean="0"/>
              <a:t>‹#›</a:t>
            </a:fld>
            <a:endParaRPr lang="en-US"/>
          </a:p>
        </p:txBody>
      </p:sp>
    </p:spTree>
    <p:extLst>
      <p:ext uri="{BB962C8B-B14F-4D97-AF65-F5344CB8AC3E}">
        <p14:creationId xmlns:p14="http://schemas.microsoft.com/office/powerpoint/2010/main" val="424366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BA1C30-BEB5-4DE9-85A6-782AB6719E4E}" type="datetimeFigureOut">
              <a:rPr lang="en-US" smtClean="0"/>
              <a:t>5/3/2020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BDFA6A-D84D-49D3-8415-8FE5F2CA659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485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lgerian" panose="04020705040A02060702" pitchFamily="82" charset="0"/>
              </a:rPr>
              <a:t>Stereotypes, prejudice </a:t>
            </a:r>
            <a:br>
              <a:rPr lang="en-US" dirty="0" smtClean="0">
                <a:latin typeface="Algerian" panose="04020705040A02060702" pitchFamily="82" charset="0"/>
              </a:rPr>
            </a:br>
            <a:r>
              <a:rPr lang="en-US" dirty="0" smtClean="0">
                <a:latin typeface="Algerian" panose="04020705040A02060702" pitchFamily="82" charset="0"/>
              </a:rPr>
              <a:t>and</a:t>
            </a:r>
            <a:br>
              <a:rPr lang="en-US" dirty="0" smtClean="0">
                <a:latin typeface="Algerian" panose="04020705040A02060702" pitchFamily="82" charset="0"/>
              </a:rPr>
            </a:br>
            <a:r>
              <a:rPr lang="en-US" dirty="0" smtClean="0">
                <a:latin typeface="Algerian" panose="04020705040A02060702" pitchFamily="82" charset="0"/>
              </a:rPr>
              <a:t>discrimination</a:t>
            </a:r>
            <a:endParaRPr lang="en-US" dirty="0">
              <a:latin typeface="Algerian" panose="04020705040A02060702" pitchFamily="82" charset="0"/>
            </a:endParaRPr>
          </a:p>
        </p:txBody>
      </p:sp>
      <p:sp>
        <p:nvSpPr>
          <p:cNvPr id="3" name="Subtitle 2"/>
          <p:cNvSpPr>
            <a:spLocks noGrp="1"/>
          </p:cNvSpPr>
          <p:nvPr>
            <p:ph type="subTitle" idx="1"/>
          </p:nvPr>
        </p:nvSpPr>
        <p:spPr>
          <a:xfrm>
            <a:off x="6886402" y="4954384"/>
            <a:ext cx="4269278" cy="1143000"/>
          </a:xfrm>
        </p:spPr>
        <p:txBody>
          <a:bodyPr>
            <a:normAutofit fontScale="47500" lnSpcReduction="20000"/>
          </a:bodyPr>
          <a:lstStyle/>
          <a:p>
            <a:r>
              <a:rPr lang="en-US" dirty="0" smtClean="0">
                <a:latin typeface="Algerian" panose="04020705040A02060702" pitchFamily="82" charset="0"/>
              </a:rPr>
              <a:t>Prepared By</a:t>
            </a:r>
            <a:endParaRPr lang="en-US" dirty="0" smtClean="0">
              <a:latin typeface="Algerian" panose="04020705040A02060702" pitchFamily="82" charset="0"/>
            </a:endParaRPr>
          </a:p>
          <a:p>
            <a:r>
              <a:rPr lang="en-US" dirty="0" smtClean="0">
                <a:latin typeface="Algerian" panose="04020705040A02060702" pitchFamily="82" charset="0"/>
              </a:rPr>
              <a:t>Ms. Shahida </a:t>
            </a:r>
            <a:r>
              <a:rPr lang="en-US" dirty="0" smtClean="0">
                <a:latin typeface="Algerian" panose="04020705040A02060702" pitchFamily="82" charset="0"/>
              </a:rPr>
              <a:t>perveen</a:t>
            </a:r>
          </a:p>
          <a:p>
            <a:r>
              <a:rPr lang="en-US" dirty="0" smtClean="0">
                <a:latin typeface="Algerian" panose="04020705040A02060702" pitchFamily="82" charset="0"/>
              </a:rPr>
              <a:t>Department of psychology</a:t>
            </a:r>
          </a:p>
          <a:p>
            <a:r>
              <a:rPr lang="en-US" dirty="0" smtClean="0">
                <a:latin typeface="Algerian" panose="04020705040A02060702" pitchFamily="82" charset="0"/>
              </a:rPr>
              <a:t>University of </a:t>
            </a:r>
            <a:r>
              <a:rPr lang="en-US" dirty="0" err="1" smtClean="0">
                <a:latin typeface="Algerian" panose="04020705040A02060702" pitchFamily="82" charset="0"/>
              </a:rPr>
              <a:t>sargodha</a:t>
            </a:r>
            <a:endParaRPr lang="en-US" dirty="0">
              <a:latin typeface="Algerian" panose="04020705040A02060702" pitchFamily="82" charset="0"/>
            </a:endParaRPr>
          </a:p>
        </p:txBody>
      </p:sp>
    </p:spTree>
    <p:extLst>
      <p:ext uri="{BB962C8B-B14F-4D97-AF65-F5344CB8AC3E}">
        <p14:creationId xmlns:p14="http://schemas.microsoft.com/office/powerpoint/2010/main" val="1193502596"/>
      </p:ext>
    </p:extLst>
  </p:cSld>
  <p:clrMapOvr>
    <a:masterClrMapping/>
  </p:clrMapOvr>
  <mc:AlternateContent xmlns:mc="http://schemas.openxmlformats.org/markup-compatibility/2006" xmlns:p14="http://schemas.microsoft.com/office/powerpoint/2010/main">
    <mc:Choice Requires="p14">
      <p:transition spd="slow" p14:dur="2000" advTm="15032"/>
    </mc:Choice>
    <mc:Fallback xmlns="">
      <p:transition spd="slow" advTm="1503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Prejudiceâ¦.1&#10;ï A prejudice is a negative belief or feeling about a particular group of&#10;individuals.&#10;ï Prejudices are oft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483" y="286603"/>
            <a:ext cx="5358034" cy="5989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ejudiceâ¦.2&#10;ï Functionsâ¦Evolutionary psychologists suggestâ¦ to outsider groups.&#10;ï Example: Most religious and ethnic gr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516" y="286603"/>
            <a:ext cx="6018685" cy="598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02532"/>
      </p:ext>
    </p:extLst>
  </p:cSld>
  <p:clrMapOvr>
    <a:masterClrMapping/>
  </p:clrMapOvr>
  <mc:AlternateContent xmlns:mc="http://schemas.openxmlformats.org/markup-compatibility/2006" xmlns:p14="http://schemas.microsoft.com/office/powerpoint/2010/main">
    <mc:Choice Requires="p14">
      <p:transition spd="slow" p14:dur="2000" advTm="186759"/>
    </mc:Choice>
    <mc:Fallback xmlns="">
      <p:transition spd="slow" advTm="18675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rejudiceâ¦.3&#10;ï Measuring Prejudice â¦People may often â¦implicit prejudice in three ways:&#10;ï Some researchers assess at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090" y="172302"/>
            <a:ext cx="10000356" cy="605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78126"/>
      </p:ext>
    </p:extLst>
  </p:cSld>
  <p:clrMapOvr>
    <a:masterClrMapping/>
  </p:clrMapOvr>
  <mc:AlternateContent xmlns:mc="http://schemas.openxmlformats.org/markup-compatibility/2006" xmlns:p14="http://schemas.microsoft.com/office/powerpoint/2010/main">
    <mc:Choice Requires="p14">
      <p:transition spd="slow" p14:dur="2000" advTm="93341"/>
    </mc:Choice>
    <mc:Fallback xmlns="">
      <p:transition spd="slow" advTm="9334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Prejudiceâ¦.4&#10;ï People tend to think that â¦.. sorts of people.&#10;ï At the same time, they often think that everyone in an 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47" y="286602"/>
            <a:ext cx="10661361" cy="603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95830"/>
      </p:ext>
    </p:extLst>
  </p:cSld>
  <p:clrMapOvr>
    <a:masterClrMapping/>
  </p:clrMapOvr>
  <mc:AlternateContent xmlns:mc="http://schemas.openxmlformats.org/markup-compatibility/2006" xmlns:p14="http://schemas.microsoft.com/office/powerpoint/2010/main">
    <mc:Choice Requires="p14">
      <p:transition spd="slow" p14:dur="2000" advTm="164862"/>
    </mc:Choice>
    <mc:Fallback xmlns="">
      <p:transition spd="slow" advTm="16486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7282" y="193084"/>
            <a:ext cx="5299363" cy="5729733"/>
          </a:xfrm>
          <a:ln>
            <a:solidFill>
              <a:schemeClr val="tx1"/>
            </a:solidFill>
          </a:ln>
        </p:spPr>
        <p:txBody>
          <a:bodyPr>
            <a:normAutofit fontScale="92500" lnSpcReduction="10000"/>
          </a:bodyPr>
          <a:lstStyle/>
          <a:p>
            <a:r>
              <a:rPr lang="en-US" sz="2200" b="1" dirty="0" smtClean="0"/>
              <a:t>REDUCING PREJUDICE</a:t>
            </a:r>
          </a:p>
          <a:p>
            <a:r>
              <a:rPr lang="en-US" dirty="0" smtClean="0"/>
              <a:t>1. </a:t>
            </a:r>
            <a:r>
              <a:rPr lang="en-US" dirty="0" smtClean="0">
                <a:solidFill>
                  <a:srgbClr val="FF0000"/>
                </a:solidFill>
              </a:rPr>
              <a:t>learning not to hate</a:t>
            </a:r>
          </a:p>
          <a:p>
            <a:r>
              <a:rPr lang="en-US" dirty="0" smtClean="0"/>
              <a:t>Strongly identify with their parents, participating in institutions and having peers that justify discrimination</a:t>
            </a:r>
          </a:p>
          <a:p>
            <a:r>
              <a:rPr lang="en-US" dirty="0" smtClean="0"/>
              <a:t>2. </a:t>
            </a:r>
            <a:r>
              <a:rPr lang="en-US" dirty="0" smtClean="0">
                <a:solidFill>
                  <a:srgbClr val="FF0000"/>
                </a:solidFill>
              </a:rPr>
              <a:t>contact hypothesis</a:t>
            </a:r>
          </a:p>
          <a:p>
            <a:r>
              <a:rPr lang="en-US" dirty="0" smtClean="0"/>
              <a:t>Increased contact with outgroup help people to see diversity among group members and hence reduce prejudice. </a:t>
            </a:r>
          </a:p>
          <a:p>
            <a:r>
              <a:rPr lang="en-US" dirty="0"/>
              <a:t>3</a:t>
            </a:r>
            <a:r>
              <a:rPr lang="en-US" dirty="0" smtClean="0"/>
              <a:t>. </a:t>
            </a:r>
            <a:r>
              <a:rPr lang="en-US" dirty="0" smtClean="0">
                <a:solidFill>
                  <a:srgbClr val="FF0000"/>
                </a:solidFill>
              </a:rPr>
              <a:t>Recategorization: changing the boundaries</a:t>
            </a:r>
          </a:p>
          <a:p>
            <a:r>
              <a:rPr lang="en-US" dirty="0" smtClean="0"/>
              <a:t>Shifting the boundaries of a group reduce “ingroup” and “outgroup” conceptualization</a:t>
            </a:r>
          </a:p>
          <a:p>
            <a:r>
              <a:rPr lang="en-US" dirty="0"/>
              <a:t>4</a:t>
            </a:r>
            <a:r>
              <a:rPr lang="en-US" dirty="0" smtClean="0"/>
              <a:t>. </a:t>
            </a:r>
            <a:r>
              <a:rPr lang="en-US" dirty="0" smtClean="0">
                <a:solidFill>
                  <a:srgbClr val="FF0000"/>
                </a:solidFill>
              </a:rPr>
              <a:t>by using social influence</a:t>
            </a:r>
          </a:p>
          <a:p>
            <a:r>
              <a:rPr lang="en-US" dirty="0" smtClean="0"/>
              <a:t>If people can be induced to belief that their prejudiced believes are out of line with those of most other people (especially those they respect) they may well change those views towards less prejudiced </a:t>
            </a:r>
            <a:endParaRPr lang="en-US" dirty="0"/>
          </a:p>
        </p:txBody>
      </p:sp>
      <p:pic>
        <p:nvPicPr>
          <p:cNvPr id="12290" name="Picture 2" descr="Prejudiceâ¦.5&#10;ï Reducing Prejudice â¦..Research shows thatâ¦ reduced if four conditions&#10;are met:&#10;ï The groups have equality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03" y="203475"/>
            <a:ext cx="6182879" cy="59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87703"/>
      </p:ext>
    </p:extLst>
  </p:cSld>
  <p:clrMapOvr>
    <a:masterClrMapping/>
  </p:clrMapOvr>
  <mc:AlternateContent xmlns:mc="http://schemas.openxmlformats.org/markup-compatibility/2006" xmlns:p14="http://schemas.microsoft.com/office/powerpoint/2010/main">
    <mc:Choice Requires="p14">
      <p:transition spd="slow" p14:dur="2000" advTm="4460"/>
    </mc:Choice>
    <mc:Fallback xmlns="">
      <p:transition spd="slow" advTm="446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Definition:</a:t>
            </a:r>
          </a:p>
          <a:p>
            <a:r>
              <a:rPr lang="en-US" dirty="0" smtClean="0"/>
              <a:t>Discrimination </a:t>
            </a:r>
            <a:r>
              <a:rPr lang="en-US" dirty="0"/>
              <a:t>is the </a:t>
            </a:r>
            <a:r>
              <a:rPr lang="en-US" dirty="0" smtClean="0"/>
              <a:t>behavior </a:t>
            </a:r>
            <a:r>
              <a:rPr lang="en-US" dirty="0"/>
              <a:t>or actions, usually negative, towards an individual or group of people, especially on the basis of sex/race/social class, etc</a:t>
            </a:r>
            <a:r>
              <a:rPr lang="en-US" dirty="0" smtClean="0"/>
              <a:t>.</a:t>
            </a:r>
          </a:p>
          <a:p>
            <a:r>
              <a:rPr lang="en-US" dirty="0" smtClean="0">
                <a:solidFill>
                  <a:srgbClr val="FF0000"/>
                </a:solidFill>
              </a:rPr>
              <a:t>For example:</a:t>
            </a:r>
          </a:p>
          <a:p>
            <a:r>
              <a:rPr lang="en-US" dirty="0" smtClean="0"/>
              <a:t>Racial discrimination: Apartheid </a:t>
            </a:r>
            <a:r>
              <a:rPr lang="en-US" dirty="0"/>
              <a:t>(literally "separateness") was a system of racial segregation that was enforced in South Africa from 1948 to 1994.  Non-white people where prevented from voting and lived in separate communities</a:t>
            </a:r>
            <a:r>
              <a:rPr lang="en-US" dirty="0" smtClean="0"/>
              <a:t>.</a:t>
            </a:r>
          </a:p>
          <a:p>
            <a:r>
              <a:rPr lang="en-US" dirty="0" smtClean="0"/>
              <a:t>Gender discrimination: For </a:t>
            </a:r>
            <a:r>
              <a:rPr lang="en-US" dirty="0"/>
              <a:t>instance after a divorce women receive primary custody of the children far more often than men. Women on average earn less pay than men for doing the same job</a:t>
            </a:r>
            <a:r>
              <a:rPr lang="en-US" dirty="0" smtClean="0"/>
              <a:t>.</a:t>
            </a:r>
          </a:p>
          <a:p>
            <a:endParaRPr lang="en-US" dirty="0"/>
          </a:p>
        </p:txBody>
      </p:sp>
    </p:spTree>
    <p:extLst>
      <p:ext uri="{BB962C8B-B14F-4D97-AF65-F5344CB8AC3E}">
        <p14:creationId xmlns:p14="http://schemas.microsoft.com/office/powerpoint/2010/main" val="2507770141"/>
      </p:ext>
    </p:extLst>
  </p:cSld>
  <p:clrMapOvr>
    <a:masterClrMapping/>
  </p:clrMapOvr>
  <mc:AlternateContent xmlns:mc="http://schemas.openxmlformats.org/markup-compatibility/2006" xmlns:p14="http://schemas.microsoft.com/office/powerpoint/2010/main">
    <mc:Choice Requires="p14">
      <p:transition spd="slow" p14:dur="2000" advTm="35041"/>
    </mc:Choice>
    <mc:Fallback xmlns="">
      <p:transition spd="slow" advTm="3504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discrimination</a:t>
            </a:r>
            <a:endParaRPr lang="en-US" dirty="0"/>
          </a:p>
        </p:txBody>
      </p:sp>
      <p:sp>
        <p:nvSpPr>
          <p:cNvPr id="3" name="Content Placeholder 2"/>
          <p:cNvSpPr>
            <a:spLocks noGrp="1"/>
          </p:cNvSpPr>
          <p:nvPr>
            <p:ph idx="1"/>
          </p:nvPr>
        </p:nvSpPr>
        <p:spPr>
          <a:xfrm>
            <a:off x="1253144" y="2178243"/>
            <a:ext cx="10058400" cy="4023360"/>
          </a:xfrm>
        </p:spPr>
        <p:txBody>
          <a:bodyPr/>
          <a:lstStyle/>
          <a:p>
            <a:pPr marL="457200" indent="-457200">
              <a:buFont typeface="+mj-lt"/>
              <a:buAutoNum type="arabicPeriod"/>
            </a:pPr>
            <a:r>
              <a:rPr lang="en-US" dirty="0" smtClean="0"/>
              <a:t>Racial and ethnic discrimination. </a:t>
            </a:r>
          </a:p>
          <a:p>
            <a:pPr marL="457200" indent="-457200">
              <a:buFont typeface="+mj-lt"/>
              <a:buAutoNum type="arabicPeriod"/>
            </a:pPr>
            <a:r>
              <a:rPr lang="en-US" dirty="0" smtClean="0"/>
              <a:t>On basis of nationality.</a:t>
            </a:r>
          </a:p>
          <a:p>
            <a:pPr marL="457200" indent="-457200">
              <a:buFont typeface="+mj-lt"/>
              <a:buAutoNum type="arabicPeriod"/>
            </a:pPr>
            <a:r>
              <a:rPr lang="en-US" dirty="0" smtClean="0"/>
              <a:t>Gender discrimination.</a:t>
            </a:r>
          </a:p>
          <a:p>
            <a:pPr marL="457200" indent="-457200">
              <a:buFont typeface="+mj-lt"/>
              <a:buAutoNum type="arabicPeriod"/>
            </a:pPr>
            <a:r>
              <a:rPr lang="en-US" dirty="0" smtClean="0"/>
              <a:t>Religious discrimination. </a:t>
            </a:r>
          </a:p>
          <a:p>
            <a:pPr marL="457200" indent="-457200">
              <a:buFont typeface="+mj-lt"/>
              <a:buAutoNum type="arabicPeriod"/>
            </a:pPr>
            <a:r>
              <a:rPr lang="en-US" dirty="0" smtClean="0"/>
              <a:t>On basis of disability.</a:t>
            </a:r>
          </a:p>
          <a:p>
            <a:pPr marL="457200" indent="-457200">
              <a:buFont typeface="+mj-lt"/>
              <a:buAutoNum type="arabicPeriod"/>
            </a:pPr>
            <a:r>
              <a:rPr lang="en-US" dirty="0" smtClean="0"/>
              <a:t>On basis of employment</a:t>
            </a:r>
            <a:r>
              <a:rPr lang="en-US" dirty="0"/>
              <a:t>.</a:t>
            </a:r>
          </a:p>
        </p:txBody>
      </p:sp>
    </p:spTree>
    <p:extLst>
      <p:ext uri="{BB962C8B-B14F-4D97-AF65-F5344CB8AC3E}">
        <p14:creationId xmlns:p14="http://schemas.microsoft.com/office/powerpoint/2010/main" val="1452307464"/>
      </p:ext>
    </p:extLst>
  </p:cSld>
  <p:clrMapOvr>
    <a:masterClrMapping/>
  </p:clrMapOvr>
  <mc:AlternateContent xmlns:mc="http://schemas.openxmlformats.org/markup-compatibility/2006" xmlns:p14="http://schemas.microsoft.com/office/powerpoint/2010/main">
    <mc:Choice Requires="p14">
      <p:transition spd="slow" p14:dur="2000" advTm="115528"/>
    </mc:Choice>
    <mc:Fallback xmlns="">
      <p:transition spd="slow" advTm="11552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934" y="2531534"/>
            <a:ext cx="7121929" cy="1365057"/>
          </a:xfrm>
        </p:spPr>
        <p:txBody>
          <a:bodyPr>
            <a:normAutofit/>
          </a:bodyPr>
          <a:lstStyle/>
          <a:p>
            <a:r>
              <a:rPr lang="en-US" sz="6000" dirty="0" smtClean="0">
                <a:latin typeface="Algerian" panose="04020705040A02060702" pitchFamily="82" charset="0"/>
              </a:rPr>
              <a:t>END OF CHAPTER</a:t>
            </a:r>
            <a:endParaRPr lang="en-US" sz="6000" dirty="0">
              <a:latin typeface="Algerian" panose="04020705040A02060702" pitchFamily="82" charset="0"/>
            </a:endParaRPr>
          </a:p>
        </p:txBody>
      </p:sp>
    </p:spTree>
    <p:extLst>
      <p:ext uri="{BB962C8B-B14F-4D97-AF65-F5344CB8AC3E}">
        <p14:creationId xmlns:p14="http://schemas.microsoft.com/office/powerpoint/2010/main" val="2671898321"/>
      </p:ext>
    </p:extLst>
  </p:cSld>
  <p:clrMapOvr>
    <a:masterClrMapping/>
  </p:clrMapOvr>
  <mc:AlternateContent xmlns:mc="http://schemas.openxmlformats.org/markup-compatibility/2006" xmlns:p14="http://schemas.microsoft.com/office/powerpoint/2010/main">
    <mc:Choice Requires="p14">
      <p:transition spd="slow" p14:dur="2000" advTm="20192"/>
    </mc:Choice>
    <mc:Fallback xmlns="">
      <p:transition spd="slow" advTm="2019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reotypes, Prejudice, and Discrimination&#10;Stereotype&#10;! Belief that certain attributes are characteristic of members of&#10;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18" y="24678"/>
            <a:ext cx="6255618" cy="6109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ereotypes, Prejudice, and Discrimination&#10;If someone is âracistâ towards a certain racial group...&#10;!&#10;! Stereotyp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236" y="24678"/>
            <a:ext cx="5725391" cy="6134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25616"/>
      </p:ext>
    </p:extLst>
  </p:cSld>
  <p:clrMapOvr>
    <a:masterClrMapping/>
  </p:clrMapOvr>
  <mc:AlternateContent xmlns:mc="http://schemas.openxmlformats.org/markup-compatibility/2006" xmlns:p14="http://schemas.microsoft.com/office/powerpoint/2010/main">
    <mc:Choice Requires="p14">
      <p:transition spd="slow" p14:dur="2000" advTm="101939"/>
    </mc:Choice>
    <mc:Fallback xmlns="">
      <p:transition spd="slow" advTm="10193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reotype or generalization&#10;https://pantherfile.uwm.edu/gjay/www/Whiteness/stereotypes.htm&#10;â¢ Stereotypes&#10;â¢ Come from - 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60337"/>
            <a:ext cx="5839980" cy="61157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AutoShape 4" descr="Stereotype or generalization&#10;https://pantherfile.uwm.edu/gjay/www/Whiteness/stereotypes.htm&#10;â¢ Stereotypes (continued)&#10;â¢ 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tereotype or generalization&#10;https://pantherfile.uwm.edu/gjay/www/Whiteness/stereotypes.htm&#10;â¢ Stereotypes (continued)&#10;â¢ d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545" y="160337"/>
            <a:ext cx="6415455" cy="6115772"/>
          </a:xfrm>
          <a:prstGeom prst="rect">
            <a:avLst/>
          </a:prstGeom>
          <a:ln>
            <a:solidFill>
              <a:schemeClr val="tx1"/>
            </a:solidFill>
          </a:ln>
        </p:spPr>
      </p:pic>
    </p:spTree>
    <p:extLst>
      <p:ext uri="{BB962C8B-B14F-4D97-AF65-F5344CB8AC3E}">
        <p14:creationId xmlns:p14="http://schemas.microsoft.com/office/powerpoint/2010/main" val="1732607531"/>
      </p:ext>
    </p:extLst>
  </p:cSld>
  <p:clrMapOvr>
    <a:masterClrMapping/>
  </p:clrMapOvr>
  <mc:AlternateContent xmlns:mc="http://schemas.openxmlformats.org/markup-compatibility/2006" xmlns:p14="http://schemas.microsoft.com/office/powerpoint/2010/main">
    <mc:Choice Requires="p14">
      <p:transition spd="slow" p14:dur="2000" advTm="158369"/>
    </mc:Choice>
    <mc:Fallback xmlns="">
      <p:transition spd="slow" advTm="1583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a:t>
            </a:r>
            <a:r>
              <a:rPr lang="en-US" dirty="0" err="1" smtClean="0"/>
              <a:t>cont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5073084"/>
              </p:ext>
            </p:extLst>
          </p:nvPr>
        </p:nvGraphicFramePr>
        <p:xfrm>
          <a:off x="914400" y="1737360"/>
          <a:ext cx="10241280" cy="461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115393"/>
      </p:ext>
    </p:extLst>
  </p:cSld>
  <p:clrMapOvr>
    <a:masterClrMapping/>
  </p:clrMapOvr>
  <mc:AlternateContent xmlns:mc="http://schemas.openxmlformats.org/markup-compatibility/2006" xmlns:p14="http://schemas.microsoft.com/office/powerpoint/2010/main">
    <mc:Choice Requires="p14">
      <p:transition spd="slow" p14:dur="2000" advTm="113077"/>
    </mc:Choice>
    <mc:Fallback xmlns="">
      <p:transition spd="slow" advTm="11307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Stereotypes </a:t>
            </a:r>
            <a:r>
              <a:rPr lang="en-US" dirty="0" err="1" smtClean="0"/>
              <a:t>cont</a:t>
            </a:r>
            <a:r>
              <a:rPr lang="en-US"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1097280" y="1882833"/>
            <a:ext cx="5358034" cy="4022725"/>
          </a:xfrm>
          <a:prstGeom prst="rect">
            <a:avLst/>
          </a:prstGeom>
        </p:spPr>
      </p:pic>
      <p:pic>
        <p:nvPicPr>
          <p:cNvPr id="3078" name="Picture 6" descr="Economic Perspective&#10;Realistic Group Conflict Theory&#10;! LeVine &amp; Campbell, 1972&#10;!&#10;!&#10;When groups compete for limited resou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646" y="1737360"/>
            <a:ext cx="4564034" cy="45803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57316"/>
      </p:ext>
    </p:extLst>
  </p:cSld>
  <p:clrMapOvr>
    <a:masterClrMapping/>
  </p:clrMapOvr>
  <mc:AlternateContent xmlns:mc="http://schemas.openxmlformats.org/markup-compatibility/2006" xmlns:p14="http://schemas.microsoft.com/office/powerpoint/2010/main">
    <mc:Choice Requires="p14">
      <p:transition spd="slow" p14:dur="2000" advTm="155833"/>
    </mc:Choice>
    <mc:Fallback xmlns="">
      <p:transition spd="slow" advTm="15583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Stereotype </a:t>
            </a:r>
            <a:r>
              <a:rPr lang="en-US" dirty="0" err="1" smtClean="0"/>
              <a:t>cont</a:t>
            </a:r>
            <a:r>
              <a:rPr lang="en-US" dirty="0" smtClean="0"/>
              <a:t>…</a:t>
            </a:r>
            <a:endParaRPr lang="en-US" dirty="0"/>
          </a:p>
        </p:txBody>
      </p:sp>
      <p:pic>
        <p:nvPicPr>
          <p:cNvPr id="4098" name="Picture 2" descr="Motivational Perspective&#10;!&#10;Social Identity Theory&#10;!&#10;A personâs self-concept and self-esteem are derived from&#10;personal i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735" y="1737360"/>
            <a:ext cx="5358034" cy="4434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ognitive Perspective&#10;Stereotypes are just schemas about groups of people&#10;!&#10;!&#10;Schemas are knowledge structures tha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896" y="1737360"/>
            <a:ext cx="5523384"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18051"/>
      </p:ext>
    </p:extLst>
  </p:cSld>
  <p:clrMapOvr>
    <a:masterClrMapping/>
  </p:clrMapOvr>
  <mc:AlternateContent xmlns:mc="http://schemas.openxmlformats.org/markup-compatibility/2006" xmlns:p14="http://schemas.microsoft.com/office/powerpoint/2010/main">
    <mc:Choice Requires="p14">
      <p:transition spd="slow" p14:dur="2000" advTm="85585"/>
    </mc:Choice>
    <mc:Fallback xmlns="">
      <p:transition spd="slow" advTm="8558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tereotypes and Prejudice&#10;ï Cognitive schemas can result in stereotypes and contribute to prejudice.&#10;ï Stereotypes&#10;ï Ste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346" y="131763"/>
            <a:ext cx="5358034" cy="60404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tereotypes ..2&#10;ï The Stability of Stereotypes â¦subtypes of the group.&#10;ï Example: Kamal stereotypes woman as being manag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380" y="131762"/>
            <a:ext cx="6076950" cy="604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41012"/>
      </p:ext>
    </p:extLst>
  </p:cSld>
  <p:clrMapOvr>
    <a:masterClrMapping/>
  </p:clrMapOvr>
  <mc:AlternateContent xmlns:mc="http://schemas.openxmlformats.org/markup-compatibility/2006" xmlns:p14="http://schemas.microsoft.com/office/powerpoint/2010/main">
    <mc:Choice Requires="p14">
      <p:transition spd="slow" p14:dur="2000" advTm="3649"/>
    </mc:Choice>
    <mc:Fallback xmlns="">
      <p:transition spd="slow" advTm="364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Stereotypesâ¦3&#10;ï Functions&#10;ï Stereotypes have several important functions:&#10;ï They allow people to quickly process new inf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00" y="286603"/>
            <a:ext cx="5358034" cy="5875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ereotypesâ¦4&#10;ï Everyday Use of Stereotypes&#10;ï The word stereotype has developed strong negative connotations for very&#10;g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93" y="286603"/>
            <a:ext cx="6076950" cy="587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676801"/>
      </p:ext>
    </p:extLst>
  </p:cSld>
  <p:clrMapOvr>
    <a:masterClrMapping/>
  </p:clrMapOvr>
  <mc:AlternateContent xmlns:mc="http://schemas.openxmlformats.org/markup-compatibility/2006" xmlns:p14="http://schemas.microsoft.com/office/powerpoint/2010/main">
    <mc:Choice Requires="p14">
      <p:transition spd="slow" p14:dur="2000" advTm="33168"/>
    </mc:Choice>
    <mc:Fallback xmlns="">
      <p:transition spd="slow" advTm="331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Stereotypesâ¦5&#10;ï Dangers&#10;ï Stereotypes can lead to distortions of reality for several reasons:&#10;ï They cause people to exag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392" y="286603"/>
            <a:ext cx="5561772" cy="60310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ereotypesâ¦6&#10;ï Xenophobia&#10;ï Some evolutionary psychologists believe that xenophobia, the fear of&#10;strangers or people d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164" y="354997"/>
            <a:ext cx="6076950" cy="596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51110"/>
      </p:ext>
    </p:extLst>
  </p:cSld>
  <p:clrMapOvr>
    <a:masterClrMapping/>
  </p:clrMapOvr>
  <mc:AlternateContent xmlns:mc="http://schemas.openxmlformats.org/markup-compatibility/2006" xmlns:p14="http://schemas.microsoft.com/office/powerpoint/2010/main">
    <mc:Choice Requires="p14">
      <p:transition spd="slow" p14:dur="2000" advTm="137378"/>
    </mc:Choice>
    <mc:Fallback xmlns="">
      <p:transition spd="slow" advTm="137378"/>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211</TotalTime>
  <Words>267</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Algerian</vt:lpstr>
      <vt:lpstr>Calibri</vt:lpstr>
      <vt:lpstr>Calibri Light</vt:lpstr>
      <vt:lpstr>Retrospect</vt:lpstr>
      <vt:lpstr>Stereotypes, prejudice  and discrimination</vt:lpstr>
      <vt:lpstr>PowerPoint Presentation</vt:lpstr>
      <vt:lpstr>PowerPoint Presentation</vt:lpstr>
      <vt:lpstr>Stereotypes cont…</vt:lpstr>
      <vt:lpstr>Stereotypes cont…</vt:lpstr>
      <vt:lpstr>Stereotype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Discrimination</vt:lpstr>
      <vt:lpstr>Types of discrimination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Shahida</dc:creator>
  <cp:lastModifiedBy>Shahida</cp:lastModifiedBy>
  <cp:revision>18</cp:revision>
  <dcterms:created xsi:type="dcterms:W3CDTF">2020-03-31T04:37:17Z</dcterms:created>
  <dcterms:modified xsi:type="dcterms:W3CDTF">2020-05-03T17:40:16Z</dcterms:modified>
</cp:coreProperties>
</file>