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2" r:id="rId4"/>
    <p:sldId id="258" r:id="rId5"/>
    <p:sldId id="259" r:id="rId6"/>
    <p:sldId id="270" r:id="rId7"/>
    <p:sldId id="260" r:id="rId8"/>
    <p:sldId id="261" r:id="rId9"/>
    <p:sldId id="263" r:id="rId10"/>
    <p:sldId id="264" r:id="rId11"/>
    <p:sldId id="265" r:id="rId12"/>
    <p:sldId id="266" r:id="rId13"/>
    <p:sldId id="267" r:id="rId14"/>
    <p:sldId id="268"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AF78ED4-A554-43E3-849A-6708093223F6}"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A4B6B-F733-4B2E-A117-9B145452707B}" type="slidenum">
              <a:rPr lang="en-US" smtClean="0"/>
              <a:t>‹#›</a:t>
            </a:fld>
            <a:endParaRPr lang="en-US"/>
          </a:p>
        </p:txBody>
      </p:sp>
    </p:spTree>
    <p:extLst>
      <p:ext uri="{BB962C8B-B14F-4D97-AF65-F5344CB8AC3E}">
        <p14:creationId xmlns:p14="http://schemas.microsoft.com/office/powerpoint/2010/main" val="2640670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F78ED4-A554-43E3-849A-6708093223F6}"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A4B6B-F733-4B2E-A117-9B145452707B}" type="slidenum">
              <a:rPr lang="en-US" smtClean="0"/>
              <a:t>‹#›</a:t>
            </a:fld>
            <a:endParaRPr lang="en-US"/>
          </a:p>
        </p:txBody>
      </p:sp>
    </p:spTree>
    <p:extLst>
      <p:ext uri="{BB962C8B-B14F-4D97-AF65-F5344CB8AC3E}">
        <p14:creationId xmlns:p14="http://schemas.microsoft.com/office/powerpoint/2010/main" val="2231024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F78ED4-A554-43E3-849A-6708093223F6}"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A4B6B-F733-4B2E-A117-9B145452707B}"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145641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F78ED4-A554-43E3-849A-6708093223F6}"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A4B6B-F733-4B2E-A117-9B145452707B}" type="slidenum">
              <a:rPr lang="en-US" smtClean="0"/>
              <a:t>‹#›</a:t>
            </a:fld>
            <a:endParaRPr lang="en-US"/>
          </a:p>
        </p:txBody>
      </p:sp>
    </p:spTree>
    <p:extLst>
      <p:ext uri="{BB962C8B-B14F-4D97-AF65-F5344CB8AC3E}">
        <p14:creationId xmlns:p14="http://schemas.microsoft.com/office/powerpoint/2010/main" val="34423880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F78ED4-A554-43E3-849A-6708093223F6}"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A4B6B-F733-4B2E-A117-9B145452707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905362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F78ED4-A554-43E3-849A-6708093223F6}"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A4B6B-F733-4B2E-A117-9B145452707B}" type="slidenum">
              <a:rPr lang="en-US" smtClean="0"/>
              <a:t>‹#›</a:t>
            </a:fld>
            <a:endParaRPr lang="en-US"/>
          </a:p>
        </p:txBody>
      </p:sp>
    </p:spTree>
    <p:extLst>
      <p:ext uri="{BB962C8B-B14F-4D97-AF65-F5344CB8AC3E}">
        <p14:creationId xmlns:p14="http://schemas.microsoft.com/office/powerpoint/2010/main" val="1122214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F78ED4-A554-43E3-849A-6708093223F6}"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A4B6B-F733-4B2E-A117-9B145452707B}" type="slidenum">
              <a:rPr lang="en-US" smtClean="0"/>
              <a:t>‹#›</a:t>
            </a:fld>
            <a:endParaRPr lang="en-US"/>
          </a:p>
        </p:txBody>
      </p:sp>
    </p:spTree>
    <p:extLst>
      <p:ext uri="{BB962C8B-B14F-4D97-AF65-F5344CB8AC3E}">
        <p14:creationId xmlns:p14="http://schemas.microsoft.com/office/powerpoint/2010/main" val="12767702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F78ED4-A554-43E3-849A-6708093223F6}"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A4B6B-F733-4B2E-A117-9B145452707B}" type="slidenum">
              <a:rPr lang="en-US" smtClean="0"/>
              <a:t>‹#›</a:t>
            </a:fld>
            <a:endParaRPr lang="en-US"/>
          </a:p>
        </p:txBody>
      </p:sp>
    </p:spTree>
    <p:extLst>
      <p:ext uri="{BB962C8B-B14F-4D97-AF65-F5344CB8AC3E}">
        <p14:creationId xmlns:p14="http://schemas.microsoft.com/office/powerpoint/2010/main" val="2340220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F78ED4-A554-43E3-849A-6708093223F6}"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A4B6B-F733-4B2E-A117-9B145452707B}" type="slidenum">
              <a:rPr lang="en-US" smtClean="0"/>
              <a:t>‹#›</a:t>
            </a:fld>
            <a:endParaRPr lang="en-US"/>
          </a:p>
        </p:txBody>
      </p:sp>
    </p:spTree>
    <p:extLst>
      <p:ext uri="{BB962C8B-B14F-4D97-AF65-F5344CB8AC3E}">
        <p14:creationId xmlns:p14="http://schemas.microsoft.com/office/powerpoint/2010/main" val="2963299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F78ED4-A554-43E3-849A-6708093223F6}"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A4B6B-F733-4B2E-A117-9B145452707B}" type="slidenum">
              <a:rPr lang="en-US" smtClean="0"/>
              <a:t>‹#›</a:t>
            </a:fld>
            <a:endParaRPr lang="en-US"/>
          </a:p>
        </p:txBody>
      </p:sp>
    </p:spTree>
    <p:extLst>
      <p:ext uri="{BB962C8B-B14F-4D97-AF65-F5344CB8AC3E}">
        <p14:creationId xmlns:p14="http://schemas.microsoft.com/office/powerpoint/2010/main" val="1902746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AF78ED4-A554-43E3-849A-6708093223F6}" type="datetimeFigureOut">
              <a:rPr lang="en-US" smtClean="0"/>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EA4B6B-F733-4B2E-A117-9B145452707B}" type="slidenum">
              <a:rPr lang="en-US" smtClean="0"/>
              <a:t>‹#›</a:t>
            </a:fld>
            <a:endParaRPr lang="en-US"/>
          </a:p>
        </p:txBody>
      </p:sp>
    </p:spTree>
    <p:extLst>
      <p:ext uri="{BB962C8B-B14F-4D97-AF65-F5344CB8AC3E}">
        <p14:creationId xmlns:p14="http://schemas.microsoft.com/office/powerpoint/2010/main" val="1557591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AF78ED4-A554-43E3-849A-6708093223F6}" type="datetimeFigureOut">
              <a:rPr lang="en-US" smtClean="0"/>
              <a:t>11/5/2020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EA4B6B-F733-4B2E-A117-9B145452707B}" type="slidenum">
              <a:rPr lang="en-US" smtClean="0"/>
              <a:t>‹#›</a:t>
            </a:fld>
            <a:endParaRPr lang="en-US"/>
          </a:p>
        </p:txBody>
      </p:sp>
    </p:spTree>
    <p:extLst>
      <p:ext uri="{BB962C8B-B14F-4D97-AF65-F5344CB8AC3E}">
        <p14:creationId xmlns:p14="http://schemas.microsoft.com/office/powerpoint/2010/main" val="2925371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AF78ED4-A554-43E3-849A-6708093223F6}" type="datetimeFigureOut">
              <a:rPr lang="en-US" smtClean="0"/>
              <a:t>11/5/2020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EA4B6B-F733-4B2E-A117-9B145452707B}" type="slidenum">
              <a:rPr lang="en-US" smtClean="0"/>
              <a:t>‹#›</a:t>
            </a:fld>
            <a:endParaRPr lang="en-US"/>
          </a:p>
        </p:txBody>
      </p:sp>
    </p:spTree>
    <p:extLst>
      <p:ext uri="{BB962C8B-B14F-4D97-AF65-F5344CB8AC3E}">
        <p14:creationId xmlns:p14="http://schemas.microsoft.com/office/powerpoint/2010/main" val="2326210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F78ED4-A554-43E3-849A-6708093223F6}" type="datetimeFigureOut">
              <a:rPr lang="en-US" smtClean="0"/>
              <a:t>11/5/2020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EA4B6B-F733-4B2E-A117-9B145452707B}" type="slidenum">
              <a:rPr lang="en-US" smtClean="0"/>
              <a:t>‹#›</a:t>
            </a:fld>
            <a:endParaRPr lang="en-US"/>
          </a:p>
        </p:txBody>
      </p:sp>
    </p:spTree>
    <p:extLst>
      <p:ext uri="{BB962C8B-B14F-4D97-AF65-F5344CB8AC3E}">
        <p14:creationId xmlns:p14="http://schemas.microsoft.com/office/powerpoint/2010/main" val="2172998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F78ED4-A554-43E3-849A-6708093223F6}" type="datetimeFigureOut">
              <a:rPr lang="en-US" smtClean="0"/>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EA4B6B-F733-4B2E-A117-9B145452707B}" type="slidenum">
              <a:rPr lang="en-US" smtClean="0"/>
              <a:t>‹#›</a:t>
            </a:fld>
            <a:endParaRPr lang="en-US"/>
          </a:p>
        </p:txBody>
      </p:sp>
    </p:spTree>
    <p:extLst>
      <p:ext uri="{BB962C8B-B14F-4D97-AF65-F5344CB8AC3E}">
        <p14:creationId xmlns:p14="http://schemas.microsoft.com/office/powerpoint/2010/main" val="793421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AF78ED4-A554-43E3-849A-6708093223F6}" type="datetimeFigureOut">
              <a:rPr lang="en-US" smtClean="0"/>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EA4B6B-F733-4B2E-A117-9B145452707B}" type="slidenum">
              <a:rPr lang="en-US" smtClean="0"/>
              <a:t>‹#›</a:t>
            </a:fld>
            <a:endParaRPr lang="en-US"/>
          </a:p>
        </p:txBody>
      </p:sp>
    </p:spTree>
    <p:extLst>
      <p:ext uri="{BB962C8B-B14F-4D97-AF65-F5344CB8AC3E}">
        <p14:creationId xmlns:p14="http://schemas.microsoft.com/office/powerpoint/2010/main" val="2529352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AF78ED4-A554-43E3-849A-6708093223F6}" type="datetimeFigureOut">
              <a:rPr lang="en-US" smtClean="0"/>
              <a:t>11/5/2020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9EA4B6B-F733-4B2E-A117-9B145452707B}" type="slidenum">
              <a:rPr lang="en-US" smtClean="0"/>
              <a:t>‹#›</a:t>
            </a:fld>
            <a:endParaRPr lang="en-US"/>
          </a:p>
        </p:txBody>
      </p:sp>
    </p:spTree>
    <p:extLst>
      <p:ext uri="{BB962C8B-B14F-4D97-AF65-F5344CB8AC3E}">
        <p14:creationId xmlns:p14="http://schemas.microsoft.com/office/powerpoint/2010/main" val="280375904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F11DB-31F2-456D-B417-A2C14FA9E160}"/>
              </a:ext>
            </a:extLst>
          </p:cNvPr>
          <p:cNvSpPr>
            <a:spLocks noGrp="1"/>
          </p:cNvSpPr>
          <p:nvPr>
            <p:ph type="ctrTitle"/>
          </p:nvPr>
        </p:nvSpPr>
        <p:spPr/>
        <p:txBody>
          <a:bodyPr/>
          <a:lstStyle/>
          <a:p>
            <a:r>
              <a:rPr lang="en-US" dirty="0"/>
              <a:t>PROCESS OF COMMUNICATION</a:t>
            </a:r>
          </a:p>
        </p:txBody>
      </p:sp>
      <p:sp>
        <p:nvSpPr>
          <p:cNvPr id="3" name="Subtitle 2">
            <a:extLst>
              <a:ext uri="{FF2B5EF4-FFF2-40B4-BE49-F238E27FC236}">
                <a16:creationId xmlns:a16="http://schemas.microsoft.com/office/drawing/2014/main" id="{803467C7-8DDE-40DE-B575-073586D670FD}"/>
              </a:ext>
            </a:extLst>
          </p:cNvPr>
          <p:cNvSpPr>
            <a:spLocks noGrp="1"/>
          </p:cNvSpPr>
          <p:nvPr>
            <p:ph type="subTitle" idx="1"/>
          </p:nvPr>
        </p:nvSpPr>
        <p:spPr/>
        <p:txBody>
          <a:bodyPr/>
          <a:lstStyle/>
          <a:p>
            <a:r>
              <a:rPr lang="en-US" dirty="0"/>
              <a:t>Lecture 2</a:t>
            </a:r>
          </a:p>
        </p:txBody>
      </p:sp>
    </p:spTree>
    <p:extLst>
      <p:ext uri="{BB962C8B-B14F-4D97-AF65-F5344CB8AC3E}">
        <p14:creationId xmlns:p14="http://schemas.microsoft.com/office/powerpoint/2010/main" val="879934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C6AAB-7363-47D3-A3B0-1988CB56B41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9DC2816-72BC-45E9-B3D0-5753A28351EB}"/>
              </a:ext>
            </a:extLst>
          </p:cNvPr>
          <p:cNvSpPr>
            <a:spLocks noGrp="1"/>
          </p:cNvSpPr>
          <p:nvPr>
            <p:ph idx="1"/>
          </p:nvPr>
        </p:nvSpPr>
        <p:spPr>
          <a:xfrm>
            <a:off x="705678" y="924477"/>
            <a:ext cx="10515600" cy="4959488"/>
          </a:xfrm>
        </p:spPr>
        <p:txBody>
          <a:bodyPr>
            <a:normAutofit/>
          </a:bodyPr>
          <a:lstStyle/>
          <a:p>
            <a:pPr marL="0" indent="0" algn="l">
              <a:buNone/>
            </a:pPr>
            <a:r>
              <a:rPr lang="en-US" sz="2000" b="1" i="0" dirty="0">
                <a:solidFill>
                  <a:srgbClr val="2D2D2D"/>
                </a:solidFill>
                <a:effectLst/>
              </a:rPr>
              <a:t>3. The sender selects the channel of communication that will be used</a:t>
            </a:r>
          </a:p>
          <a:p>
            <a:pPr marL="0" indent="0" algn="l">
              <a:buNone/>
            </a:pPr>
            <a:r>
              <a:rPr lang="en-US" sz="2000" b="0" i="0" dirty="0">
                <a:solidFill>
                  <a:srgbClr val="595959"/>
                </a:solidFill>
                <a:effectLst/>
              </a:rPr>
              <a:t>Next, the sender decides how the message will be sent. This involves selecting the most suitable medium for the message they're relaying. Some communication mediums include speaking, writing, electronic transmission or nonverbal communication. If you're communicating at work, make sure to select the proper and most professional channel of communication.</a:t>
            </a:r>
          </a:p>
          <a:p>
            <a:pPr marL="0" indent="0" algn="l">
              <a:buNone/>
            </a:pPr>
            <a:r>
              <a:rPr lang="en-US" sz="2000" b="1" i="0" dirty="0">
                <a:solidFill>
                  <a:srgbClr val="2D2D2D"/>
                </a:solidFill>
                <a:effectLst/>
              </a:rPr>
              <a:t>4. The message travels over the channel of communication</a:t>
            </a:r>
          </a:p>
          <a:p>
            <a:pPr marL="0" indent="0" algn="l">
              <a:buNone/>
            </a:pPr>
            <a:r>
              <a:rPr lang="en-US" sz="2000" b="0" i="0" dirty="0">
                <a:solidFill>
                  <a:srgbClr val="595959"/>
                </a:solidFill>
                <a:effectLst/>
              </a:rPr>
              <a:t>After the medium is chosen, the message then begins the process of transmission. The exact process of this will depend on the selected medium. In order for the message to be properly sent, the sender should have selected the appropriate medium.</a:t>
            </a:r>
          </a:p>
          <a:p>
            <a:endParaRPr lang="en-US" dirty="0"/>
          </a:p>
        </p:txBody>
      </p:sp>
    </p:spTree>
    <p:extLst>
      <p:ext uri="{BB962C8B-B14F-4D97-AF65-F5344CB8AC3E}">
        <p14:creationId xmlns:p14="http://schemas.microsoft.com/office/powerpoint/2010/main" val="3472769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17FF2-9F3B-4E05-A8B9-7CCAAF4B5DA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50D8F0C-26FE-4913-A469-E2764A8F7B97}"/>
              </a:ext>
            </a:extLst>
          </p:cNvPr>
          <p:cNvSpPr>
            <a:spLocks noGrp="1"/>
          </p:cNvSpPr>
          <p:nvPr>
            <p:ph idx="1"/>
          </p:nvPr>
        </p:nvSpPr>
        <p:spPr/>
        <p:txBody>
          <a:bodyPr>
            <a:normAutofit lnSpcReduction="10000"/>
          </a:bodyPr>
          <a:lstStyle/>
          <a:p>
            <a:pPr marL="0" indent="0" algn="l">
              <a:buNone/>
            </a:pPr>
            <a:r>
              <a:rPr lang="en-US" sz="2400" b="1" i="0" dirty="0">
                <a:solidFill>
                  <a:srgbClr val="2D2D2D"/>
                </a:solidFill>
                <a:effectLst/>
                <a:latin typeface="Arial Narrow" panose="020B0606020202030204" pitchFamily="34" charset="0"/>
              </a:rPr>
              <a:t>5. The message is received by the receiver</a:t>
            </a:r>
          </a:p>
          <a:p>
            <a:pPr algn="l"/>
            <a:r>
              <a:rPr lang="en-US" sz="2400" b="0" i="0" dirty="0">
                <a:solidFill>
                  <a:srgbClr val="595959"/>
                </a:solidFill>
                <a:effectLst/>
                <a:latin typeface="Arial Narrow" panose="020B0606020202030204" pitchFamily="34" charset="0"/>
              </a:rPr>
              <a:t>Next, the message is received by the recipient. This step in the communication process is done by hearing the message, seeing it, feeling it or another form of reception.</a:t>
            </a:r>
          </a:p>
          <a:p>
            <a:pPr marL="0" indent="0" algn="l">
              <a:buNone/>
            </a:pPr>
            <a:r>
              <a:rPr lang="en-US" sz="2400" b="1" i="0" dirty="0">
                <a:solidFill>
                  <a:srgbClr val="2D2D2D"/>
                </a:solidFill>
                <a:effectLst/>
                <a:latin typeface="Arial Narrow" panose="020B0606020202030204" pitchFamily="34" charset="0"/>
              </a:rPr>
              <a:t>6. The receiver decodes the message</a:t>
            </a:r>
          </a:p>
          <a:p>
            <a:pPr algn="l"/>
            <a:r>
              <a:rPr lang="en-US" sz="2400" b="0" i="0" dirty="0">
                <a:solidFill>
                  <a:srgbClr val="595959"/>
                </a:solidFill>
                <a:effectLst/>
                <a:latin typeface="Arial Narrow" panose="020B0606020202030204" pitchFamily="34" charset="0"/>
              </a:rPr>
              <a:t>The receiver then decodes the sender's message. In other words, they interpret it and convert it into a thought. After they've done this, they analyze the message and attempt to understand it. The communication process is performed effectively when the sender and receiver have the same meaning for the transmitted message.</a:t>
            </a:r>
          </a:p>
          <a:p>
            <a:endParaRPr lang="en-US" dirty="0"/>
          </a:p>
        </p:txBody>
      </p:sp>
    </p:spTree>
    <p:extLst>
      <p:ext uri="{BB962C8B-B14F-4D97-AF65-F5344CB8AC3E}">
        <p14:creationId xmlns:p14="http://schemas.microsoft.com/office/powerpoint/2010/main" val="1768060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65146-6E5A-4337-8C25-D4AB6D876F2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8DCD43D-7F2E-4AC0-A70B-D2D9D1C05705}"/>
              </a:ext>
            </a:extLst>
          </p:cNvPr>
          <p:cNvSpPr>
            <a:spLocks noGrp="1"/>
          </p:cNvSpPr>
          <p:nvPr>
            <p:ph idx="1"/>
          </p:nvPr>
        </p:nvSpPr>
        <p:spPr/>
        <p:txBody>
          <a:bodyPr/>
          <a:lstStyle/>
          <a:p>
            <a:pPr marL="0" indent="0" algn="l">
              <a:buNone/>
            </a:pPr>
            <a:r>
              <a:rPr lang="en-US" b="1" i="0" dirty="0">
                <a:solidFill>
                  <a:srgbClr val="2D2D2D"/>
                </a:solidFill>
                <a:effectLst/>
                <a:latin typeface="Noto Sans"/>
              </a:rPr>
              <a:t>7. The receiver provides feedback, if applicable</a:t>
            </a:r>
          </a:p>
          <a:p>
            <a:pPr algn="l"/>
            <a:r>
              <a:rPr lang="en-US" b="0" i="0" dirty="0">
                <a:solidFill>
                  <a:srgbClr val="595959"/>
                </a:solidFill>
                <a:effectLst/>
                <a:latin typeface="Helvetica Neue"/>
              </a:rPr>
              <a:t>Lastly, unless it's a one-way communication, the receiver will provide feedback in the form of a reply to the original sender of the message. Feedback provides the recipient with the ability to ensure the sender that their message was properly received and interpreted. Between two people, this is two-way communication.</a:t>
            </a:r>
          </a:p>
          <a:p>
            <a:endParaRPr lang="en-US" dirty="0"/>
          </a:p>
        </p:txBody>
      </p:sp>
    </p:spTree>
    <p:extLst>
      <p:ext uri="{BB962C8B-B14F-4D97-AF65-F5344CB8AC3E}">
        <p14:creationId xmlns:p14="http://schemas.microsoft.com/office/powerpoint/2010/main" val="268994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A85AA-3943-4978-8768-E16AEAB0E179}"/>
              </a:ext>
            </a:extLst>
          </p:cNvPr>
          <p:cNvSpPr>
            <a:spLocks noGrp="1"/>
          </p:cNvSpPr>
          <p:nvPr>
            <p:ph type="title"/>
          </p:nvPr>
        </p:nvSpPr>
        <p:spPr/>
        <p:txBody>
          <a:bodyPr>
            <a:normAutofit fontScale="90000"/>
          </a:bodyPr>
          <a:lstStyle/>
          <a:p>
            <a:r>
              <a:rPr lang="en-US" b="1" i="0" dirty="0">
                <a:solidFill>
                  <a:srgbClr val="2D2D2D"/>
                </a:solidFill>
                <a:effectLst/>
                <a:latin typeface="Noto Sans"/>
              </a:rPr>
              <a:t>Tips for improving the communication process</a:t>
            </a:r>
            <a:br>
              <a:rPr lang="en-US" b="1" i="0" dirty="0">
                <a:solidFill>
                  <a:srgbClr val="2D2D2D"/>
                </a:solidFill>
                <a:effectLst/>
                <a:latin typeface="Noto Sans"/>
              </a:rPr>
            </a:br>
            <a:endParaRPr lang="en-US" dirty="0"/>
          </a:p>
        </p:txBody>
      </p:sp>
      <p:sp>
        <p:nvSpPr>
          <p:cNvPr id="3" name="Content Placeholder 2">
            <a:extLst>
              <a:ext uri="{FF2B5EF4-FFF2-40B4-BE49-F238E27FC236}">
                <a16:creationId xmlns:a16="http://schemas.microsoft.com/office/drawing/2014/main" id="{2E5BE1B5-7232-4314-BDAE-5C7FB140C687}"/>
              </a:ext>
            </a:extLst>
          </p:cNvPr>
          <p:cNvSpPr>
            <a:spLocks noGrp="1"/>
          </p:cNvSpPr>
          <p:nvPr>
            <p:ph idx="1"/>
          </p:nvPr>
        </p:nvSpPr>
        <p:spPr>
          <a:xfrm>
            <a:off x="838200" y="1285461"/>
            <a:ext cx="10515600" cy="4891502"/>
          </a:xfrm>
        </p:spPr>
        <p:txBody>
          <a:bodyPr>
            <a:normAutofit/>
          </a:bodyPr>
          <a:lstStyle/>
          <a:p>
            <a:pPr marL="0" indent="0" algn="l">
              <a:buNone/>
            </a:pPr>
            <a:r>
              <a:rPr lang="en-US" sz="2400" b="1" i="0" dirty="0">
                <a:solidFill>
                  <a:srgbClr val="595959"/>
                </a:solidFill>
                <a:effectLst/>
              </a:rPr>
              <a:t>Simplify your message:</a:t>
            </a:r>
            <a:r>
              <a:rPr lang="en-US" sz="2400" b="0" i="0" dirty="0">
                <a:solidFill>
                  <a:srgbClr val="595959"/>
                </a:solidFill>
                <a:effectLst/>
              </a:rPr>
              <a:t> In order to ensure your message is properly understood, you should keep your language simple and to the point.</a:t>
            </a:r>
            <a:br>
              <a:rPr lang="en-US" sz="2400" b="0" i="0" dirty="0">
                <a:solidFill>
                  <a:srgbClr val="595959"/>
                </a:solidFill>
                <a:effectLst/>
              </a:rPr>
            </a:br>
            <a:r>
              <a:rPr lang="en-US" sz="2400" b="1" i="0" dirty="0">
                <a:solidFill>
                  <a:srgbClr val="595959"/>
                </a:solidFill>
                <a:effectLst/>
              </a:rPr>
              <a:t>Know your audience:</a:t>
            </a:r>
            <a:r>
              <a:rPr lang="en-US" sz="2400" b="0" i="0" dirty="0">
                <a:solidFill>
                  <a:srgbClr val="595959"/>
                </a:solidFill>
                <a:effectLst/>
              </a:rPr>
              <a:t> It's also important to consider the audience that will receive your message as well as their needs and interests.</a:t>
            </a:r>
            <a:br>
              <a:rPr lang="en-US" sz="2400" b="0" i="0" dirty="0">
                <a:solidFill>
                  <a:srgbClr val="595959"/>
                </a:solidFill>
                <a:effectLst/>
              </a:rPr>
            </a:br>
            <a:r>
              <a:rPr lang="en-US" sz="2400" b="1" i="0" dirty="0">
                <a:solidFill>
                  <a:srgbClr val="595959"/>
                </a:solidFill>
                <a:effectLst/>
              </a:rPr>
              <a:t>Be a good listener:</a:t>
            </a:r>
            <a:r>
              <a:rPr lang="en-US" sz="2400" b="0" i="0" dirty="0">
                <a:solidFill>
                  <a:srgbClr val="595959"/>
                </a:solidFill>
                <a:effectLst/>
              </a:rPr>
              <a:t> As a communicator, it's important to actively listen to what those around you are saying. This will ensure that you're sending the right message.</a:t>
            </a:r>
          </a:p>
          <a:p>
            <a:endParaRPr lang="en-US" dirty="0"/>
          </a:p>
        </p:txBody>
      </p:sp>
    </p:spTree>
    <p:extLst>
      <p:ext uri="{BB962C8B-B14F-4D97-AF65-F5344CB8AC3E}">
        <p14:creationId xmlns:p14="http://schemas.microsoft.com/office/powerpoint/2010/main" val="2632765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7F773-9625-4F2E-9D93-FDDB83D3672C}"/>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758AD18-B14F-47FE-A192-E3A82B646B01}"/>
              </a:ext>
            </a:extLst>
          </p:cNvPr>
          <p:cNvSpPr>
            <a:spLocks noGrp="1"/>
          </p:cNvSpPr>
          <p:nvPr>
            <p:ph idx="1"/>
          </p:nvPr>
        </p:nvSpPr>
        <p:spPr/>
        <p:txBody>
          <a:bodyPr>
            <a:normAutofit/>
          </a:bodyPr>
          <a:lstStyle/>
          <a:p>
            <a:pPr algn="l">
              <a:buFont typeface="Arial" panose="020B0604020202020204" pitchFamily="34" charset="0"/>
              <a:buChar char="•"/>
            </a:pPr>
            <a:r>
              <a:rPr lang="en-US" sz="2000" b="1" i="0" dirty="0">
                <a:solidFill>
                  <a:srgbClr val="595959"/>
                </a:solidFill>
                <a:effectLst/>
              </a:rPr>
              <a:t>Ask questions:</a:t>
            </a:r>
            <a:r>
              <a:rPr lang="en-US" sz="2000" b="0" i="0" dirty="0">
                <a:solidFill>
                  <a:srgbClr val="595959"/>
                </a:solidFill>
                <a:effectLst/>
              </a:rPr>
              <a:t> It's also important to ask good questions to keep the communication flowing. Make sure your questions are insightful and engaging.</a:t>
            </a:r>
          </a:p>
          <a:p>
            <a:pPr algn="l">
              <a:buFont typeface="Arial" panose="020B0604020202020204" pitchFamily="34" charset="0"/>
              <a:buChar char="•"/>
            </a:pPr>
            <a:r>
              <a:rPr lang="en-US" sz="2000" b="1" i="0" dirty="0">
                <a:solidFill>
                  <a:srgbClr val="595959"/>
                </a:solidFill>
                <a:effectLst/>
              </a:rPr>
              <a:t>Take the time to respond:</a:t>
            </a:r>
            <a:r>
              <a:rPr lang="en-US" sz="2000" b="0" i="0" dirty="0">
                <a:solidFill>
                  <a:srgbClr val="595959"/>
                </a:solidFill>
                <a:effectLst/>
              </a:rPr>
              <a:t> When communicating, it's important to consider how you might reply to a person to ensure you know what you want to say.</a:t>
            </a:r>
          </a:p>
          <a:p>
            <a:pPr algn="l">
              <a:buFont typeface="Arial" panose="020B0604020202020204" pitchFamily="34" charset="0"/>
              <a:buChar char="•"/>
            </a:pPr>
            <a:r>
              <a:rPr lang="en-US" sz="2000" b="1" i="0" dirty="0">
                <a:solidFill>
                  <a:srgbClr val="595959"/>
                </a:solidFill>
                <a:effectLst/>
              </a:rPr>
              <a:t>Consider your body language:</a:t>
            </a:r>
            <a:r>
              <a:rPr lang="en-US" sz="2000" b="0" i="0" dirty="0">
                <a:solidFill>
                  <a:srgbClr val="595959"/>
                </a:solidFill>
                <a:effectLst/>
              </a:rPr>
              <a:t> If you're communicating through a different medium, it's important to be mindful of your body language. In addition, be aware of the body language of the person you're communicating with, as well.</a:t>
            </a:r>
          </a:p>
          <a:p>
            <a:endParaRPr lang="en-US" sz="1300" dirty="0"/>
          </a:p>
        </p:txBody>
      </p:sp>
    </p:spTree>
    <p:extLst>
      <p:ext uri="{BB962C8B-B14F-4D97-AF65-F5344CB8AC3E}">
        <p14:creationId xmlns:p14="http://schemas.microsoft.com/office/powerpoint/2010/main" val="39182252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91210-0AA1-46B0-ACE0-0465DFDBBDE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74A3FF3-269C-469E-887F-3C94CBF32026}"/>
              </a:ext>
            </a:extLst>
          </p:cNvPr>
          <p:cNvSpPr>
            <a:spLocks noGrp="1"/>
          </p:cNvSpPr>
          <p:nvPr>
            <p:ph idx="1"/>
          </p:nvPr>
        </p:nvSpPr>
        <p:spPr/>
        <p:txBody>
          <a:bodyPr/>
          <a:lstStyle/>
          <a:p>
            <a:pPr algn="l">
              <a:buFont typeface="Arial" panose="020B0604020202020204" pitchFamily="34" charset="0"/>
              <a:buChar char="•"/>
            </a:pPr>
            <a:r>
              <a:rPr lang="en-US" sz="2000" b="1" i="0" dirty="0">
                <a:solidFill>
                  <a:srgbClr val="595959"/>
                </a:solidFill>
                <a:effectLst/>
                <a:latin typeface="Helvetica Neue"/>
              </a:rPr>
              <a:t>Maintain eye contact:</a:t>
            </a:r>
            <a:r>
              <a:rPr lang="en-US" sz="2000" b="0" i="0" dirty="0">
                <a:solidFill>
                  <a:srgbClr val="595959"/>
                </a:solidFill>
                <a:effectLst/>
                <a:latin typeface="Helvetica Neue"/>
              </a:rPr>
              <a:t> It's also important to make contact with the person or group you're communicating with. This will show that you're actively listening to who you're communicating with.</a:t>
            </a:r>
            <a:br>
              <a:rPr lang="en-US" sz="2000" b="0" i="0" dirty="0">
                <a:solidFill>
                  <a:srgbClr val="595959"/>
                </a:solidFill>
                <a:effectLst/>
                <a:latin typeface="Helvetica Neue"/>
              </a:rPr>
            </a:br>
            <a:br>
              <a:rPr lang="en-US" sz="2000" b="0" i="0" dirty="0">
                <a:solidFill>
                  <a:srgbClr val="595959"/>
                </a:solidFill>
                <a:effectLst/>
                <a:latin typeface="Helvetica Neue"/>
              </a:rPr>
            </a:br>
            <a:r>
              <a:rPr lang="en-US" sz="2000" b="1" i="0" dirty="0">
                <a:solidFill>
                  <a:srgbClr val="595959"/>
                </a:solidFill>
                <a:effectLst/>
                <a:latin typeface="Helvetica Neue"/>
              </a:rPr>
              <a:t>Clarify your message if needed:</a:t>
            </a:r>
            <a:r>
              <a:rPr lang="en-US" sz="2000" b="0" i="0" dirty="0">
                <a:solidFill>
                  <a:srgbClr val="595959"/>
                </a:solidFill>
                <a:effectLst/>
                <a:latin typeface="Helvetica Neue"/>
              </a:rPr>
              <a:t> If the recipient of your message is unclear about what you're trying to say, it's important to clarify your message. This will help them to better understand you.</a:t>
            </a:r>
          </a:p>
          <a:p>
            <a:endParaRPr lang="en-US" dirty="0"/>
          </a:p>
        </p:txBody>
      </p:sp>
    </p:spTree>
    <p:extLst>
      <p:ext uri="{BB962C8B-B14F-4D97-AF65-F5344CB8AC3E}">
        <p14:creationId xmlns:p14="http://schemas.microsoft.com/office/powerpoint/2010/main" val="4172563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45069-8BF4-4BB5-8C3F-FC03B89DAB94}"/>
              </a:ext>
            </a:extLst>
          </p:cNvPr>
          <p:cNvSpPr>
            <a:spLocks noGrp="1"/>
          </p:cNvSpPr>
          <p:nvPr>
            <p:ph type="title"/>
          </p:nvPr>
        </p:nvSpPr>
        <p:spPr>
          <a:xfrm>
            <a:off x="1394791" y="775942"/>
            <a:ext cx="10515600" cy="1325563"/>
          </a:xfrm>
        </p:spPr>
        <p:txBody>
          <a:bodyPr>
            <a:normAutofit/>
          </a:bodyPr>
          <a:lstStyle/>
          <a:p>
            <a:r>
              <a:rPr lang="en-US" b="1" i="0" dirty="0">
                <a:solidFill>
                  <a:srgbClr val="2D2D2D"/>
                </a:solidFill>
                <a:effectLst/>
                <a:latin typeface="Noto Sans"/>
              </a:rPr>
              <a:t>What is the communication process?</a:t>
            </a:r>
            <a:br>
              <a:rPr lang="en-US" b="1" i="0" dirty="0">
                <a:solidFill>
                  <a:srgbClr val="2D2D2D"/>
                </a:solidFill>
                <a:effectLst/>
                <a:latin typeface="Noto Sans"/>
              </a:rPr>
            </a:br>
            <a:endParaRPr lang="en-US" dirty="0"/>
          </a:p>
        </p:txBody>
      </p:sp>
      <p:sp>
        <p:nvSpPr>
          <p:cNvPr id="3" name="Content Placeholder 2">
            <a:extLst>
              <a:ext uri="{FF2B5EF4-FFF2-40B4-BE49-F238E27FC236}">
                <a16:creationId xmlns:a16="http://schemas.microsoft.com/office/drawing/2014/main" id="{018A5F34-977C-4D18-85BA-D89F7D95F0A9}"/>
              </a:ext>
            </a:extLst>
          </p:cNvPr>
          <p:cNvSpPr>
            <a:spLocks noGrp="1"/>
          </p:cNvSpPr>
          <p:nvPr>
            <p:ph idx="1"/>
          </p:nvPr>
        </p:nvSpPr>
        <p:spPr/>
        <p:txBody>
          <a:bodyPr>
            <a:normAutofit/>
          </a:bodyPr>
          <a:lstStyle/>
          <a:p>
            <a:pPr marL="0" indent="0" algn="just">
              <a:buNone/>
            </a:pPr>
            <a:r>
              <a:rPr lang="en-US" b="0" i="0" dirty="0">
                <a:solidFill>
                  <a:srgbClr val="595959"/>
                </a:solidFill>
                <a:effectLst/>
                <a:latin typeface="Helvetica Neue"/>
              </a:rPr>
              <a:t>The communication process refers to a series of actions or steps taken in order to successfully communicate. It involves several components such as the sender of the communication, the actual message being sent, the encoding of the message, the receiver and the decoding of the message. There are also various channels of communication to consider within the communication process. This refers to the way a message is sent. </a:t>
            </a:r>
            <a:endParaRPr lang="en-US" dirty="0"/>
          </a:p>
        </p:txBody>
      </p:sp>
    </p:spTree>
    <p:extLst>
      <p:ext uri="{BB962C8B-B14F-4D97-AF65-F5344CB8AC3E}">
        <p14:creationId xmlns:p14="http://schemas.microsoft.com/office/powerpoint/2010/main" val="3719001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5F523-FA0F-4385-B3AE-20160B5E1AB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CC95F0F-141A-4252-AFBB-CADDADF93408}"/>
              </a:ext>
            </a:extLst>
          </p:cNvPr>
          <p:cNvSpPr>
            <a:spLocks noGrp="1"/>
          </p:cNvSpPr>
          <p:nvPr>
            <p:ph idx="1"/>
          </p:nvPr>
        </p:nvSpPr>
        <p:spPr/>
        <p:txBody>
          <a:bodyPr/>
          <a:lstStyle/>
          <a:p>
            <a:pPr algn="just"/>
            <a:r>
              <a:rPr lang="en-US" b="0" i="0" dirty="0">
                <a:solidFill>
                  <a:srgbClr val="595959"/>
                </a:solidFill>
                <a:effectLst/>
                <a:latin typeface="Helvetica Neue"/>
              </a:rPr>
              <a:t>This can be through various mediums such as voice, audio, video, writing email, fax or body language. The overall goal of the communication process is to present an individual or party with information and have them understand it. The sender must choose the most appropriate medium in order for the communication process to have worked successfully.</a:t>
            </a:r>
          </a:p>
          <a:p>
            <a:endParaRPr lang="en-US" dirty="0"/>
          </a:p>
        </p:txBody>
      </p:sp>
    </p:spTree>
    <p:extLst>
      <p:ext uri="{BB962C8B-B14F-4D97-AF65-F5344CB8AC3E}">
        <p14:creationId xmlns:p14="http://schemas.microsoft.com/office/powerpoint/2010/main" val="3240974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28150-B33D-428F-B8C5-31EC8E5C7227}"/>
              </a:ext>
            </a:extLst>
          </p:cNvPr>
          <p:cNvSpPr>
            <a:spLocks noGrp="1"/>
          </p:cNvSpPr>
          <p:nvPr>
            <p:ph type="title"/>
          </p:nvPr>
        </p:nvSpPr>
        <p:spPr/>
        <p:txBody>
          <a:bodyPr>
            <a:normAutofit/>
          </a:bodyPr>
          <a:lstStyle/>
          <a:p>
            <a:r>
              <a:rPr lang="en-US" b="1" i="0" dirty="0">
                <a:solidFill>
                  <a:srgbClr val="2D2D2D"/>
                </a:solidFill>
                <a:effectLst/>
                <a:latin typeface="Noto Sans"/>
              </a:rPr>
              <a:t>Parts of the communication process</a:t>
            </a:r>
            <a:br>
              <a:rPr lang="en-US" b="1" i="0" dirty="0">
                <a:solidFill>
                  <a:srgbClr val="2D2D2D"/>
                </a:solidFill>
                <a:effectLst/>
                <a:latin typeface="Noto Sans"/>
              </a:rPr>
            </a:br>
            <a:endParaRPr lang="en-US" dirty="0"/>
          </a:p>
        </p:txBody>
      </p:sp>
      <p:sp>
        <p:nvSpPr>
          <p:cNvPr id="3" name="Content Placeholder 2">
            <a:extLst>
              <a:ext uri="{FF2B5EF4-FFF2-40B4-BE49-F238E27FC236}">
                <a16:creationId xmlns:a16="http://schemas.microsoft.com/office/drawing/2014/main" id="{82BE30B2-DECD-4A19-ADF1-7E60A4148E59}"/>
              </a:ext>
            </a:extLst>
          </p:cNvPr>
          <p:cNvSpPr>
            <a:spLocks noGrp="1"/>
          </p:cNvSpPr>
          <p:nvPr>
            <p:ph idx="1"/>
          </p:nvPr>
        </p:nvSpPr>
        <p:spPr>
          <a:xfrm>
            <a:off x="838200" y="1205948"/>
            <a:ext cx="10515600" cy="4971015"/>
          </a:xfrm>
        </p:spPr>
        <p:txBody>
          <a:bodyPr>
            <a:normAutofit/>
          </a:bodyPr>
          <a:lstStyle/>
          <a:p>
            <a:pPr marL="0" indent="0" algn="l">
              <a:buNone/>
            </a:pPr>
            <a:r>
              <a:rPr lang="en-US" b="0" i="0" dirty="0">
                <a:solidFill>
                  <a:srgbClr val="595959"/>
                </a:solidFill>
                <a:effectLst/>
                <a:latin typeface="Helvetica Neue"/>
              </a:rPr>
              <a:t>The communication process has several components that enable the transmission of a message. Here are the various parts:</a:t>
            </a:r>
          </a:p>
          <a:p>
            <a:pPr algn="l">
              <a:buFont typeface="+mj-lt"/>
              <a:buAutoNum type="arabicPeriod"/>
            </a:pPr>
            <a:r>
              <a:rPr lang="en-US" b="1" i="0" dirty="0">
                <a:solidFill>
                  <a:srgbClr val="595959"/>
                </a:solidFill>
                <a:effectLst/>
                <a:latin typeface="Helvetica Neue"/>
              </a:rPr>
              <a:t>Sender:</a:t>
            </a:r>
            <a:r>
              <a:rPr lang="en-US" b="0" i="0" dirty="0">
                <a:solidFill>
                  <a:srgbClr val="595959"/>
                </a:solidFill>
                <a:effectLst/>
                <a:latin typeface="Helvetica Neue"/>
              </a:rPr>
              <a:t> This is the person that is delivering a message to a recipient.</a:t>
            </a:r>
          </a:p>
          <a:p>
            <a:pPr algn="l">
              <a:buFont typeface="+mj-lt"/>
              <a:buAutoNum type="arabicPeriod"/>
            </a:pPr>
            <a:r>
              <a:rPr lang="en-US" b="1" i="0" dirty="0">
                <a:solidFill>
                  <a:srgbClr val="595959"/>
                </a:solidFill>
                <a:effectLst/>
                <a:latin typeface="Helvetica Neue"/>
              </a:rPr>
              <a:t>Message:</a:t>
            </a:r>
            <a:r>
              <a:rPr lang="en-US" b="0" i="0" dirty="0">
                <a:solidFill>
                  <a:srgbClr val="595959"/>
                </a:solidFill>
                <a:effectLst/>
                <a:latin typeface="Helvetica Neue"/>
              </a:rPr>
              <a:t> This refers to the information that the sender is relaying to the receiver.</a:t>
            </a:r>
          </a:p>
          <a:p>
            <a:pPr algn="l">
              <a:buFont typeface="+mj-lt"/>
              <a:buAutoNum type="arabicPeriod"/>
            </a:pPr>
            <a:r>
              <a:rPr lang="en-US" b="1" i="0" dirty="0">
                <a:solidFill>
                  <a:srgbClr val="595959"/>
                </a:solidFill>
                <a:effectLst/>
                <a:latin typeface="Helvetica Neue"/>
              </a:rPr>
              <a:t>Channel of communication:</a:t>
            </a:r>
            <a:r>
              <a:rPr lang="en-US" b="0" i="0" dirty="0">
                <a:solidFill>
                  <a:srgbClr val="595959"/>
                </a:solidFill>
                <a:effectLst/>
                <a:latin typeface="Helvetica Neue"/>
              </a:rPr>
              <a:t> This is the transmission or method of delivering the message.</a:t>
            </a:r>
          </a:p>
          <a:p>
            <a:pPr marL="0" indent="0" algn="l">
              <a:buNone/>
            </a:pPr>
            <a:endParaRPr lang="en-US" b="0" i="0" dirty="0">
              <a:solidFill>
                <a:srgbClr val="595959"/>
              </a:solidFill>
              <a:effectLst/>
              <a:latin typeface="Helvetica Neue"/>
            </a:endParaRPr>
          </a:p>
          <a:p>
            <a:endParaRPr lang="en-US" dirty="0"/>
          </a:p>
        </p:txBody>
      </p:sp>
    </p:spTree>
    <p:extLst>
      <p:ext uri="{BB962C8B-B14F-4D97-AF65-F5344CB8AC3E}">
        <p14:creationId xmlns:p14="http://schemas.microsoft.com/office/powerpoint/2010/main" val="2362050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111BE-69F7-4363-A95E-C894CFD4EEE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053033D-55F0-4E22-8937-B83FEA2C7E9B}"/>
              </a:ext>
            </a:extLst>
          </p:cNvPr>
          <p:cNvSpPr>
            <a:spLocks noGrp="1"/>
          </p:cNvSpPr>
          <p:nvPr>
            <p:ph idx="1"/>
          </p:nvPr>
        </p:nvSpPr>
        <p:spPr/>
        <p:txBody>
          <a:bodyPr/>
          <a:lstStyle/>
          <a:p>
            <a:pPr marL="0" indent="0" algn="l">
              <a:buNone/>
            </a:pPr>
            <a:r>
              <a:rPr lang="en-US" b="1" i="0" dirty="0">
                <a:solidFill>
                  <a:srgbClr val="595959"/>
                </a:solidFill>
                <a:effectLst/>
                <a:latin typeface="Helvetica Neue"/>
              </a:rPr>
              <a:t>3. Decoding:</a:t>
            </a:r>
            <a:r>
              <a:rPr lang="en-US" b="0" i="0" dirty="0">
                <a:solidFill>
                  <a:srgbClr val="595959"/>
                </a:solidFill>
                <a:effectLst/>
                <a:latin typeface="Helvetica Neue"/>
              </a:rPr>
              <a:t> This is the interpretation of the message. Decoding is performed by the receiver.</a:t>
            </a:r>
          </a:p>
          <a:p>
            <a:pPr marL="0" indent="0" algn="l">
              <a:buNone/>
            </a:pPr>
            <a:r>
              <a:rPr lang="en-US" b="1" i="0" dirty="0">
                <a:solidFill>
                  <a:srgbClr val="595959"/>
                </a:solidFill>
                <a:effectLst/>
                <a:latin typeface="Helvetica Neue"/>
              </a:rPr>
              <a:t>4. Receiver:</a:t>
            </a:r>
            <a:r>
              <a:rPr lang="en-US" b="0" i="0" dirty="0">
                <a:solidFill>
                  <a:srgbClr val="595959"/>
                </a:solidFill>
                <a:effectLst/>
                <a:latin typeface="Helvetica Neue"/>
              </a:rPr>
              <a:t> The receiver is the person who is getting or receiving the message.</a:t>
            </a:r>
          </a:p>
          <a:p>
            <a:pPr marL="0" indent="0" algn="l">
              <a:buNone/>
            </a:pPr>
            <a:r>
              <a:rPr lang="en-US" b="1" i="0" dirty="0">
                <a:solidFill>
                  <a:srgbClr val="595959"/>
                </a:solidFill>
                <a:effectLst/>
                <a:latin typeface="Helvetica Neue"/>
              </a:rPr>
              <a:t>5. Feedback:</a:t>
            </a:r>
            <a:r>
              <a:rPr lang="en-US" b="0" i="0" dirty="0">
                <a:solidFill>
                  <a:srgbClr val="595959"/>
                </a:solidFill>
                <a:effectLst/>
                <a:latin typeface="Helvetica Neue"/>
              </a:rPr>
              <a:t> In some instances, the receiver might have feedback or a response for the sender. This starts an interaction</a:t>
            </a:r>
            <a:endParaRPr lang="en-US" dirty="0"/>
          </a:p>
        </p:txBody>
      </p:sp>
    </p:spTree>
    <p:extLst>
      <p:ext uri="{BB962C8B-B14F-4D97-AF65-F5344CB8AC3E}">
        <p14:creationId xmlns:p14="http://schemas.microsoft.com/office/powerpoint/2010/main" val="248585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41D46-0D07-4AEE-86B8-CD96E8D07B89}"/>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E437F398-2081-4B32-9166-3AC0DF7BF9D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39618" y="1364974"/>
            <a:ext cx="7368208" cy="5127901"/>
          </a:xfrm>
        </p:spPr>
      </p:pic>
    </p:spTree>
    <p:extLst>
      <p:ext uri="{BB962C8B-B14F-4D97-AF65-F5344CB8AC3E}">
        <p14:creationId xmlns:p14="http://schemas.microsoft.com/office/powerpoint/2010/main" val="1224893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99334-36B1-4EAA-9547-01B6A42CE7FA}"/>
              </a:ext>
            </a:extLst>
          </p:cNvPr>
          <p:cNvSpPr>
            <a:spLocks noGrp="1"/>
          </p:cNvSpPr>
          <p:nvPr>
            <p:ph type="title"/>
          </p:nvPr>
        </p:nvSpPr>
        <p:spPr/>
        <p:txBody>
          <a:bodyPr>
            <a:normAutofit fontScale="90000"/>
          </a:bodyPr>
          <a:lstStyle/>
          <a:p>
            <a:r>
              <a:rPr lang="en-US" b="1" i="0" dirty="0">
                <a:solidFill>
                  <a:srgbClr val="2D2D2D"/>
                </a:solidFill>
                <a:effectLst/>
                <a:latin typeface="Noto Sans"/>
              </a:rPr>
              <a:t>How does the communication process work?</a:t>
            </a:r>
            <a:br>
              <a:rPr lang="en-US" b="1" i="0" dirty="0">
                <a:solidFill>
                  <a:srgbClr val="2D2D2D"/>
                </a:solidFill>
                <a:effectLst/>
                <a:latin typeface="Noto Sans"/>
              </a:rPr>
            </a:br>
            <a:endParaRPr lang="en-US" dirty="0"/>
          </a:p>
        </p:txBody>
      </p:sp>
      <p:sp>
        <p:nvSpPr>
          <p:cNvPr id="3" name="Content Placeholder 2">
            <a:extLst>
              <a:ext uri="{FF2B5EF4-FFF2-40B4-BE49-F238E27FC236}">
                <a16:creationId xmlns:a16="http://schemas.microsoft.com/office/drawing/2014/main" id="{E26E2253-5D71-46FE-8D1A-99FFCB1467D4}"/>
              </a:ext>
            </a:extLst>
          </p:cNvPr>
          <p:cNvSpPr>
            <a:spLocks noGrp="1"/>
          </p:cNvSpPr>
          <p:nvPr>
            <p:ph idx="1"/>
          </p:nvPr>
        </p:nvSpPr>
        <p:spPr>
          <a:xfrm>
            <a:off x="838200" y="1033670"/>
            <a:ext cx="10515600" cy="5143293"/>
          </a:xfrm>
        </p:spPr>
        <p:txBody>
          <a:bodyPr>
            <a:normAutofit/>
          </a:bodyPr>
          <a:lstStyle/>
          <a:p>
            <a:pPr algn="l"/>
            <a:endParaRPr lang="en-US" b="0" i="0" dirty="0">
              <a:solidFill>
                <a:srgbClr val="595959"/>
              </a:solidFill>
              <a:effectLst/>
              <a:latin typeface="Helvetica Neue"/>
            </a:endParaRPr>
          </a:p>
          <a:p>
            <a:pPr algn="l"/>
            <a:r>
              <a:rPr lang="en-US" b="0" i="0" dirty="0">
                <a:solidFill>
                  <a:srgbClr val="595959"/>
                </a:solidFill>
                <a:effectLst/>
                <a:latin typeface="Helvetica Neue"/>
              </a:rPr>
              <a:t>In order to successfully communicate, it's important to understand how the process works. Here are the seven steps in the communication process:</a:t>
            </a:r>
          </a:p>
          <a:p>
            <a:pPr algn="l">
              <a:buFont typeface="+mj-lt"/>
              <a:buAutoNum type="arabicPeriod"/>
            </a:pPr>
            <a:r>
              <a:rPr lang="en-US" b="0" i="0" dirty="0">
                <a:solidFill>
                  <a:srgbClr val="595959"/>
                </a:solidFill>
                <a:effectLst/>
                <a:latin typeface="Helvetica Neue"/>
              </a:rPr>
              <a:t>The sender develops an idea to be sent.</a:t>
            </a:r>
          </a:p>
          <a:p>
            <a:pPr algn="l">
              <a:buFont typeface="+mj-lt"/>
              <a:buAutoNum type="arabicPeriod"/>
            </a:pPr>
            <a:r>
              <a:rPr lang="en-US" b="0" i="0" dirty="0">
                <a:solidFill>
                  <a:srgbClr val="595959"/>
                </a:solidFill>
                <a:effectLst/>
                <a:latin typeface="Helvetica Neue"/>
              </a:rPr>
              <a:t>The sender encodes the message.</a:t>
            </a:r>
          </a:p>
          <a:p>
            <a:pPr algn="l">
              <a:buFont typeface="+mj-lt"/>
              <a:buAutoNum type="arabicPeriod"/>
            </a:pPr>
            <a:r>
              <a:rPr lang="en-US" b="0" i="0" dirty="0">
                <a:solidFill>
                  <a:srgbClr val="595959"/>
                </a:solidFill>
                <a:effectLst/>
                <a:latin typeface="Helvetica Neue"/>
              </a:rPr>
              <a:t>The sender selects the channel of communication that will be used.</a:t>
            </a:r>
          </a:p>
          <a:p>
            <a:endParaRPr lang="en-US" dirty="0"/>
          </a:p>
        </p:txBody>
      </p:sp>
    </p:spTree>
    <p:extLst>
      <p:ext uri="{BB962C8B-B14F-4D97-AF65-F5344CB8AC3E}">
        <p14:creationId xmlns:p14="http://schemas.microsoft.com/office/powerpoint/2010/main" val="2253000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A55D3-820B-4292-88B0-92A8BAC034D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171A854-DAD3-417B-8379-54D82B650BAC}"/>
              </a:ext>
            </a:extLst>
          </p:cNvPr>
          <p:cNvSpPr>
            <a:spLocks noGrp="1"/>
          </p:cNvSpPr>
          <p:nvPr>
            <p:ph idx="1"/>
          </p:nvPr>
        </p:nvSpPr>
        <p:spPr/>
        <p:txBody>
          <a:bodyPr/>
          <a:lstStyle/>
          <a:p>
            <a:pPr marL="0" indent="0" algn="l">
              <a:buNone/>
            </a:pPr>
            <a:r>
              <a:rPr lang="en-US" b="0" i="0" dirty="0">
                <a:solidFill>
                  <a:srgbClr val="595959"/>
                </a:solidFill>
                <a:effectLst/>
                <a:latin typeface="Helvetica Neue"/>
              </a:rPr>
              <a:t>4. The message travels over the channel of communication.</a:t>
            </a:r>
          </a:p>
          <a:p>
            <a:pPr marL="0" indent="0" algn="l">
              <a:buNone/>
            </a:pPr>
            <a:r>
              <a:rPr lang="en-US" b="0" i="0" dirty="0">
                <a:solidFill>
                  <a:srgbClr val="595959"/>
                </a:solidFill>
                <a:effectLst/>
                <a:latin typeface="Helvetica Neue"/>
              </a:rPr>
              <a:t>5. The message is received by the receiver.</a:t>
            </a:r>
          </a:p>
          <a:p>
            <a:pPr marL="0" indent="0" algn="l">
              <a:buNone/>
            </a:pPr>
            <a:r>
              <a:rPr lang="en-US" b="0" i="0" dirty="0">
                <a:solidFill>
                  <a:srgbClr val="595959"/>
                </a:solidFill>
                <a:effectLst/>
                <a:latin typeface="Helvetica Neue"/>
              </a:rPr>
              <a:t>6. The receiver decodes the message.</a:t>
            </a:r>
          </a:p>
          <a:p>
            <a:pPr marL="0" indent="0" algn="l">
              <a:buNone/>
            </a:pPr>
            <a:r>
              <a:rPr lang="en-US" b="0" i="0" dirty="0">
                <a:solidFill>
                  <a:srgbClr val="595959"/>
                </a:solidFill>
                <a:effectLst/>
                <a:latin typeface="Helvetica Neue"/>
              </a:rPr>
              <a:t>7. The receiver provides feedback, if applicable</a:t>
            </a:r>
          </a:p>
          <a:p>
            <a:endParaRPr lang="en-US" dirty="0"/>
          </a:p>
        </p:txBody>
      </p:sp>
    </p:spTree>
    <p:extLst>
      <p:ext uri="{BB962C8B-B14F-4D97-AF65-F5344CB8AC3E}">
        <p14:creationId xmlns:p14="http://schemas.microsoft.com/office/powerpoint/2010/main" val="554730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E76B4-4CEE-4939-AF38-626BA736273A}"/>
              </a:ext>
            </a:extLst>
          </p:cNvPr>
          <p:cNvSpPr>
            <a:spLocks noGrp="1"/>
          </p:cNvSpPr>
          <p:nvPr>
            <p:ph type="title"/>
          </p:nvPr>
        </p:nvSpPr>
        <p:spPr/>
        <p:txBody>
          <a:bodyPr/>
          <a:lstStyle/>
          <a:p>
            <a:r>
              <a:rPr lang="en-US" dirty="0"/>
              <a:t>EXPLAINATION:</a:t>
            </a:r>
          </a:p>
        </p:txBody>
      </p:sp>
      <p:sp>
        <p:nvSpPr>
          <p:cNvPr id="3" name="Content Placeholder 2">
            <a:extLst>
              <a:ext uri="{FF2B5EF4-FFF2-40B4-BE49-F238E27FC236}">
                <a16:creationId xmlns:a16="http://schemas.microsoft.com/office/drawing/2014/main" id="{597A1CD6-8082-49B4-A8E6-EA1E77700A86}"/>
              </a:ext>
            </a:extLst>
          </p:cNvPr>
          <p:cNvSpPr>
            <a:spLocks noGrp="1"/>
          </p:cNvSpPr>
          <p:nvPr>
            <p:ph idx="1"/>
          </p:nvPr>
        </p:nvSpPr>
        <p:spPr>
          <a:xfrm>
            <a:off x="559905" y="1253331"/>
            <a:ext cx="10515600" cy="4351338"/>
          </a:xfrm>
        </p:spPr>
        <p:txBody>
          <a:bodyPr>
            <a:normAutofit/>
          </a:bodyPr>
          <a:lstStyle/>
          <a:p>
            <a:pPr algn="just"/>
            <a:r>
              <a:rPr lang="en-US" sz="2200" b="1" i="0" dirty="0">
                <a:solidFill>
                  <a:srgbClr val="2D2D2D"/>
                </a:solidFill>
                <a:effectLst/>
                <a:latin typeface="Arial Narrow" panose="020B0606020202030204" pitchFamily="34" charset="0"/>
              </a:rPr>
              <a:t>1. The sender develops an idea to be sent</a:t>
            </a:r>
          </a:p>
          <a:p>
            <a:pPr marL="0" indent="0" algn="just">
              <a:buNone/>
            </a:pPr>
            <a:r>
              <a:rPr lang="en-US" sz="2200" b="0" i="0" dirty="0">
                <a:solidFill>
                  <a:srgbClr val="595959"/>
                </a:solidFill>
                <a:effectLst/>
                <a:latin typeface="Arial Narrow" panose="020B0606020202030204" pitchFamily="34" charset="0"/>
              </a:rPr>
              <a:t>The beginning of the communication process involves the sender creating an idea that they plan to send to another person or group of people. Essentially, they're planning the overall subject matter or information they want to transmit.</a:t>
            </a:r>
          </a:p>
          <a:p>
            <a:pPr algn="just"/>
            <a:r>
              <a:rPr lang="en-US" sz="2200" b="1" i="0" dirty="0">
                <a:solidFill>
                  <a:srgbClr val="2D2D2D"/>
                </a:solidFill>
                <a:effectLst/>
                <a:latin typeface="Arial Narrow" panose="020B0606020202030204" pitchFamily="34" charset="0"/>
              </a:rPr>
              <a:t>2. The sender encodes the message</a:t>
            </a:r>
          </a:p>
          <a:p>
            <a:pPr marL="0" indent="0" algn="just">
              <a:buNone/>
            </a:pPr>
            <a:r>
              <a:rPr lang="en-US" sz="2200" b="0" i="0" dirty="0">
                <a:solidFill>
                  <a:srgbClr val="595959"/>
                </a:solidFill>
                <a:effectLst/>
                <a:latin typeface="Arial Narrow" panose="020B0606020202030204" pitchFamily="34" charset="0"/>
              </a:rPr>
              <a:t>Once the sender develops an idea, they translate it into a form that can be transmitted to someone else. This means they transform the thoughts of the information they want to send into a certain format. For example, if you are writing a letter, you'll translate your idea into words. The message can also be nonverbal, oral or symbolic.</a:t>
            </a:r>
          </a:p>
          <a:p>
            <a:endParaRPr lang="en-US" dirty="0"/>
          </a:p>
        </p:txBody>
      </p:sp>
    </p:spTree>
    <p:extLst>
      <p:ext uri="{BB962C8B-B14F-4D97-AF65-F5344CB8AC3E}">
        <p14:creationId xmlns:p14="http://schemas.microsoft.com/office/powerpoint/2010/main" val="350035373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52</TotalTime>
  <Words>1063</Words>
  <Application>Microsoft Office PowerPoint</Application>
  <PresentationFormat>Widescreen</PresentationFormat>
  <Paragraphs>44</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Arial Narrow</vt:lpstr>
      <vt:lpstr>Helvetica Neue</vt:lpstr>
      <vt:lpstr>Noto Sans</vt:lpstr>
      <vt:lpstr>Trebuchet MS</vt:lpstr>
      <vt:lpstr>Wingdings 3</vt:lpstr>
      <vt:lpstr>Facet</vt:lpstr>
      <vt:lpstr>PROCESS OF COMMUNICATION</vt:lpstr>
      <vt:lpstr>What is the communication process? </vt:lpstr>
      <vt:lpstr>PowerPoint Presentation</vt:lpstr>
      <vt:lpstr>Parts of the communication process </vt:lpstr>
      <vt:lpstr>PowerPoint Presentation</vt:lpstr>
      <vt:lpstr>PowerPoint Presentation</vt:lpstr>
      <vt:lpstr>How does the communication process work? </vt:lpstr>
      <vt:lpstr>PowerPoint Presentation</vt:lpstr>
      <vt:lpstr>EXPLAINATION:</vt:lpstr>
      <vt:lpstr>PowerPoint Presentation</vt:lpstr>
      <vt:lpstr>PowerPoint Presentation</vt:lpstr>
      <vt:lpstr>PowerPoint Presentation</vt:lpstr>
      <vt:lpstr>Tips for improving the communication process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 OF COMMUNICATION</dc:title>
  <dc:creator>Maleeha Imran</dc:creator>
  <cp:lastModifiedBy>Maleeha Imran</cp:lastModifiedBy>
  <cp:revision>5</cp:revision>
  <dcterms:created xsi:type="dcterms:W3CDTF">2020-11-05T07:57:17Z</dcterms:created>
  <dcterms:modified xsi:type="dcterms:W3CDTF">2020-11-05T09:04:54Z</dcterms:modified>
</cp:coreProperties>
</file>