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330" r:id="rId4"/>
    <p:sldId id="331" r:id="rId5"/>
    <p:sldId id="332" r:id="rId6"/>
    <p:sldId id="354" r:id="rId7"/>
    <p:sldId id="334" r:id="rId8"/>
    <p:sldId id="333" r:id="rId9"/>
    <p:sldId id="335" r:id="rId10"/>
    <p:sldId id="336" r:id="rId11"/>
    <p:sldId id="355" r:id="rId12"/>
    <p:sldId id="357" r:id="rId13"/>
    <p:sldId id="260" r:id="rId14"/>
    <p:sldId id="337" r:id="rId15"/>
    <p:sldId id="270" r:id="rId16"/>
    <p:sldId id="269" r:id="rId17"/>
    <p:sldId id="268" r:id="rId18"/>
    <p:sldId id="266" r:id="rId19"/>
    <p:sldId id="264" r:id="rId20"/>
    <p:sldId id="263" r:id="rId21"/>
    <p:sldId id="358" r:id="rId22"/>
    <p:sldId id="262" r:id="rId23"/>
    <p:sldId id="261" r:id="rId24"/>
    <p:sldId id="329" r:id="rId25"/>
    <p:sldId id="272" r:id="rId26"/>
    <p:sldId id="273" r:id="rId27"/>
    <p:sldId id="274" r:id="rId28"/>
    <p:sldId id="275" r:id="rId29"/>
    <p:sldId id="359" r:id="rId30"/>
    <p:sldId id="360" r:id="rId31"/>
    <p:sldId id="276" r:id="rId32"/>
    <p:sldId id="277" r:id="rId33"/>
    <p:sldId id="338" r:id="rId34"/>
    <p:sldId id="339" r:id="rId35"/>
    <p:sldId id="361" r:id="rId36"/>
    <p:sldId id="363" r:id="rId37"/>
    <p:sldId id="340" r:id="rId38"/>
    <p:sldId id="341" r:id="rId39"/>
    <p:sldId id="342" r:id="rId40"/>
    <p:sldId id="343" r:id="rId41"/>
    <p:sldId id="344" r:id="rId42"/>
    <p:sldId id="362" r:id="rId43"/>
    <p:sldId id="278" r:id="rId44"/>
    <p:sldId id="288" r:id="rId45"/>
    <p:sldId id="346" r:id="rId46"/>
    <p:sldId id="366" r:id="rId47"/>
    <p:sldId id="393" r:id="rId48"/>
    <p:sldId id="394" r:id="rId49"/>
    <p:sldId id="347" r:id="rId50"/>
    <p:sldId id="348" r:id="rId51"/>
    <p:sldId id="367" r:id="rId52"/>
    <p:sldId id="279" r:id="rId53"/>
    <p:sldId id="280" r:id="rId54"/>
    <p:sldId id="350" r:id="rId55"/>
    <p:sldId id="351" r:id="rId56"/>
    <p:sldId id="352" r:id="rId57"/>
    <p:sldId id="353" r:id="rId58"/>
    <p:sldId id="32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3" autoAdjust="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00953-89FA-4CA4-A841-EE063505566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44E49-EBD4-4228-B259-54F586297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8776-623D-496C-9EF5-8F2B37EEFF8D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5DEC-F12F-4D9E-B3BE-92BED2E2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39000" contrast="-29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Citrus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3733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Fortunella: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It has four species, of which the commercially important ones are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margarita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Swing. (oval kumquat) and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japonica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Swing. (round kumquat).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trees are small with small green leaves paler on the other side.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flowers are white and smaller than those of citrus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is small, orange colored, 3-6 celled, acidic and juicy but with a sweet and edible rind. The other species are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crassifolia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Swing and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hindsii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Swing.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/>
              <a:t>Hybrids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35187"/>
              </p:ext>
            </p:extLst>
          </p:nvPr>
        </p:nvGraphicFramePr>
        <p:xfrm>
          <a:off x="533400" y="1066800"/>
          <a:ext cx="8077200" cy="479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419600"/>
              </a:tblGrid>
              <a:tr h="628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Hybrids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Parents</a:t>
                      </a:r>
                      <a:endParaRPr lang="en-US" dirty="0"/>
                    </a:p>
                  </a:txBody>
                  <a:tcPr/>
                </a:tc>
              </a:tr>
              <a:tr h="6289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Citranges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Poncirus × sweet orange</a:t>
                      </a:r>
                      <a:endParaRPr lang="en-US" sz="2000" dirty="0"/>
                    </a:p>
                  </a:txBody>
                  <a:tcPr/>
                </a:tc>
              </a:tr>
              <a:tr h="57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Citrangesquats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Citranges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 fortunella</a:t>
                      </a:r>
                      <a:endParaRPr lang="en-US" sz="2000" dirty="0" smtClean="0"/>
                    </a:p>
                  </a:txBody>
                  <a:tcPr/>
                </a:tc>
              </a:tr>
              <a:tr h="498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Tangelos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Mandarins × grapefruit</a:t>
                      </a:r>
                      <a:endParaRPr lang="en-US" sz="2000" dirty="0"/>
                    </a:p>
                  </a:txBody>
                  <a:tcPr/>
                </a:tc>
              </a:tr>
              <a:tr h="4794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Limequats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Lime × fortunella</a:t>
                      </a:r>
                      <a:endParaRPr lang="en-US" sz="2000" dirty="0"/>
                    </a:p>
                  </a:txBody>
                  <a:tcPr/>
                </a:tc>
              </a:tr>
              <a:tr h="6289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Citrumellos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Poncirus ×  grapefruit</a:t>
                      </a:r>
                      <a:endParaRPr lang="en-US" sz="2000" dirty="0"/>
                    </a:p>
                  </a:txBody>
                  <a:tcPr/>
                </a:tc>
              </a:tr>
              <a:tr h="52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Citrandrins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Poncirus × mandarins</a:t>
                      </a:r>
                      <a:endParaRPr lang="en-US" sz="2000" dirty="0"/>
                    </a:p>
                  </a:txBody>
                  <a:tcPr/>
                </a:tc>
              </a:tr>
              <a:tr h="8341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Kinnow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Nobilis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×deliciosa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9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Deep sandy loam, loam and clay loam</a:t>
            </a:r>
          </a:p>
          <a:p>
            <a:r>
              <a:rPr lang="en-US" dirty="0" smtClean="0"/>
              <a:t>pH: 5.5-8.5</a:t>
            </a:r>
          </a:p>
          <a:p>
            <a:r>
              <a:rPr lang="en-US" dirty="0" smtClean="0"/>
              <a:t>Subsoil should be free from hard pan, sticky clay and water logged conditions</a:t>
            </a:r>
          </a:p>
          <a:p>
            <a:r>
              <a:rPr lang="en-US" dirty="0" smtClean="0"/>
              <a:t>Poor soils with high pH are not suitable</a:t>
            </a:r>
          </a:p>
          <a:p>
            <a:r>
              <a:rPr lang="en-US" dirty="0" smtClean="0"/>
              <a:t>Soil requirements depend upon the type of rootstock used for various species and varieties.</a:t>
            </a:r>
          </a:p>
          <a:p>
            <a:r>
              <a:rPr lang="en-US" dirty="0" smtClean="0"/>
              <a:t>Rough lemon is a good rootstock for dry, sandy loam soils of Punjab, whereas sour orange performs better on the moist and heavy soil of NWFP.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36220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4384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8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Tropical and Sub Tropical</a:t>
            </a:r>
          </a:p>
          <a:p>
            <a:r>
              <a:rPr lang="en-US" dirty="0" smtClean="0"/>
              <a:t>Up to 450-750m elevation</a:t>
            </a:r>
          </a:p>
          <a:p>
            <a:r>
              <a:rPr lang="en-US" dirty="0" smtClean="0"/>
              <a:t>Temperature is an important factor. In cool regions, vegetative growth is less, fruit growth is slow, ripening is delayed and fruit is acidic. In colder regions, pigmented cultivars like </a:t>
            </a:r>
            <a:r>
              <a:rPr lang="en-US" dirty="0">
                <a:solidFill>
                  <a:prstClr val="black"/>
                </a:solidFill>
              </a:rPr>
              <a:t>Red </a:t>
            </a:r>
            <a:r>
              <a:rPr lang="en-US" dirty="0" smtClean="0"/>
              <a:t>Blood sweet orange develop excellent quality. </a:t>
            </a:r>
          </a:p>
          <a:p>
            <a:r>
              <a:rPr lang="en-US" dirty="0" smtClean="0"/>
              <a:t>Temperature range: 13-40°C</a:t>
            </a:r>
          </a:p>
          <a:p>
            <a:r>
              <a:rPr lang="en-US" dirty="0" smtClean="0"/>
              <a:t>Can endure 0-2°C without injury, depending on the cultivar and duration of cold period.</a:t>
            </a:r>
          </a:p>
          <a:p>
            <a:r>
              <a:rPr lang="en-US" dirty="0" smtClean="0"/>
              <a:t>Grapefruit is the high temperature resistant citrus sp. </a:t>
            </a:r>
          </a:p>
          <a:p>
            <a:r>
              <a:rPr lang="en-US" dirty="0" smtClean="0"/>
              <a:t>Extreme cold and frost can burn flowers and young twigs.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Species appear to resist frost in the following descending manner</a:t>
            </a:r>
          </a:p>
          <a:p>
            <a:r>
              <a:rPr lang="en-US" dirty="0" smtClean="0"/>
              <a:t>Mandarin, sour orange, sweet orange, chakotra, grape fruit, sweet lime, lemon, </a:t>
            </a:r>
            <a:r>
              <a:rPr lang="en-US" dirty="0" err="1" smtClean="0"/>
              <a:t>kaghzi</a:t>
            </a:r>
            <a:r>
              <a:rPr lang="en-US" dirty="0" smtClean="0"/>
              <a:t> lime and citron.</a:t>
            </a:r>
          </a:p>
          <a:p>
            <a:r>
              <a:rPr lang="en-US" dirty="0" smtClean="0"/>
              <a:t>In hotter regions, trees produce more growth and fruit grows faster and ripens earlier but fruit may suffer from sunburn</a:t>
            </a:r>
          </a:p>
          <a:p>
            <a:r>
              <a:rPr lang="en-US" dirty="0" smtClean="0"/>
              <a:t>In Pakistan, the central divisions of Punjab– Sargodha, Faisalabad, Lahore and Multan---produce excellent citrus.</a:t>
            </a:r>
          </a:p>
          <a:p>
            <a:r>
              <a:rPr lang="en-US" dirty="0" smtClean="0"/>
              <a:t>In NWFP, Peshawar, D.I. Khan and Dir are important citrus producing areas.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Temperature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Germination: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15-30°C</a:t>
            </a:r>
          </a:p>
          <a:p>
            <a:r>
              <a:rPr lang="en-US" dirty="0" smtClean="0"/>
              <a:t>Vegetative Growth: </a:t>
            </a:r>
          </a:p>
          <a:p>
            <a:pPr algn="ctr">
              <a:buNone/>
            </a:pPr>
            <a:r>
              <a:rPr lang="en-US" dirty="0" smtClean="0"/>
              <a:t>Optimum shoot growth: 25-31°C</a:t>
            </a:r>
          </a:p>
          <a:p>
            <a:pPr algn="ctr">
              <a:buNone/>
            </a:pPr>
            <a:r>
              <a:rPr lang="en-US" dirty="0" smtClean="0"/>
              <a:t>Optimum root growth: 25-26 °C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Flowering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2999"/>
          </a:xfrm>
        </p:spPr>
        <p:txBody>
          <a:bodyPr/>
          <a:lstStyle/>
          <a:p>
            <a:r>
              <a:rPr lang="en-US" dirty="0" smtClean="0"/>
              <a:t>Season:</a:t>
            </a:r>
          </a:p>
          <a:p>
            <a:pPr algn="ctr">
              <a:buNone/>
            </a:pPr>
            <a:r>
              <a:rPr lang="en-US" dirty="0" smtClean="0"/>
              <a:t> February- March</a:t>
            </a:r>
          </a:p>
          <a:p>
            <a:r>
              <a:rPr lang="en-US" dirty="0" smtClean="0"/>
              <a:t>Lemon: </a:t>
            </a:r>
          </a:p>
          <a:p>
            <a:pPr algn="ctr">
              <a:buNone/>
            </a:pPr>
            <a:r>
              <a:rPr lang="en-US" b="1" dirty="0" smtClean="0"/>
              <a:t>Throughout year</a:t>
            </a:r>
            <a:r>
              <a:rPr lang="en-US" dirty="0" smtClean="0"/>
              <a:t>, when growing in coastal regions with mild winter</a:t>
            </a:r>
          </a:p>
          <a:p>
            <a:pPr algn="ctr">
              <a:buNone/>
            </a:pPr>
            <a:r>
              <a:rPr lang="en-US" b="1" dirty="0" smtClean="0"/>
              <a:t>Spring</a:t>
            </a:r>
            <a:r>
              <a:rPr lang="en-US" dirty="0" smtClean="0"/>
              <a:t>, when growing in dry areas with hot summer and cold winter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USER\Pictures\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362200" cy="1905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8" name="Picture 6" descr="C:\Users\USER\Pictures\imagesCA2HRN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0"/>
            <a:ext cx="2514601" cy="2057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2" descr="C:\Users\USER\Pictures\imagesCAXI8D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Optimum Temperature for pollen viability:</a:t>
            </a:r>
          </a:p>
          <a:p>
            <a:pPr algn="ctr">
              <a:buNone/>
            </a:pPr>
            <a:r>
              <a:rPr lang="en-US" dirty="0" smtClean="0"/>
              <a:t>15-20°C</a:t>
            </a:r>
          </a:p>
          <a:p>
            <a:r>
              <a:rPr lang="en-US" dirty="0" smtClean="0"/>
              <a:t>Pollen tube growth is temperature dependent</a:t>
            </a:r>
          </a:p>
          <a:p>
            <a:r>
              <a:rPr lang="en-US" dirty="0" smtClean="0"/>
              <a:t>High temperature causes poor fruit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 descr="C:\Users\USER\Pictures\imagesCAF5E4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291" y="3886200"/>
            <a:ext cx="3158836" cy="2316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Seeds</a:t>
            </a:r>
          </a:p>
          <a:p>
            <a:r>
              <a:rPr lang="en-US" dirty="0" smtClean="0"/>
              <a:t>Asexual: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Budding</a:t>
            </a:r>
          </a:p>
          <a:p>
            <a:pPr>
              <a:buNone/>
            </a:pPr>
            <a:r>
              <a:rPr lang="en-US" dirty="0" smtClean="0"/>
              <a:t>                      Layering</a:t>
            </a:r>
          </a:p>
          <a:p>
            <a:pPr>
              <a:buNone/>
            </a:pPr>
            <a:r>
              <a:rPr lang="en-US" dirty="0" smtClean="0"/>
              <a:t>                      Grafting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Planting 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</a:p>
          <a:p>
            <a:pPr>
              <a:buNone/>
            </a:pPr>
            <a:r>
              <a:rPr lang="en-US" dirty="0" smtClean="0"/>
              <a:t>                 February- March</a:t>
            </a:r>
          </a:p>
          <a:p>
            <a:endParaRPr lang="en-US" dirty="0" smtClean="0"/>
          </a:p>
          <a:p>
            <a:r>
              <a:rPr lang="en-US" dirty="0" smtClean="0"/>
              <a:t>Autumn</a:t>
            </a:r>
          </a:p>
          <a:p>
            <a:pPr>
              <a:buNone/>
            </a:pPr>
            <a:r>
              <a:rPr lang="en-US" dirty="0" smtClean="0"/>
              <a:t>                September-October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Origin: South East Asia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Family: Rutaceae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prized fruit of Pakistan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Ranks  1</a:t>
            </a:r>
            <a:r>
              <a:rPr lang="en-US" sz="2800" baseline="30000" dirty="0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among all fruits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Shares 34% in total fruit production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Shares one-third of total value of fruit’s exports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95 % kinnow Produced in Punjab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Nursery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Extraction of seeds</a:t>
            </a:r>
          </a:p>
          <a:p>
            <a:r>
              <a:rPr lang="en-US" dirty="0" smtClean="0"/>
              <a:t>August- September</a:t>
            </a:r>
          </a:p>
          <a:p>
            <a:r>
              <a:rPr lang="en-US" dirty="0" smtClean="0"/>
              <a:t>Storage of seeds</a:t>
            </a:r>
          </a:p>
          <a:p>
            <a:r>
              <a:rPr lang="en-US" dirty="0" smtClean="0"/>
              <a:t>Preparation of seed bed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Length 5-6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Width 3 </a:t>
            </a:r>
            <a:r>
              <a:rPr lang="en-US" dirty="0" err="1" smtClean="0"/>
              <a:t>ft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Height 6-9 inch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Distance from seed to seed 4-6 inch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fungicides and depth of seed should be 1 cm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lvl="0"/>
            <a:endParaRPr lang="en-US" sz="2200" dirty="0" smtClean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Transplantation of seedling: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Seedling should be transplanted after 6-12 month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Plant to plant distance 6-9 inch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Row to row distance  same as plant to plant distance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Please left some space empty after four lines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Care </a:t>
            </a:r>
            <a:r>
              <a:rPr lang="en-US" sz="2200" dirty="0">
                <a:solidFill>
                  <a:prstClr val="black"/>
                </a:solidFill>
              </a:rPr>
              <a:t>of seedlings</a:t>
            </a: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Budding and grafting of seedlings</a:t>
            </a: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Selection of scion wood, preparation of rootstock</a:t>
            </a: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Aftercare of budded/grafted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9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Recommended Propagation Techniques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387877"/>
              </p:ext>
            </p:extLst>
          </p:nvPr>
        </p:nvGraphicFramePr>
        <p:xfrm>
          <a:off x="1066800" y="1600200"/>
          <a:ext cx="7239000" cy="4038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9500"/>
                <a:gridCol w="3619500"/>
              </a:tblGrid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Fruits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Recommended Methods</a:t>
                      </a:r>
                      <a:endParaRPr lang="en-US" sz="2200" dirty="0"/>
                    </a:p>
                  </a:txBody>
                  <a:tcPr/>
                </a:tc>
              </a:tr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Sweet Orange, Mandarin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T-Budding, T-Grafting</a:t>
                      </a:r>
                      <a:endParaRPr lang="en-US" sz="2200" dirty="0"/>
                    </a:p>
                  </a:txBody>
                  <a:tcPr/>
                </a:tc>
              </a:tr>
              <a:tr h="82112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Grapefruit and</a:t>
                      </a:r>
                      <a:r>
                        <a:rPr lang="en-US" sz="2200" baseline="0" dirty="0" smtClean="0"/>
                        <a:t> Eureka Lemon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T-Budding</a:t>
                      </a:r>
                      <a:endParaRPr lang="en-US" sz="2200" dirty="0"/>
                    </a:p>
                  </a:txBody>
                  <a:tcPr/>
                </a:tc>
              </a:tr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Sweet Lime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Stem cutting</a:t>
                      </a:r>
                      <a:endParaRPr lang="en-US" sz="2200" dirty="0"/>
                    </a:p>
                  </a:txBody>
                  <a:tcPr/>
                </a:tc>
              </a:tr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Khaghzi Lime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Layering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Time of Fertilizer Application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371599"/>
          <a:ext cx="7696200" cy="39624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6104"/>
                <a:gridCol w="3700096"/>
              </a:tblGrid>
              <a:tr h="98038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Nutrients and Doses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Time of Application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FYM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Dec-January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1/3 N + P + K (full 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Before flowering (Feb)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1/3 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At pea stage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1/3 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</a:t>
                      </a:r>
                      <a:r>
                        <a:rPr lang="en-US" sz="2200" baseline="0" dirty="0" smtClean="0"/>
                        <a:t> August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Micronutrients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Foliar application in Feb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Planting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System</a:t>
            </a:r>
          </a:p>
          <a:p>
            <a:pPr>
              <a:buNone/>
            </a:pPr>
            <a:r>
              <a:rPr lang="en-US" dirty="0" smtClean="0"/>
              <a:t>                            Planting distance: 22´ to 25´</a:t>
            </a:r>
          </a:p>
          <a:p>
            <a:pPr>
              <a:buNone/>
            </a:pPr>
            <a:r>
              <a:rPr lang="en-US" dirty="0" smtClean="0"/>
              <a:t>                            64-90 plants/acre</a:t>
            </a:r>
          </a:p>
          <a:p>
            <a:r>
              <a:rPr lang="en-US" dirty="0" smtClean="0"/>
              <a:t>High Density Plantation</a:t>
            </a:r>
          </a:p>
          <a:p>
            <a:pPr>
              <a:buNone/>
            </a:pPr>
            <a:r>
              <a:rPr lang="en-US" dirty="0" smtClean="0"/>
              <a:t>                            R×R:  10 ft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P×P:  10 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Intercropping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1-6 yrs of age: short stature crops with shallow root system are allowed to grow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Mung</a:t>
            </a:r>
            <a:r>
              <a:rPr lang="en-US" dirty="0" smtClean="0"/>
              <a:t>, Mash, </a:t>
            </a:r>
            <a:r>
              <a:rPr lang="en-US" dirty="0" err="1" smtClean="0"/>
              <a:t>Masoor</a:t>
            </a:r>
            <a:r>
              <a:rPr lang="en-US" dirty="0" smtClean="0"/>
              <a:t>, Peas</a:t>
            </a:r>
          </a:p>
          <a:p>
            <a:r>
              <a:rPr lang="en-US" dirty="0" smtClean="0"/>
              <a:t>Exhaustive crops with deep root system are not allowed to grow</a:t>
            </a:r>
          </a:p>
          <a:p>
            <a:pPr>
              <a:buNone/>
            </a:pPr>
            <a:r>
              <a:rPr lang="en-US" dirty="0" smtClean="0"/>
              <a:t>                        Sugarcane, Cotton, Wheat</a:t>
            </a:r>
          </a:p>
          <a:p>
            <a:r>
              <a:rPr lang="en-US" dirty="0" smtClean="0"/>
              <a:t>Afterwards clean cultivation is recommended</a:t>
            </a:r>
          </a:p>
          <a:p>
            <a:r>
              <a:rPr lang="en-US" dirty="0" smtClean="0"/>
              <a:t>No hoeing or cultivation except once in a year to kill the weeds.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7620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Over irrigation is more injurious than under irrigation in citrus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Surface irrigation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Basin system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Modified basin system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Flood irrigation</a:t>
            </a:r>
          </a:p>
          <a:p>
            <a:pPr algn="just"/>
            <a:r>
              <a:rPr lang="en-US" dirty="0" smtClean="0"/>
              <a:t>Sprinkler irrigation</a:t>
            </a:r>
          </a:p>
          <a:p>
            <a:pPr algn="just"/>
            <a:r>
              <a:rPr lang="en-US" dirty="0" smtClean="0"/>
              <a:t>Drip irrigation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Irrigation 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371600"/>
          <a:ext cx="71628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9615"/>
                <a:gridCol w="3333185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Season/Month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Irrigation  Frequency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Spring (Feb-March)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Once a month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Summer (April-July)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Twice a month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Monsoon (August)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Subject to rainfall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Autumn</a:t>
                      </a:r>
                      <a:r>
                        <a:rPr lang="en-US" sz="2200" baseline="0" dirty="0" smtClean="0"/>
                        <a:t> (Sept-Oct)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 irrigation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Winter (Nov-Jan)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Once a month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     Precautions in Applying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Irrigation water may not be allowed to touch directly to the stem of citrus tree</a:t>
            </a:r>
          </a:p>
          <a:p>
            <a:r>
              <a:rPr lang="en-US" dirty="0" smtClean="0"/>
              <a:t>Field and water channels should be precisely leveled</a:t>
            </a:r>
          </a:p>
          <a:p>
            <a:r>
              <a:rPr lang="en-US" dirty="0" smtClean="0"/>
              <a:t>Stop irrigation at flowering time</a:t>
            </a:r>
          </a:p>
          <a:p>
            <a:r>
              <a:rPr lang="en-US" dirty="0" smtClean="0"/>
              <a:t>Stop irrigation two weeks before harvesting</a:t>
            </a:r>
          </a:p>
          <a:p>
            <a:r>
              <a:rPr lang="en-US" dirty="0" smtClean="0"/>
              <a:t>Restrict irrigation in Oct-Nov</a:t>
            </a:r>
          </a:p>
          <a:p>
            <a:r>
              <a:rPr lang="en-US" dirty="0" smtClean="0"/>
              <a:t>Light irrigation during frosty nights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 growth</a:t>
            </a:r>
          </a:p>
          <a:p>
            <a:r>
              <a:rPr lang="en-US" dirty="0" smtClean="0"/>
              <a:t>Wilting symptoms</a:t>
            </a:r>
          </a:p>
          <a:p>
            <a:r>
              <a:rPr lang="en-US" dirty="0" smtClean="0"/>
              <a:t>Tensiometer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6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Swingle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(1943) divided the genus citrus into 3 independent genera: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Citrus included 16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Poncirus include 1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Fortunella include 4 species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Hodgson (1961) divided citrus into 36 species.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Mostly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Swingle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classification is followed with some modifications suggested by Hodgson.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Tensiometer</a:t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26" name="Picture 2" descr="http://www.skyeinstruments.com/wp-content/uploads/dial-tensiometer_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857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oilmoisture.files.wordpress.com/2013/05/tensiome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724400" cy="60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09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Pruning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establishment of strong well balanced framework</a:t>
            </a:r>
          </a:p>
          <a:p>
            <a:r>
              <a:rPr lang="en-US" dirty="0" smtClean="0"/>
              <a:t>Facilitate management practices like spraying, picking etc.</a:t>
            </a:r>
          </a:p>
          <a:p>
            <a:r>
              <a:rPr lang="en-US" dirty="0" smtClean="0"/>
              <a:t>To ensure balance between vegetative vigor and fruitfulness</a:t>
            </a:r>
          </a:p>
          <a:p>
            <a:r>
              <a:rPr lang="en-US" dirty="0" smtClean="0"/>
              <a:t>To improve penetration and increase the set of inferior fruit</a:t>
            </a:r>
          </a:p>
          <a:p>
            <a:r>
              <a:rPr lang="en-US" dirty="0" smtClean="0"/>
              <a:t>Increase soluble solids and improve rind color</a:t>
            </a:r>
          </a:p>
          <a:p>
            <a:r>
              <a:rPr lang="en-US" dirty="0" smtClean="0"/>
              <a:t>To produce new and productive wood</a:t>
            </a:r>
          </a:p>
          <a:p>
            <a:r>
              <a:rPr lang="en-US" dirty="0" smtClean="0"/>
              <a:t>Tree age 70-100 years California due to pruning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Physiological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Bearing</a:t>
            </a:r>
          </a:p>
          <a:p>
            <a:r>
              <a:rPr lang="en-US" dirty="0" smtClean="0"/>
              <a:t>Unfruitfulness</a:t>
            </a:r>
          </a:p>
          <a:p>
            <a:r>
              <a:rPr lang="en-US" dirty="0" smtClean="0"/>
              <a:t>Fruit Drop</a:t>
            </a:r>
          </a:p>
          <a:p>
            <a:r>
              <a:rPr lang="en-US" dirty="0" smtClean="0"/>
              <a:t>Granulation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39000" contrast="-29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1371600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/>
              <a:t>For disease there is some specific causal organism and which can be corrected</a:t>
            </a:r>
          </a:p>
          <a:p>
            <a:endParaRPr lang="en-AU" sz="2800" b="1" dirty="0" smtClean="0"/>
          </a:p>
          <a:p>
            <a:r>
              <a:rPr lang="en-AU" sz="2800" b="1" dirty="0" smtClean="0"/>
              <a:t>It is very hard and difficult to correct/control the physiological disorder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78248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Alternate Bearing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71600" y="15240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Heavy crop: on year</a:t>
            </a:r>
          </a:p>
          <a:p>
            <a:r>
              <a:rPr lang="en-AU" sz="2400" b="1" dirty="0" smtClean="0"/>
              <a:t>No or less crop: off year</a:t>
            </a:r>
          </a:p>
          <a:p>
            <a:r>
              <a:rPr lang="en-AU" sz="2400" b="1" dirty="0" smtClean="0"/>
              <a:t>Nutritional imbalance</a:t>
            </a:r>
          </a:p>
          <a:p>
            <a:r>
              <a:rPr lang="en-AU" sz="2400" b="1" dirty="0" smtClean="0"/>
              <a:t>Varietal character </a:t>
            </a:r>
            <a:endParaRPr lang="en-AU" sz="24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56843" y="3429000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Mandarin		</a:t>
            </a:r>
            <a:r>
              <a:rPr lang="en-AU" sz="2400" b="1" dirty="0" smtClean="0">
                <a:solidFill>
                  <a:srgbClr val="0000FF"/>
                </a:solidFill>
              </a:rPr>
              <a:t>Kinnow , </a:t>
            </a:r>
            <a:r>
              <a:rPr lang="en-AU" sz="2400" b="1" dirty="0" err="1" smtClean="0">
                <a:solidFill>
                  <a:srgbClr val="0000FF"/>
                </a:solidFill>
              </a:rPr>
              <a:t>Wilking</a:t>
            </a:r>
            <a:endParaRPr lang="en-AU" sz="24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Sweet orange	</a:t>
            </a:r>
            <a:r>
              <a:rPr lang="en-AU" sz="2400" b="1" dirty="0" smtClean="0">
                <a:solidFill>
                  <a:srgbClr val="FF0000"/>
                </a:solidFill>
              </a:rPr>
              <a:t>                  </a:t>
            </a:r>
            <a:r>
              <a:rPr lang="en-AU" sz="2400" b="1" dirty="0" smtClean="0">
                <a:solidFill>
                  <a:srgbClr val="0000FF"/>
                </a:solidFill>
              </a:rPr>
              <a:t>V. Late, W. Navel</a:t>
            </a:r>
          </a:p>
          <a:p>
            <a:pPr marL="342900" indent="-342900"/>
            <a:r>
              <a:rPr lang="en-AU" sz="2400" b="1" dirty="0" smtClean="0">
                <a:solidFill>
                  <a:srgbClr val="FF0000"/>
                </a:solidFill>
              </a:rPr>
              <a:t>Grape fruit		</a:t>
            </a:r>
            <a:r>
              <a:rPr lang="en-AU" sz="2400" b="1" dirty="0" smtClean="0">
                <a:solidFill>
                  <a:srgbClr val="0000FF"/>
                </a:solidFill>
              </a:rPr>
              <a:t>Marsh seedless,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endParaRPr lang="en-AU" sz="2400" b="1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71600" y="4645630"/>
            <a:ext cx="4927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AU" sz="2400" b="1" dirty="0"/>
              <a:t>Heavy </a:t>
            </a:r>
            <a:r>
              <a:rPr lang="en-AU" sz="2400" b="1" dirty="0">
                <a:solidFill>
                  <a:srgbClr val="FF0066"/>
                </a:solidFill>
              </a:rPr>
              <a:t>manuring</a:t>
            </a:r>
            <a:r>
              <a:rPr lang="en-AU" sz="2400" b="1" dirty="0"/>
              <a:t> during </a:t>
            </a:r>
            <a:r>
              <a:rPr lang="en-AU" sz="2400" b="1" dirty="0">
                <a:solidFill>
                  <a:srgbClr val="FF0066"/>
                </a:solidFill>
              </a:rPr>
              <a:t>off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Fruit </a:t>
            </a:r>
            <a:r>
              <a:rPr lang="en-AU" sz="2400" b="1" dirty="0">
                <a:solidFill>
                  <a:srgbClr val="FF0066"/>
                </a:solidFill>
              </a:rPr>
              <a:t>thinning</a:t>
            </a:r>
            <a:r>
              <a:rPr lang="en-AU" sz="2400" b="1" dirty="0"/>
              <a:t> during </a:t>
            </a:r>
            <a:r>
              <a:rPr lang="en-AU" sz="2400" b="1" dirty="0">
                <a:solidFill>
                  <a:srgbClr val="FF0066"/>
                </a:solidFill>
              </a:rPr>
              <a:t>on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Delayed </a:t>
            </a:r>
            <a:r>
              <a:rPr lang="en-AU" sz="2400" b="1" dirty="0">
                <a:solidFill>
                  <a:srgbClr val="FF0066"/>
                </a:solidFill>
              </a:rPr>
              <a:t>harvesting</a:t>
            </a:r>
            <a:r>
              <a:rPr lang="en-AU" sz="2400" b="1" dirty="0"/>
              <a:t> during </a:t>
            </a:r>
            <a:r>
              <a:rPr lang="en-AU" sz="2400" b="1" dirty="0">
                <a:solidFill>
                  <a:srgbClr val="FF0066"/>
                </a:solidFill>
              </a:rPr>
              <a:t>off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>
                <a:solidFill>
                  <a:srgbClr val="FF0066"/>
                </a:solidFill>
              </a:rPr>
              <a:t>Early</a:t>
            </a:r>
            <a:r>
              <a:rPr lang="en-AU" sz="2400" b="1" dirty="0"/>
              <a:t> harvesting during </a:t>
            </a:r>
            <a:r>
              <a:rPr lang="en-AU" sz="2400" b="1" dirty="0">
                <a:solidFill>
                  <a:srgbClr val="FF0066"/>
                </a:solidFill>
              </a:rPr>
              <a:t>on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Unfruitfulness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Physiological or genetic causes </a:t>
            </a:r>
          </a:p>
          <a:p>
            <a:pPr lvl="1" fontAlgn="base"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Involve hormonal or nutritional imbalances</a:t>
            </a:r>
          </a:p>
          <a:p>
            <a:pPr lvl="1" fontAlgn="base"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Climatic factors</a:t>
            </a:r>
          </a:p>
          <a:p>
            <a:r>
              <a:rPr lang="en-US" dirty="0" smtClean="0"/>
              <a:t>Genetic or physiological</a:t>
            </a:r>
          </a:p>
          <a:p>
            <a:r>
              <a:rPr lang="en-US" dirty="0" smtClean="0"/>
              <a:t>Incompatibility</a:t>
            </a:r>
          </a:p>
          <a:p>
            <a:r>
              <a:rPr lang="en-US" dirty="0" smtClean="0"/>
              <a:t>Heterostyly</a:t>
            </a:r>
          </a:p>
          <a:p>
            <a:r>
              <a:rPr lang="en-US" dirty="0" smtClean="0"/>
              <a:t>Ovule abortion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0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lvl="1" indent="0" fontAlgn="base">
              <a:spcAft>
                <a:spcPct val="0"/>
              </a:spcAft>
              <a:buClr>
                <a:srgbClr val="FF0000"/>
              </a:buClr>
              <a:buSzPct val="90000"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Involvement of  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hormonal or nutritional imbalances</a:t>
            </a:r>
          </a:p>
          <a:p>
            <a:r>
              <a:rPr lang="en-US" dirty="0" smtClean="0"/>
              <a:t>General weakness may be removed by an appropriate fertilizer program</a:t>
            </a:r>
          </a:p>
          <a:p>
            <a:r>
              <a:rPr lang="en-US" dirty="0" smtClean="0"/>
              <a:t>While excessive vegetative growth </a:t>
            </a:r>
          </a:p>
          <a:p>
            <a:r>
              <a:rPr lang="en-US" dirty="0" smtClean="0"/>
              <a:t>Withholding nutrition</a:t>
            </a:r>
          </a:p>
          <a:p>
            <a:r>
              <a:rPr lang="en-US" dirty="0" smtClean="0"/>
              <a:t>Root pruning or ringing of main branches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Climatic factors</a:t>
            </a:r>
          </a:p>
          <a:p>
            <a:r>
              <a:rPr lang="en-US" dirty="0" smtClean="0"/>
              <a:t>Certain varieties refused to produce in particular environments </a:t>
            </a:r>
            <a:r>
              <a:rPr lang="en-US" dirty="0" err="1" smtClean="0"/>
              <a:t>e.g</a:t>
            </a:r>
            <a:r>
              <a:rPr lang="en-US" dirty="0" smtClean="0"/>
              <a:t> Washington navel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87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Drop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7450" y="1268413"/>
            <a:ext cx="6271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b="1" dirty="0"/>
              <a:t>Start from blooming and continue up to harvest</a:t>
            </a:r>
            <a:endParaRPr lang="en-AU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87450" y="1916113"/>
            <a:ext cx="62058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AU" sz="2800" b="1" dirty="0">
                <a:solidFill>
                  <a:srgbClr val="FF0000"/>
                </a:solidFill>
              </a:rPr>
              <a:t>1- Flower drop</a:t>
            </a:r>
          </a:p>
          <a:p>
            <a:pPr marL="342900" indent="-342900"/>
            <a:r>
              <a:rPr lang="en-AU" sz="2800" b="1" dirty="0"/>
              <a:t>Bloom heavily---- thousand of flowers</a:t>
            </a:r>
          </a:p>
          <a:p>
            <a:pPr marL="342900" indent="-342900"/>
            <a:r>
              <a:rPr lang="en-AU" sz="2800" b="1" dirty="0"/>
              <a:t>Usually </a:t>
            </a:r>
            <a:r>
              <a:rPr lang="en-AU" sz="2800" b="1" dirty="0">
                <a:solidFill>
                  <a:srgbClr val="FF0066"/>
                </a:solidFill>
              </a:rPr>
              <a:t>95</a:t>
            </a:r>
            <a:r>
              <a:rPr lang="en-AU" sz="2800" b="1" dirty="0"/>
              <a:t>% drop and 5% set fruit  </a:t>
            </a:r>
          </a:p>
          <a:p>
            <a:pPr marL="342900" indent="-342900"/>
            <a:r>
              <a:rPr lang="en-AU" sz="2800" b="1" dirty="0"/>
              <a:t>Fruit set % range form </a:t>
            </a:r>
            <a:r>
              <a:rPr lang="en-AU" sz="2800" b="1" dirty="0">
                <a:solidFill>
                  <a:srgbClr val="FF0066"/>
                </a:solidFill>
              </a:rPr>
              <a:t>1-4</a:t>
            </a:r>
            <a:r>
              <a:rPr lang="en-AU" sz="2800" b="1" dirty="0"/>
              <a:t>% </a:t>
            </a:r>
          </a:p>
          <a:p>
            <a:pPr marL="342900" indent="-342900"/>
            <a:r>
              <a:rPr lang="en-AU" sz="2800" b="1" dirty="0"/>
              <a:t>Reasons:</a:t>
            </a:r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Climatic</a:t>
            </a:r>
            <a:r>
              <a:rPr lang="en-AU" sz="2800" b="1" dirty="0"/>
              <a:t> conditions</a:t>
            </a:r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Weak</a:t>
            </a:r>
            <a:r>
              <a:rPr lang="en-AU" sz="2800" b="1" dirty="0"/>
              <a:t> plant, deficiency of </a:t>
            </a:r>
            <a:r>
              <a:rPr lang="en-AU" sz="2800" b="1" dirty="0" smtClean="0"/>
              <a:t>nutrients</a:t>
            </a:r>
            <a:endParaRPr lang="en-AU" sz="2800" b="1" dirty="0"/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Mutual</a:t>
            </a:r>
            <a:r>
              <a:rPr lang="en-AU" sz="2800" b="1" dirty="0"/>
              <a:t> flower competition</a:t>
            </a:r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Heavy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winds</a:t>
            </a:r>
            <a:r>
              <a:rPr lang="en-AU" sz="2800" b="1" dirty="0"/>
              <a:t>, or rain 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Drop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5400" y="15240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2- Initial fruit drop</a:t>
            </a:r>
          </a:p>
          <a:p>
            <a:pPr marL="342900" indent="-342900"/>
            <a:r>
              <a:rPr lang="en-AU" sz="2400" b="1" dirty="0"/>
              <a:t>Fruit drop after fruit set</a:t>
            </a:r>
          </a:p>
          <a:p>
            <a:pPr marL="342900" indent="-342900"/>
            <a:r>
              <a:rPr lang="en-AU" sz="2400" b="1" dirty="0"/>
              <a:t>Due to </a:t>
            </a:r>
            <a:r>
              <a:rPr lang="en-AU" sz="2400" b="1" dirty="0">
                <a:solidFill>
                  <a:srgbClr val="FF0066"/>
                </a:solidFill>
              </a:rPr>
              <a:t>nutritional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imbalance</a:t>
            </a:r>
          </a:p>
          <a:p>
            <a:pPr marL="342900" indent="-342900"/>
            <a:r>
              <a:rPr lang="en-AU" sz="2400" b="1" dirty="0">
                <a:solidFill>
                  <a:srgbClr val="FF0066"/>
                </a:solidFill>
              </a:rPr>
              <a:t>Weak</a:t>
            </a:r>
            <a:r>
              <a:rPr lang="en-AU" sz="2400" b="1" dirty="0"/>
              <a:t> trees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23963" y="3324225"/>
            <a:ext cx="7088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3- June </a:t>
            </a:r>
            <a:r>
              <a:rPr lang="en-AU" sz="2400" b="1" dirty="0" smtClean="0">
                <a:solidFill>
                  <a:srgbClr val="FF0000"/>
                </a:solidFill>
              </a:rPr>
              <a:t>drop</a:t>
            </a:r>
            <a:endParaRPr lang="en-AU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Occurs in month of </a:t>
            </a:r>
            <a:r>
              <a:rPr lang="en-AU" sz="2400" b="1" dirty="0">
                <a:solidFill>
                  <a:srgbClr val="FF0066"/>
                </a:solidFill>
              </a:rPr>
              <a:t>May</a:t>
            </a:r>
            <a:r>
              <a:rPr lang="en-AU" sz="2400" b="1" dirty="0"/>
              <a:t> and </a:t>
            </a:r>
            <a:r>
              <a:rPr lang="en-AU" sz="2400" b="1" dirty="0">
                <a:solidFill>
                  <a:srgbClr val="FF0066"/>
                </a:solidFill>
              </a:rPr>
              <a:t>June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Natural </a:t>
            </a:r>
            <a:r>
              <a:rPr lang="en-AU" sz="2400" b="1" dirty="0">
                <a:solidFill>
                  <a:srgbClr val="FF0066"/>
                </a:solidFill>
              </a:rPr>
              <a:t>load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sharing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Drop of </a:t>
            </a:r>
            <a:r>
              <a:rPr lang="en-AU" sz="2400" b="1" dirty="0">
                <a:solidFill>
                  <a:srgbClr val="FF0066"/>
                </a:solidFill>
              </a:rPr>
              <a:t>poorly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developing</a:t>
            </a:r>
            <a:r>
              <a:rPr lang="en-AU" sz="2400" b="1" dirty="0"/>
              <a:t> fruits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Around </a:t>
            </a:r>
            <a:r>
              <a:rPr lang="en-AU" sz="2400" b="1" dirty="0" smtClean="0">
                <a:solidFill>
                  <a:srgbClr val="FF0066"/>
                </a:solidFill>
              </a:rPr>
              <a:t>96</a:t>
            </a:r>
            <a:r>
              <a:rPr lang="en-AU" sz="2400" b="1" dirty="0" smtClean="0"/>
              <a:t>% </a:t>
            </a:r>
            <a:r>
              <a:rPr lang="en-AU" sz="2400" b="1" dirty="0">
                <a:solidFill>
                  <a:srgbClr val="FF0066"/>
                </a:solidFill>
              </a:rPr>
              <a:t>young</a:t>
            </a:r>
            <a:r>
              <a:rPr lang="en-AU" sz="2400" b="1" dirty="0"/>
              <a:t> fruit </a:t>
            </a:r>
            <a:r>
              <a:rPr lang="en-AU" sz="2400" b="1" dirty="0">
                <a:solidFill>
                  <a:srgbClr val="FF0066"/>
                </a:solidFill>
              </a:rPr>
              <a:t>drop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occurs</a:t>
            </a:r>
            <a:r>
              <a:rPr lang="en-AU" sz="2400" b="1" dirty="0"/>
              <a:t> in Pineapple orange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Around 75% drop ----- in </a:t>
            </a:r>
            <a:r>
              <a:rPr lang="en-AU" sz="2400" b="1" dirty="0" err="1"/>
              <a:t>Kinnow</a:t>
            </a:r>
            <a:endParaRPr lang="en-AU" sz="2400" b="1" dirty="0"/>
          </a:p>
          <a:p>
            <a:pPr marL="342900" indent="-342900"/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Drop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16002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AU" sz="2400" b="1" dirty="0" smtClean="0">
                <a:solidFill>
                  <a:srgbClr val="FF0000"/>
                </a:solidFill>
              </a:rPr>
              <a:t>4- Pre-harvest drop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This drop is at </a:t>
            </a:r>
            <a:r>
              <a:rPr lang="en-AU" sz="2400" b="1" dirty="0" smtClean="0">
                <a:solidFill>
                  <a:srgbClr val="FF0066"/>
                </a:solidFill>
              </a:rPr>
              <a:t>mature</a:t>
            </a:r>
            <a:r>
              <a:rPr lang="en-AU" sz="2400" b="1" dirty="0" smtClean="0"/>
              <a:t> stage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It is a </a:t>
            </a:r>
            <a:r>
              <a:rPr lang="en-AU" sz="2400" b="1" dirty="0" smtClean="0">
                <a:solidFill>
                  <a:srgbClr val="FF0066"/>
                </a:solidFill>
              </a:rPr>
              <a:t>commercial</a:t>
            </a:r>
            <a:r>
              <a:rPr lang="en-AU" sz="2400" b="1" dirty="0" smtClean="0"/>
              <a:t> loss to the grower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Failure in </a:t>
            </a:r>
            <a:r>
              <a:rPr lang="en-AU" sz="2400" b="1" dirty="0" smtClean="0">
                <a:solidFill>
                  <a:srgbClr val="FF0066"/>
                </a:solidFill>
              </a:rPr>
              <a:t>auxins</a:t>
            </a:r>
            <a:r>
              <a:rPr lang="en-AU" sz="2400" b="1" dirty="0" smtClean="0"/>
              <a:t> synthesis due to abscission layer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Attack of </a:t>
            </a:r>
            <a:r>
              <a:rPr lang="en-AU" sz="2400" b="1" dirty="0" smtClean="0">
                <a:solidFill>
                  <a:srgbClr val="FF0066"/>
                </a:solidFill>
              </a:rPr>
              <a:t>insects</a:t>
            </a:r>
            <a:r>
              <a:rPr lang="en-AU" sz="2400" b="1" dirty="0" smtClean="0"/>
              <a:t> and </a:t>
            </a:r>
            <a:r>
              <a:rPr lang="en-AU" sz="2400" b="1" dirty="0" smtClean="0">
                <a:solidFill>
                  <a:srgbClr val="FF0066"/>
                </a:solidFill>
              </a:rPr>
              <a:t>disease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Controlled with application of </a:t>
            </a:r>
            <a:r>
              <a:rPr lang="en-AU" sz="2400" b="1" dirty="0" smtClean="0">
                <a:solidFill>
                  <a:srgbClr val="FF0066"/>
                </a:solidFill>
              </a:rPr>
              <a:t>hormones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>
                <a:solidFill>
                  <a:srgbClr val="FF0066"/>
                </a:solidFill>
              </a:rPr>
              <a:t>GA</a:t>
            </a:r>
            <a:r>
              <a:rPr lang="en-AU" sz="2400" b="1" dirty="0" smtClean="0"/>
              <a:t> and </a:t>
            </a:r>
            <a:r>
              <a:rPr lang="en-AU" sz="2400" b="1" dirty="0" smtClean="0">
                <a:solidFill>
                  <a:srgbClr val="FF0066"/>
                </a:solidFill>
              </a:rPr>
              <a:t>2,4-D</a:t>
            </a:r>
            <a:r>
              <a:rPr lang="en-AU" sz="2400" b="1" dirty="0" smtClean="0"/>
              <a:t>, </a:t>
            </a:r>
            <a:r>
              <a:rPr lang="en-AU" sz="2400" b="1" dirty="0" smtClean="0">
                <a:solidFill>
                  <a:srgbClr val="FF0066"/>
                </a:solidFill>
              </a:rPr>
              <a:t>NAA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etc</a:t>
            </a:r>
            <a:endParaRPr lang="en-AU" sz="2400" b="1" dirty="0" smtClean="0"/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Ethylene inhibitors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Family: Rutaceae</a:t>
            </a:r>
          </a:p>
          <a:p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Sub Family: Aurantioideae</a:t>
            </a:r>
          </a:p>
          <a:p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Sub family consists of 2 tribes: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Clausenae and Citreae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Citreae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 has 33 genera including 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(Sweet orange, mandarin, grapefruit, lime and lemons)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Poncirus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(kumquat)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Fortunella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(trifoliate orange)</a:t>
            </a: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5992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Granulation/Raciness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1447800"/>
            <a:ext cx="7345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en-AU" sz="2400" b="1" dirty="0"/>
              <a:t>The condition is characterised by </a:t>
            </a:r>
            <a:r>
              <a:rPr lang="en-AU" sz="2400" b="1" dirty="0">
                <a:solidFill>
                  <a:srgbClr val="FF0066"/>
                </a:solidFill>
              </a:rPr>
              <a:t>large</a:t>
            </a:r>
            <a:r>
              <a:rPr lang="en-AU" sz="2400" b="1" dirty="0"/>
              <a:t>, </a:t>
            </a:r>
            <a:r>
              <a:rPr lang="en-AU" sz="2400" b="1" dirty="0">
                <a:solidFill>
                  <a:srgbClr val="FF0066"/>
                </a:solidFill>
              </a:rPr>
              <a:t>hardened</a:t>
            </a:r>
            <a:r>
              <a:rPr lang="en-AU" sz="2400" b="1" dirty="0"/>
              <a:t> and </a:t>
            </a:r>
            <a:r>
              <a:rPr lang="en-AU" sz="2400" b="1" dirty="0">
                <a:solidFill>
                  <a:srgbClr val="FF0066"/>
                </a:solidFill>
              </a:rPr>
              <a:t>apparently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dry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juice</a:t>
            </a:r>
            <a:r>
              <a:rPr lang="en-AU" sz="2400" b="1" dirty="0"/>
              <a:t> vesicles</a:t>
            </a:r>
          </a:p>
          <a:p>
            <a:pPr marL="177800" indent="-177800">
              <a:buFontTx/>
              <a:buChar char="•"/>
            </a:pPr>
            <a:r>
              <a:rPr lang="en-AU" sz="2400" b="1" dirty="0"/>
              <a:t>The stem end of fruit is more effected as compared to styler end</a:t>
            </a:r>
          </a:p>
          <a:p>
            <a:pPr marL="177800" indent="-177800">
              <a:buFontTx/>
              <a:buChar char="•"/>
            </a:pPr>
            <a:r>
              <a:rPr lang="en-AU" sz="2400" b="1" dirty="0"/>
              <a:t>Some time </a:t>
            </a:r>
            <a:r>
              <a:rPr lang="en-AU" sz="2400" b="1" dirty="0">
                <a:solidFill>
                  <a:srgbClr val="FF0066"/>
                </a:solidFill>
              </a:rPr>
              <a:t>one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half</a:t>
            </a:r>
            <a:r>
              <a:rPr lang="en-AU" sz="2400" b="1" dirty="0"/>
              <a:t>, one </a:t>
            </a:r>
            <a:r>
              <a:rPr lang="en-AU" sz="2400" b="1" dirty="0">
                <a:solidFill>
                  <a:srgbClr val="FF0066"/>
                </a:solidFill>
              </a:rPr>
              <a:t>third</a:t>
            </a:r>
            <a:r>
              <a:rPr lang="en-AU" sz="2400" b="1" dirty="0"/>
              <a:t> or under </a:t>
            </a:r>
            <a:r>
              <a:rPr lang="en-AU" sz="2400" b="1" dirty="0">
                <a:solidFill>
                  <a:srgbClr val="FF0066"/>
                </a:solidFill>
              </a:rPr>
              <a:t>extreme</a:t>
            </a:r>
            <a:r>
              <a:rPr lang="en-AU" sz="2400" b="1" dirty="0"/>
              <a:t> cases whole fruit is affected</a:t>
            </a:r>
          </a:p>
          <a:p>
            <a:pPr marL="177800" indent="-177800">
              <a:buFontTx/>
              <a:buChar char="•"/>
            </a:pPr>
            <a:r>
              <a:rPr lang="en-AU" sz="2400" b="1" dirty="0"/>
              <a:t>It cannot be identified </a:t>
            </a:r>
            <a:r>
              <a:rPr lang="en-AU" sz="2400" b="1" dirty="0">
                <a:solidFill>
                  <a:srgbClr val="FF0066"/>
                </a:solidFill>
              </a:rPr>
              <a:t>externally</a:t>
            </a:r>
            <a:r>
              <a:rPr lang="en-AU" sz="2400" b="1" dirty="0"/>
              <a:t>, </a:t>
            </a:r>
            <a:r>
              <a:rPr lang="en-AU" sz="2400" b="1" dirty="0">
                <a:solidFill>
                  <a:srgbClr val="FF0066"/>
                </a:solidFill>
              </a:rPr>
              <a:t>because</a:t>
            </a:r>
            <a:r>
              <a:rPr lang="en-AU" sz="2400" b="1" dirty="0"/>
              <a:t> there is no </a:t>
            </a:r>
            <a:r>
              <a:rPr lang="en-AU" sz="2400" b="1" dirty="0">
                <a:solidFill>
                  <a:srgbClr val="FF0066"/>
                </a:solidFill>
              </a:rPr>
              <a:t>external</a:t>
            </a:r>
            <a:r>
              <a:rPr lang="en-AU" sz="2400" b="1" dirty="0"/>
              <a:t> abnormality</a:t>
            </a:r>
            <a:endParaRPr lang="en-AU" sz="2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30300" y="4724400"/>
            <a:ext cx="66246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AU" sz="2200" b="1" dirty="0">
                <a:solidFill>
                  <a:srgbClr val="FF0066"/>
                </a:solidFill>
              </a:rPr>
              <a:t>The cell wall of granulated vesicles are </a:t>
            </a:r>
            <a:r>
              <a:rPr lang="en-AU" sz="2200" b="1" dirty="0" smtClean="0">
                <a:solidFill>
                  <a:srgbClr val="FF0066"/>
                </a:solidFill>
              </a:rPr>
              <a:t>thick</a:t>
            </a:r>
            <a:endParaRPr lang="en-AU" sz="2200" b="1" dirty="0">
              <a:solidFill>
                <a:srgbClr val="FF0066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AU" sz="2200" b="1" dirty="0">
                <a:solidFill>
                  <a:srgbClr val="FF0066"/>
                </a:solidFill>
              </a:rPr>
              <a:t>Sugar contents are reduced then normal </a:t>
            </a:r>
          </a:p>
          <a:p>
            <a:pPr marL="342900" indent="-342900">
              <a:buFontTx/>
              <a:buAutoNum type="arabicPeriod"/>
            </a:pPr>
            <a:r>
              <a:rPr lang="en-AU" sz="2200" b="1" dirty="0">
                <a:solidFill>
                  <a:srgbClr val="FF0066"/>
                </a:solidFill>
              </a:rPr>
              <a:t>Mineral content are increased then the </a:t>
            </a:r>
            <a:r>
              <a:rPr lang="en-AU" sz="2200" b="1" dirty="0" smtClean="0">
                <a:solidFill>
                  <a:srgbClr val="FF0066"/>
                </a:solidFill>
              </a:rPr>
              <a:t>normal</a:t>
            </a:r>
            <a:endParaRPr lang="en-AU" sz="2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Granulation/Raciness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62038" y="4043363"/>
            <a:ext cx="7345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/>
            <a:r>
              <a:rPr lang="en-AU" sz="2800" b="1" dirty="0">
                <a:solidFill>
                  <a:srgbClr val="0000FF"/>
                </a:solidFill>
              </a:rPr>
              <a:t>Corrective measure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Spot picking of larger fruits at </a:t>
            </a:r>
            <a:r>
              <a:rPr lang="en-AU" sz="2800" b="1" dirty="0">
                <a:solidFill>
                  <a:srgbClr val="FF0066"/>
                </a:solidFill>
              </a:rPr>
              <a:t>earlier</a:t>
            </a:r>
            <a:r>
              <a:rPr lang="en-AU" sz="2800" b="1" dirty="0"/>
              <a:t> stage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Large </a:t>
            </a:r>
            <a:r>
              <a:rPr lang="en-AU" sz="2800" b="1" dirty="0">
                <a:solidFill>
                  <a:srgbClr val="FF0066"/>
                </a:solidFill>
              </a:rPr>
              <a:t>interval</a:t>
            </a:r>
            <a:r>
              <a:rPr lang="en-AU" sz="2800" b="1" dirty="0"/>
              <a:t> of </a:t>
            </a:r>
            <a:r>
              <a:rPr lang="en-AU" sz="2800" b="1" dirty="0">
                <a:solidFill>
                  <a:srgbClr val="FF0066"/>
                </a:solidFill>
              </a:rPr>
              <a:t>irrigation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Spraying of </a:t>
            </a:r>
            <a:r>
              <a:rPr lang="en-AU" sz="2800" b="1" dirty="0">
                <a:solidFill>
                  <a:srgbClr val="FF0066"/>
                </a:solidFill>
              </a:rPr>
              <a:t>growth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regulators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90600" y="1524000"/>
            <a:ext cx="77755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en-AU" sz="2800" b="1" dirty="0"/>
              <a:t>Due to thick walls of fruit vesicles more </a:t>
            </a:r>
            <a:r>
              <a:rPr lang="en-AU" sz="2800" b="1" dirty="0">
                <a:solidFill>
                  <a:srgbClr val="FF0066"/>
                </a:solidFill>
              </a:rPr>
              <a:t>minerals</a:t>
            </a:r>
            <a:r>
              <a:rPr lang="en-AU" sz="2800" b="1" dirty="0"/>
              <a:t>, </a:t>
            </a:r>
            <a:r>
              <a:rPr lang="en-AU" sz="2800" b="1" dirty="0">
                <a:solidFill>
                  <a:srgbClr val="FF0066"/>
                </a:solidFill>
              </a:rPr>
              <a:t>less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sugar</a:t>
            </a:r>
            <a:r>
              <a:rPr lang="en-AU" sz="2800" b="1" dirty="0"/>
              <a:t> content it seems to be </a:t>
            </a:r>
            <a:r>
              <a:rPr lang="en-AU" sz="2800" b="1" dirty="0">
                <a:solidFill>
                  <a:srgbClr val="FF0066"/>
                </a:solidFill>
              </a:rPr>
              <a:t>dry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Granulation increase of harvesting is </a:t>
            </a:r>
            <a:r>
              <a:rPr lang="en-AU" sz="2800" b="1" dirty="0">
                <a:solidFill>
                  <a:srgbClr val="FF0066"/>
                </a:solidFill>
              </a:rPr>
              <a:t>delayed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Frequent irrigation or </a:t>
            </a:r>
            <a:r>
              <a:rPr lang="en-AU" sz="2800" b="1" dirty="0">
                <a:solidFill>
                  <a:srgbClr val="FF0066"/>
                </a:solidFill>
              </a:rPr>
              <a:t>water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standing</a:t>
            </a:r>
            <a:r>
              <a:rPr lang="en-AU" sz="2800" b="1" dirty="0"/>
              <a:t> in the root zone for longer period of time may also increase the incidence of granulation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Granulation/Raciness</a:t>
            </a:r>
            <a:endParaRPr lang="en-US" dirty="0"/>
          </a:p>
        </p:txBody>
      </p:sp>
      <p:pic>
        <p:nvPicPr>
          <p:cNvPr id="4" name="Picture 2" descr="http://web.pau.edu/citrus_horticulture/Images/Horticulture/Disorders/4.%20Granulation%20i%20n%20citr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257800" cy="45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Major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Phytophthora</a:t>
            </a:r>
            <a:r>
              <a:rPr lang="en-US" dirty="0" smtClean="0"/>
              <a:t> Gummosis or Foot rot</a:t>
            </a:r>
          </a:p>
          <a:p>
            <a:r>
              <a:rPr lang="en-US" dirty="0" smtClean="0"/>
              <a:t>Trunk Gummosis</a:t>
            </a:r>
          </a:p>
          <a:p>
            <a:r>
              <a:rPr lang="en-US" dirty="0" smtClean="0"/>
              <a:t>Damping off/ Root rot</a:t>
            </a:r>
          </a:p>
          <a:p>
            <a:r>
              <a:rPr lang="en-US" dirty="0" smtClean="0"/>
              <a:t>Wither tip</a:t>
            </a:r>
          </a:p>
          <a:p>
            <a:r>
              <a:rPr lang="en-US" dirty="0" smtClean="0"/>
              <a:t>Citrus Canker</a:t>
            </a:r>
          </a:p>
          <a:p>
            <a:r>
              <a:rPr lang="en-US" dirty="0" smtClean="0"/>
              <a:t>Citrus Greening</a:t>
            </a:r>
          </a:p>
          <a:p>
            <a:r>
              <a:rPr lang="en-US" dirty="0" smtClean="0"/>
              <a:t>Citrus Quick Decline</a:t>
            </a:r>
          </a:p>
          <a:p>
            <a:r>
              <a:rPr lang="en-US" dirty="0" smtClean="0"/>
              <a:t>Citrus Slow Decline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Canker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1447800"/>
            <a:ext cx="82819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1- Citrus Canker (</a:t>
            </a:r>
            <a:r>
              <a:rPr lang="en-AU" sz="2800" b="1" i="1" dirty="0">
                <a:solidFill>
                  <a:srgbClr val="0000FF"/>
                </a:solidFill>
              </a:rPr>
              <a:t>Xanthomonas compestris</a:t>
            </a:r>
            <a:r>
              <a:rPr lang="en-AU" sz="2800" b="1" dirty="0">
                <a:solidFill>
                  <a:srgbClr val="0000FF"/>
                </a:solidFill>
              </a:rPr>
              <a:t>)</a:t>
            </a:r>
          </a:p>
          <a:p>
            <a:r>
              <a:rPr lang="en-AU" b="1" dirty="0"/>
              <a:t> Bacterial disease</a:t>
            </a:r>
          </a:p>
          <a:p>
            <a:r>
              <a:rPr lang="en-AU" b="1" dirty="0"/>
              <a:t>Appear on leaves, branches, fruit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13" y="2590800"/>
            <a:ext cx="741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a- Symptoms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Small yellow spots are formed on upper epidermis, then on lower epidermis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Later, spots become bigger, brown, raised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Diseased area die and leaving hole 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Spots also appear on twigs and fruit drop</a:t>
            </a:r>
          </a:p>
          <a:p>
            <a:pPr marL="342900" indent="-342900"/>
            <a:r>
              <a:rPr lang="en-AU" b="1" dirty="0"/>
              <a:t>Example: K lime, Lemon, Grapefruit, Sweet lime, Sweet orange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9600" y="480060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b- Corrective measure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Selection of healthy nursery plants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Prune the affected part and spray with bacteriaside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Canker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7" name="Picture 4" descr="IW00011b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050" y="3871913"/>
            <a:ext cx="3960813" cy="2640012"/>
          </a:xfrm>
          <a:prstGeom prst="rect">
            <a:avLst/>
          </a:prstGeom>
          <a:noFill/>
        </p:spPr>
      </p:pic>
      <p:pic>
        <p:nvPicPr>
          <p:cNvPr id="8" name="Picture 5" descr="IW00011a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4056063" cy="2703513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9263" y="3798888"/>
            <a:ext cx="340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Canker on fruit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52950" y="3295650"/>
            <a:ext cx="374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Canker on leaves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7363"/>
            <a:ext cx="88392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28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cdn-sphotos-e-a.akamaihd.net/hphotos-ak-xaf1/v/t1.0-9/14700_10153254247193442_3898429374075247320_n.jpg?oh=0fbb8e14c42ea86acb7745faf877b71b&amp;oe=55FC9B8C&amp;__gda__=1439022578_84270c57961c74be7776236325df4e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799"/>
            <a:ext cx="5562600" cy="62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31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g-a.akamaihd.net/hphotos-ak-xpf1/v/t1.0-9/11012622_10153254247098442_3238554441326584761_n.jpg?oh=ab183902cd3d89b341fb0f1a1d2f65f4&amp;oe=55CBD447&amp;__gda__=1442923064_774cd34d92f66f1df822c8d9a6109d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4499"/>
            <a:ext cx="6019800" cy="59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35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</a:t>
            </a:r>
            <a:r>
              <a:rPr lang="en-US" dirty="0" err="1" smtClean="0"/>
              <a:t>Withertip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9600" y="1295400"/>
            <a:ext cx="82819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2- Citrus wither tip </a:t>
            </a:r>
            <a:r>
              <a:rPr lang="en-AU" b="1" i="1" dirty="0">
                <a:solidFill>
                  <a:srgbClr val="0000FF"/>
                </a:solidFill>
              </a:rPr>
              <a:t>(</a:t>
            </a:r>
            <a:r>
              <a:rPr lang="en-AU" b="1" i="1" dirty="0" err="1">
                <a:solidFill>
                  <a:srgbClr val="0000FF"/>
                </a:solidFill>
              </a:rPr>
              <a:t>Colletotricum</a:t>
            </a:r>
            <a:r>
              <a:rPr lang="en-AU" b="1" i="1" dirty="0">
                <a:solidFill>
                  <a:srgbClr val="0000FF"/>
                </a:solidFill>
              </a:rPr>
              <a:t> </a:t>
            </a:r>
            <a:r>
              <a:rPr lang="en-AU" b="1" i="1" dirty="0" err="1">
                <a:solidFill>
                  <a:srgbClr val="0000FF"/>
                </a:solidFill>
              </a:rPr>
              <a:t>gloeosporioids</a:t>
            </a:r>
            <a:r>
              <a:rPr lang="en-AU" b="1" i="1" dirty="0">
                <a:solidFill>
                  <a:srgbClr val="0000FF"/>
                </a:solidFill>
              </a:rPr>
              <a:t>)</a:t>
            </a:r>
          </a:p>
          <a:p>
            <a:r>
              <a:rPr lang="en-AU" b="1" dirty="0"/>
              <a:t> Fungal disease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2625" y="2376488"/>
            <a:ext cx="7416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b="1">
                <a:solidFill>
                  <a:srgbClr val="FF0000"/>
                </a:solidFill>
              </a:rPr>
              <a:t>a- Symptoms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All aerial part, leaves, braches and fruit are affected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Wilting from braches from top to bottom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Branches looks silvery grey leafless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Leaf fall is common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Pathogen kill the plant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9600" y="434340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b- Corrective measure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Improve growing conditions of the orchard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Spraying with </a:t>
            </a:r>
            <a:r>
              <a:rPr lang="en-AU" b="1" dirty="0" smtClean="0"/>
              <a:t>copper  </a:t>
            </a:r>
            <a:r>
              <a:rPr lang="en-AU" b="1" dirty="0"/>
              <a:t>based fungicides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Citrus: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Unifoliate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Ovary has 8 or more cells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Evergreen trees and shrubs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Spiny with thick, leathery leaves and winged petioles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Flowers are white or in some species pink on the outside, Pentamerous, axillary and scented.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They have small calyxes, hard sepals and thick petals with densely spaced oil cells.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stamens are numerous (15-60) and the ovary superior with 8-15 carpels containing few to several ovules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has thick leathery rind, botanically it is a special type of berry called a hesperidium.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is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globose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, sub-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globose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or elliptical filled with juice sacs or vesicles.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contain few to many white or light green seeds, which are generally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polyembryonic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-7620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</a:t>
            </a:r>
            <a:r>
              <a:rPr lang="en-US" dirty="0" err="1" smtClean="0"/>
              <a:t>Withertip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9" name="Picture 4" descr="2003-25-2th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3016250" cy="4208463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35300" y="5767388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withertip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encrypted-tbn2.gstatic.com/images?q=tbn:ANd9GcRFraUKUU7XWzo2Mx0UNcuE54pByxj4D5lZG_dt7XdpoMin9v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72200" cy="40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28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Insect Pests of 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Citrus </a:t>
            </a:r>
            <a:r>
              <a:rPr lang="en-US" dirty="0" err="1" smtClean="0"/>
              <a:t>psylla</a:t>
            </a:r>
            <a:endParaRPr lang="en-US" dirty="0" smtClean="0"/>
          </a:p>
          <a:p>
            <a:r>
              <a:rPr lang="en-US" dirty="0" smtClean="0"/>
              <a:t>Citrus leaf miner</a:t>
            </a:r>
          </a:p>
          <a:p>
            <a:r>
              <a:rPr lang="en-US" dirty="0" smtClean="0"/>
              <a:t>Citrus fruit fly</a:t>
            </a:r>
          </a:p>
          <a:p>
            <a:r>
              <a:rPr lang="en-US" dirty="0" smtClean="0"/>
              <a:t>Lemon butterfly</a:t>
            </a:r>
          </a:p>
          <a:p>
            <a:r>
              <a:rPr lang="en-US" dirty="0" smtClean="0"/>
              <a:t>Citrus mealy bug</a:t>
            </a:r>
          </a:p>
          <a:p>
            <a:r>
              <a:rPr lang="en-US" dirty="0" smtClean="0"/>
              <a:t>Citrus </a:t>
            </a:r>
            <a:r>
              <a:rPr lang="en-US" dirty="0" err="1" smtClean="0"/>
              <a:t>thrips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217" name="Picture 1" descr="C:\Users\USER\Pictures\ps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819400" cy="21286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304800" y="2362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Citrus </a:t>
            </a:r>
            <a:r>
              <a:rPr lang="en-US" sz="2000" dirty="0" err="1" smtClean="0"/>
              <a:t>Psylla</a:t>
            </a:r>
            <a:endParaRPr lang="en-US" sz="2000" dirty="0"/>
          </a:p>
        </p:txBody>
      </p:sp>
      <p:pic>
        <p:nvPicPr>
          <p:cNvPr id="9218" name="Picture 2" descr="C:\Users\USER\Pictures\min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743200" cy="2057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6705600" y="2286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Leaf Miner</a:t>
            </a:r>
            <a:endParaRPr lang="en-US" sz="2000" dirty="0"/>
          </a:p>
        </p:txBody>
      </p:sp>
      <p:pic>
        <p:nvPicPr>
          <p:cNvPr id="9219" name="Picture 3" descr="C:\Users\USER\Pictures\mealy bu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752600"/>
            <a:ext cx="2000250" cy="228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3810000" y="4419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Mealy Bug</a:t>
            </a:r>
            <a:endParaRPr lang="en-US" sz="2000" dirty="0"/>
          </a:p>
        </p:txBody>
      </p:sp>
      <p:pic>
        <p:nvPicPr>
          <p:cNvPr id="9220" name="Picture 4" descr="C:\Users\USER\Pictures\lemon b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0"/>
            <a:ext cx="2743200" cy="19335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2286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Lemon Butterfly</a:t>
            </a:r>
            <a:endParaRPr lang="en-US" dirty="0"/>
          </a:p>
        </p:txBody>
      </p:sp>
      <p:pic>
        <p:nvPicPr>
          <p:cNvPr id="9221" name="Picture 5" descr="C:\Users\USER\Pictures\weevil citus mi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2743200" cy="2057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65532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Weevil citrus leaf miner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Citrus </a:t>
            </a:r>
            <a:r>
              <a:rPr lang="en-AU" b="1" dirty="0" err="1" smtClean="0">
                <a:solidFill>
                  <a:schemeClr val="accent6">
                    <a:lumMod val="50000"/>
                  </a:schemeClr>
                </a:solidFill>
              </a:rPr>
              <a:t>Psylla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9600" y="1600200"/>
            <a:ext cx="76327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1- Citrus </a:t>
            </a:r>
            <a:r>
              <a:rPr lang="en-AU" sz="2800" b="1" dirty="0" err="1">
                <a:solidFill>
                  <a:srgbClr val="0000FF"/>
                </a:solidFill>
              </a:rPr>
              <a:t>Psylla</a:t>
            </a:r>
            <a:endParaRPr lang="en-AU" sz="2800" b="1" dirty="0">
              <a:solidFill>
                <a:srgbClr val="0000FF"/>
              </a:solidFill>
            </a:endParaRPr>
          </a:p>
          <a:p>
            <a:r>
              <a:rPr lang="en-AU" b="1" dirty="0"/>
              <a:t> Sucking types insect, </a:t>
            </a:r>
          </a:p>
          <a:p>
            <a:r>
              <a:rPr lang="en-AU" b="1" dirty="0"/>
              <a:t>Adult are brown in colour, black </a:t>
            </a:r>
            <a:r>
              <a:rPr lang="en-AU" b="1" dirty="0" err="1"/>
              <a:t>antena</a:t>
            </a:r>
            <a:r>
              <a:rPr lang="en-AU" b="1" dirty="0"/>
              <a:t>, </a:t>
            </a:r>
          </a:p>
          <a:p>
            <a:r>
              <a:rPr lang="en-AU" b="1" dirty="0"/>
              <a:t>Insect attack at the time of blooming</a:t>
            </a:r>
          </a:p>
          <a:p>
            <a:r>
              <a:rPr lang="en-AU" b="1" dirty="0"/>
              <a:t>Attacked the fresh growth, which is important for fruiting in citrus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52475" y="4119563"/>
            <a:ext cx="741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b="1">
                <a:solidFill>
                  <a:srgbClr val="FF0000"/>
                </a:solidFill>
              </a:rPr>
              <a:t>Corrective measure</a:t>
            </a:r>
          </a:p>
          <a:p>
            <a:pPr marL="342900" indent="-342900"/>
            <a:r>
              <a:rPr lang="en-AU" b="1"/>
              <a:t>Pre-bloom prophylactic spray of insecticides during January and February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11" name="Picture 5" descr="5740592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375"/>
            <a:ext cx="4681537" cy="2789238"/>
          </a:xfrm>
          <a:prstGeom prst="rect">
            <a:avLst/>
          </a:prstGeom>
          <a:noFill/>
        </p:spPr>
      </p:pic>
      <p:pic>
        <p:nvPicPr>
          <p:cNvPr id="12" name="Picture 4" descr="citrus_psyllid0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492375"/>
            <a:ext cx="4751388" cy="3527425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19700" y="160020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 dirty="0"/>
              <a:t>Adult; Citrus </a:t>
            </a:r>
            <a:r>
              <a:rPr lang="en-AU" b="1" dirty="0" err="1"/>
              <a:t>Psylla</a:t>
            </a:r>
            <a:endParaRPr lang="en-AU" b="1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71550" y="5516563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Nymph; Citrus Psylla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Leaf Miner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1600200"/>
            <a:ext cx="76327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1- Citrus leaf miner</a:t>
            </a:r>
          </a:p>
          <a:p>
            <a:r>
              <a:rPr lang="en-AU" b="1" dirty="0"/>
              <a:t>Chewing types insect, </a:t>
            </a:r>
          </a:p>
          <a:p>
            <a:r>
              <a:rPr lang="en-AU" b="1" dirty="0"/>
              <a:t>Small silvery white insect with black eyes and wings fringed with hairs,</a:t>
            </a:r>
          </a:p>
          <a:p>
            <a:r>
              <a:rPr lang="en-AU" b="1" dirty="0"/>
              <a:t>It make the tunnels in the leaves, which looks silvery white, Attack on young nursery plants more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38200" y="365760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Corrective measure</a:t>
            </a:r>
          </a:p>
          <a:p>
            <a:pPr marL="342900" indent="-342900"/>
            <a:r>
              <a:rPr lang="en-AU" b="1" dirty="0"/>
              <a:t>Spray with insecticides during leaf emerging</a:t>
            </a:r>
          </a:p>
          <a:p>
            <a:pPr marL="342900" indent="-342900"/>
            <a:r>
              <a:rPr lang="en-AU" b="1" dirty="0"/>
              <a:t>Avoid using citrus hedges around citrus orchards or nurseries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11" name="Picture 4" descr="clm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76250"/>
            <a:ext cx="2735262" cy="2557463"/>
          </a:xfrm>
          <a:prstGeom prst="rect">
            <a:avLst/>
          </a:prstGeom>
          <a:noFill/>
        </p:spPr>
      </p:pic>
      <p:pic>
        <p:nvPicPr>
          <p:cNvPr id="12" name="Picture 5" descr="clm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76250"/>
            <a:ext cx="4392613" cy="2528888"/>
          </a:xfrm>
          <a:prstGeom prst="rect">
            <a:avLst/>
          </a:prstGeom>
          <a:noFill/>
        </p:spPr>
      </p:pic>
      <p:pic>
        <p:nvPicPr>
          <p:cNvPr id="13" name="Picture 6" descr="clm3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3213100"/>
            <a:ext cx="4103687" cy="2863850"/>
          </a:xfrm>
          <a:prstGeom prst="rect">
            <a:avLst/>
          </a:prstGeom>
          <a:noFill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00113" y="5229225"/>
            <a:ext cx="3240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b="1"/>
              <a:t>Damage caused by citrus leaf miner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971550" y="3141663"/>
            <a:ext cx="258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leaf miner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USER\Pictures\thn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0" y="27432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Thanks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sites.lib.ucr.edu/agnic/webber/Vol1/Figures/Fig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6156"/>
            <a:ext cx="4038600" cy="59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Citrus: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is divided into two sub-genera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Eucitrus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 all edible citrus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Papeda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 contain acrid oil droplets in the juice vesicles and are inedible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Few important commercial citrus species are: 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sinensis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Osbeck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----Sweet Orange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reticulate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Blance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----Mandarin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paradisi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Macf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 Grapefruit----(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Pomelo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grandis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Osbeck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Chakotra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---(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Pummelo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limettioides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Tan.----Sweet lime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aurantifolia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Swing----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Kaghzi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Lime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limonia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(L)----Lemon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medica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(L)----Citron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aurantium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(L)----Sour orange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jambheri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Lush----Rough Lemon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Poncirus: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It has only one species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P. trifoliate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Raf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.,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Compound leaves with three leaflets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Deciduous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Tree is small and spiny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Flowers are sessile, and borne on previous-year wood in the axils of spines. They open wide and flat and are creamy white.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inedible, pubescent fruit has 6-8 segments, is filled with smooth seeds and is orange-yellow at maturity.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Poncirus is generally used as a rootstock  in colder regions and for growing dwarf trees.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2157</Words>
  <Application>Microsoft Office PowerPoint</Application>
  <PresentationFormat>On-screen Show (4:3)</PresentationFormat>
  <Paragraphs>395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Citrus</vt:lpstr>
      <vt:lpstr>Introduction</vt:lpstr>
      <vt:lpstr>Classification</vt:lpstr>
      <vt:lpstr>PowerPoint Presentation</vt:lpstr>
      <vt:lpstr>Distinguishing features of 3 genera</vt:lpstr>
      <vt:lpstr>PowerPoint Presentation</vt:lpstr>
      <vt:lpstr>Distinguishing features of 3 genera</vt:lpstr>
      <vt:lpstr>Distinguishing features of 3 genera</vt:lpstr>
      <vt:lpstr>Distinguishing features of 3 genera</vt:lpstr>
      <vt:lpstr>Distinguishing features of 3 genera</vt:lpstr>
      <vt:lpstr>Hybrids</vt:lpstr>
      <vt:lpstr>Soil</vt:lpstr>
      <vt:lpstr>Climate</vt:lpstr>
      <vt:lpstr>Climate</vt:lpstr>
      <vt:lpstr>Temperature Requirement</vt:lpstr>
      <vt:lpstr>Flowering</vt:lpstr>
      <vt:lpstr>Fruit Set</vt:lpstr>
      <vt:lpstr>Propagation</vt:lpstr>
      <vt:lpstr>Planting Seasons</vt:lpstr>
      <vt:lpstr>Citrus Nursery</vt:lpstr>
      <vt:lpstr>PowerPoint Presentation</vt:lpstr>
      <vt:lpstr>        Recommended Propagation Techniques</vt:lpstr>
      <vt:lpstr>Time of Fertilizer Application</vt:lpstr>
      <vt:lpstr>Planting Geometry</vt:lpstr>
      <vt:lpstr>Intercropping</vt:lpstr>
      <vt:lpstr>Irrigation</vt:lpstr>
      <vt:lpstr>Irrigation Schedule</vt:lpstr>
      <vt:lpstr>     Precautions in Applying Irrigation</vt:lpstr>
      <vt:lpstr>Determination of irrigation</vt:lpstr>
      <vt:lpstr>Tensiometer </vt:lpstr>
      <vt:lpstr>Pruning </vt:lpstr>
      <vt:lpstr>Physiological Disorders</vt:lpstr>
      <vt:lpstr>PowerPoint Presentation</vt:lpstr>
      <vt:lpstr>Alternate Bearing</vt:lpstr>
      <vt:lpstr>Unfruitfulness</vt:lpstr>
      <vt:lpstr>PowerPoint Presentation</vt:lpstr>
      <vt:lpstr>Fruit Drop</vt:lpstr>
      <vt:lpstr>Fruit Drop</vt:lpstr>
      <vt:lpstr>Fruit Drop</vt:lpstr>
      <vt:lpstr>Granulation/Raciness</vt:lpstr>
      <vt:lpstr>Granulation/Raciness</vt:lpstr>
      <vt:lpstr>Granulation/Raciness</vt:lpstr>
      <vt:lpstr>Major Diseases</vt:lpstr>
      <vt:lpstr>Citrus Canker</vt:lpstr>
      <vt:lpstr>Citrus Canker</vt:lpstr>
      <vt:lpstr>PowerPoint Presentation</vt:lpstr>
      <vt:lpstr>PowerPoint Presentation</vt:lpstr>
      <vt:lpstr>PowerPoint Presentation</vt:lpstr>
      <vt:lpstr>Citrus Withertip</vt:lpstr>
      <vt:lpstr>Citrus Withertip</vt:lpstr>
      <vt:lpstr>PowerPoint Presentation</vt:lpstr>
      <vt:lpstr>Insect Pests of Citrus</vt:lpstr>
      <vt:lpstr>PowerPoint Presentation</vt:lpstr>
      <vt:lpstr>Citrus Psylla</vt:lpstr>
      <vt:lpstr>PowerPoint Presentation</vt:lpstr>
      <vt:lpstr>Citrus Leaf Miner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USER</dc:creator>
  <cp:lastModifiedBy>Zahoor HUssain</cp:lastModifiedBy>
  <cp:revision>143</cp:revision>
  <dcterms:created xsi:type="dcterms:W3CDTF">2010-11-25T13:58:26Z</dcterms:created>
  <dcterms:modified xsi:type="dcterms:W3CDTF">2015-05-31T17:42:01Z</dcterms:modified>
</cp:coreProperties>
</file>