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305" r:id="rId12"/>
    <p:sldId id="306" r:id="rId13"/>
    <p:sldId id="307" r:id="rId14"/>
    <p:sldId id="308" r:id="rId15"/>
    <p:sldId id="309" r:id="rId16"/>
    <p:sldId id="310" r:id="rId17"/>
    <p:sldId id="311" r:id="rId18"/>
    <p:sldId id="312" r:id="rId19"/>
    <p:sldId id="313"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46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1466576-F5B6-4245-9026-66A03FB9CDA0}" type="datetimeFigureOut">
              <a:rPr lang="en-GB" smtClean="0"/>
              <a:t>21/04/2020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C6FDEA3-A639-4A30-800D-E5BFF9C756E7}" type="slidenum">
              <a:rPr lang="en-GB" smtClean="0"/>
              <a:t>‹#›</a:t>
            </a:fld>
            <a:endParaRPr lang="en-GB"/>
          </a:p>
        </p:txBody>
      </p:sp>
    </p:spTree>
    <p:extLst>
      <p:ext uri="{BB962C8B-B14F-4D97-AF65-F5344CB8AC3E}">
        <p14:creationId xmlns:p14="http://schemas.microsoft.com/office/powerpoint/2010/main" val="2503378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1466576-F5B6-4245-9026-66A03FB9CDA0}" type="datetimeFigureOut">
              <a:rPr lang="en-GB" smtClean="0"/>
              <a:t>21/04/2020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C6FDEA3-A639-4A30-800D-E5BFF9C756E7}" type="slidenum">
              <a:rPr lang="en-GB" smtClean="0"/>
              <a:t>‹#›</a:t>
            </a:fld>
            <a:endParaRPr lang="en-GB"/>
          </a:p>
        </p:txBody>
      </p:sp>
    </p:spTree>
    <p:extLst>
      <p:ext uri="{BB962C8B-B14F-4D97-AF65-F5344CB8AC3E}">
        <p14:creationId xmlns:p14="http://schemas.microsoft.com/office/powerpoint/2010/main" val="2145605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1466576-F5B6-4245-9026-66A03FB9CDA0}" type="datetimeFigureOut">
              <a:rPr lang="en-GB" smtClean="0"/>
              <a:t>21/04/2020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C6FDEA3-A639-4A30-800D-E5BFF9C756E7}" type="slidenum">
              <a:rPr lang="en-GB" smtClean="0"/>
              <a:t>‹#›</a:t>
            </a:fld>
            <a:endParaRPr lang="en-GB"/>
          </a:p>
        </p:txBody>
      </p:sp>
    </p:spTree>
    <p:extLst>
      <p:ext uri="{BB962C8B-B14F-4D97-AF65-F5344CB8AC3E}">
        <p14:creationId xmlns:p14="http://schemas.microsoft.com/office/powerpoint/2010/main" val="3331997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1466576-F5B6-4245-9026-66A03FB9CDA0}" type="datetimeFigureOut">
              <a:rPr lang="en-GB" smtClean="0"/>
              <a:t>21/04/2020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C6FDEA3-A639-4A30-800D-E5BFF9C756E7}" type="slidenum">
              <a:rPr lang="en-GB" smtClean="0"/>
              <a:t>‹#›</a:t>
            </a:fld>
            <a:endParaRPr lang="en-GB"/>
          </a:p>
        </p:txBody>
      </p:sp>
    </p:spTree>
    <p:extLst>
      <p:ext uri="{BB962C8B-B14F-4D97-AF65-F5344CB8AC3E}">
        <p14:creationId xmlns:p14="http://schemas.microsoft.com/office/powerpoint/2010/main" val="3061605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466576-F5B6-4245-9026-66A03FB9CDA0}" type="datetimeFigureOut">
              <a:rPr lang="en-GB" smtClean="0"/>
              <a:t>21/04/2020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C6FDEA3-A639-4A30-800D-E5BFF9C756E7}" type="slidenum">
              <a:rPr lang="en-GB" smtClean="0"/>
              <a:t>‹#›</a:t>
            </a:fld>
            <a:endParaRPr lang="en-GB"/>
          </a:p>
        </p:txBody>
      </p:sp>
    </p:spTree>
    <p:extLst>
      <p:ext uri="{BB962C8B-B14F-4D97-AF65-F5344CB8AC3E}">
        <p14:creationId xmlns:p14="http://schemas.microsoft.com/office/powerpoint/2010/main" val="2250020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1466576-F5B6-4245-9026-66A03FB9CDA0}" type="datetimeFigureOut">
              <a:rPr lang="en-GB" smtClean="0"/>
              <a:t>21/04/2020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C6FDEA3-A639-4A30-800D-E5BFF9C756E7}" type="slidenum">
              <a:rPr lang="en-GB" smtClean="0"/>
              <a:t>‹#›</a:t>
            </a:fld>
            <a:endParaRPr lang="en-GB"/>
          </a:p>
        </p:txBody>
      </p:sp>
    </p:spTree>
    <p:extLst>
      <p:ext uri="{BB962C8B-B14F-4D97-AF65-F5344CB8AC3E}">
        <p14:creationId xmlns:p14="http://schemas.microsoft.com/office/powerpoint/2010/main" val="1512005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1466576-F5B6-4245-9026-66A03FB9CDA0}" type="datetimeFigureOut">
              <a:rPr lang="en-GB" smtClean="0"/>
              <a:t>21/04/2020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C6FDEA3-A639-4A30-800D-E5BFF9C756E7}" type="slidenum">
              <a:rPr lang="en-GB" smtClean="0"/>
              <a:t>‹#›</a:t>
            </a:fld>
            <a:endParaRPr lang="en-GB"/>
          </a:p>
        </p:txBody>
      </p:sp>
    </p:spTree>
    <p:extLst>
      <p:ext uri="{BB962C8B-B14F-4D97-AF65-F5344CB8AC3E}">
        <p14:creationId xmlns:p14="http://schemas.microsoft.com/office/powerpoint/2010/main" val="1506864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1466576-F5B6-4245-9026-66A03FB9CDA0}" type="datetimeFigureOut">
              <a:rPr lang="en-GB" smtClean="0"/>
              <a:t>21/04/2020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C6FDEA3-A639-4A30-800D-E5BFF9C756E7}" type="slidenum">
              <a:rPr lang="en-GB" smtClean="0"/>
              <a:t>‹#›</a:t>
            </a:fld>
            <a:endParaRPr lang="en-GB"/>
          </a:p>
        </p:txBody>
      </p:sp>
    </p:spTree>
    <p:extLst>
      <p:ext uri="{BB962C8B-B14F-4D97-AF65-F5344CB8AC3E}">
        <p14:creationId xmlns:p14="http://schemas.microsoft.com/office/powerpoint/2010/main" val="396006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466576-F5B6-4245-9026-66A03FB9CDA0}" type="datetimeFigureOut">
              <a:rPr lang="en-GB" smtClean="0"/>
              <a:t>21/04/2020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C6FDEA3-A639-4A30-800D-E5BFF9C756E7}" type="slidenum">
              <a:rPr lang="en-GB" smtClean="0"/>
              <a:t>‹#›</a:t>
            </a:fld>
            <a:endParaRPr lang="en-GB"/>
          </a:p>
        </p:txBody>
      </p:sp>
    </p:spTree>
    <p:extLst>
      <p:ext uri="{BB962C8B-B14F-4D97-AF65-F5344CB8AC3E}">
        <p14:creationId xmlns:p14="http://schemas.microsoft.com/office/powerpoint/2010/main" val="4000167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466576-F5B6-4245-9026-66A03FB9CDA0}" type="datetimeFigureOut">
              <a:rPr lang="en-GB" smtClean="0"/>
              <a:t>21/04/2020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C6FDEA3-A639-4A30-800D-E5BFF9C756E7}" type="slidenum">
              <a:rPr lang="en-GB" smtClean="0"/>
              <a:t>‹#›</a:t>
            </a:fld>
            <a:endParaRPr lang="en-GB"/>
          </a:p>
        </p:txBody>
      </p:sp>
    </p:spTree>
    <p:extLst>
      <p:ext uri="{BB962C8B-B14F-4D97-AF65-F5344CB8AC3E}">
        <p14:creationId xmlns:p14="http://schemas.microsoft.com/office/powerpoint/2010/main" val="4104984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466576-F5B6-4245-9026-66A03FB9CDA0}" type="datetimeFigureOut">
              <a:rPr lang="en-GB" smtClean="0"/>
              <a:t>21/04/2020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C6FDEA3-A639-4A30-800D-E5BFF9C756E7}" type="slidenum">
              <a:rPr lang="en-GB" smtClean="0"/>
              <a:t>‹#›</a:t>
            </a:fld>
            <a:endParaRPr lang="en-GB"/>
          </a:p>
        </p:txBody>
      </p:sp>
    </p:spTree>
    <p:extLst>
      <p:ext uri="{BB962C8B-B14F-4D97-AF65-F5344CB8AC3E}">
        <p14:creationId xmlns:p14="http://schemas.microsoft.com/office/powerpoint/2010/main" val="83518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466576-F5B6-4245-9026-66A03FB9CDA0}" type="datetimeFigureOut">
              <a:rPr lang="en-GB" smtClean="0"/>
              <a:t>21/04/2020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6FDEA3-A639-4A30-800D-E5BFF9C756E7}" type="slidenum">
              <a:rPr lang="en-GB" smtClean="0"/>
              <a:t>‹#›</a:t>
            </a:fld>
            <a:endParaRPr lang="en-GB"/>
          </a:p>
        </p:txBody>
      </p:sp>
    </p:spTree>
    <p:extLst>
      <p:ext uri="{BB962C8B-B14F-4D97-AF65-F5344CB8AC3E}">
        <p14:creationId xmlns:p14="http://schemas.microsoft.com/office/powerpoint/2010/main" val="2282868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verywellhealth.com/definition-of-paradoxical-sleep-3014904"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Sleep disorders</a:t>
            </a:r>
            <a:br>
              <a:rPr lang="en-GB" dirty="0" smtClean="0"/>
            </a:br>
            <a:endParaRPr lang="en-GB" dirty="0"/>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3651133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6649" y="-112143"/>
            <a:ext cx="12191999" cy="6892505"/>
          </a:xfrm>
          <a:prstGeom prst="rect">
            <a:avLst/>
          </a:prstGeom>
        </p:spPr>
      </p:pic>
    </p:spTree>
    <p:extLst>
      <p:ext uri="{BB962C8B-B14F-4D97-AF65-F5344CB8AC3E}">
        <p14:creationId xmlns:p14="http://schemas.microsoft.com/office/powerpoint/2010/main" val="3603317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smtClean="0"/>
              <a:t>Sleep cycle</a:t>
            </a:r>
            <a:endParaRPr lang="en-GB" dirty="0"/>
          </a:p>
        </p:txBody>
      </p:sp>
      <p:sp>
        <p:nvSpPr>
          <p:cNvPr id="3" name="Content Placeholder 2"/>
          <p:cNvSpPr>
            <a:spLocks noGrp="1"/>
          </p:cNvSpPr>
          <p:nvPr>
            <p:ph idx="1"/>
          </p:nvPr>
        </p:nvSpPr>
        <p:spPr/>
        <p:txBody>
          <a:bodyPr/>
          <a:lstStyle/>
          <a:p>
            <a:pPr>
              <a:defRPr/>
            </a:pPr>
            <a:r>
              <a:rPr lang="en-GB" dirty="0">
                <a:effectLst/>
              </a:rPr>
              <a:t>Usually sleepers pass through four </a:t>
            </a:r>
            <a:r>
              <a:rPr lang="en-GB" b="1" dirty="0">
                <a:effectLst/>
              </a:rPr>
              <a:t>stages</a:t>
            </a:r>
            <a:r>
              <a:rPr lang="en-GB" dirty="0">
                <a:effectLst/>
              </a:rPr>
              <a:t>: 1, 2, 3, and REM (rapid eye movement) </a:t>
            </a:r>
            <a:r>
              <a:rPr lang="en-GB" b="1" dirty="0">
                <a:effectLst/>
              </a:rPr>
              <a:t>sleep</a:t>
            </a:r>
            <a:r>
              <a:rPr lang="en-GB" dirty="0">
                <a:effectLst/>
              </a:rPr>
              <a:t>. These </a:t>
            </a:r>
            <a:r>
              <a:rPr lang="en-GB" b="1" dirty="0">
                <a:effectLst/>
              </a:rPr>
              <a:t>stages</a:t>
            </a:r>
            <a:r>
              <a:rPr lang="en-GB" dirty="0">
                <a:effectLst/>
              </a:rPr>
              <a:t> progress cyclically from 1 through REM then begin again with stage 1. </a:t>
            </a:r>
            <a:endParaRPr lang="en-GB" dirty="0" smtClean="0">
              <a:effectLst/>
            </a:endParaRPr>
          </a:p>
          <a:p>
            <a:pPr>
              <a:defRPr/>
            </a:pPr>
            <a:r>
              <a:rPr lang="en-GB" dirty="0" smtClean="0">
                <a:effectLst/>
              </a:rPr>
              <a:t>A </a:t>
            </a:r>
            <a:r>
              <a:rPr lang="en-GB" dirty="0">
                <a:effectLst/>
              </a:rPr>
              <a:t>complete </a:t>
            </a:r>
            <a:r>
              <a:rPr lang="en-GB" b="1" dirty="0">
                <a:effectLst/>
              </a:rPr>
              <a:t>sleep cycle</a:t>
            </a:r>
            <a:r>
              <a:rPr lang="en-GB" dirty="0">
                <a:effectLst/>
              </a:rPr>
              <a:t> takes an average of 90 to 110 minutes, with each stage lasting between 5 to 15 minutes</a:t>
            </a:r>
            <a:endParaRPr lang="en-GB" dirty="0"/>
          </a:p>
        </p:txBody>
      </p:sp>
    </p:spTree>
    <p:extLst>
      <p:ext uri="{BB962C8B-B14F-4D97-AF65-F5344CB8AC3E}">
        <p14:creationId xmlns:p14="http://schemas.microsoft.com/office/powerpoint/2010/main" val="518725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pic>
        <p:nvPicPr>
          <p:cNvPr id="1126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1" y="1676400"/>
            <a:ext cx="8583613" cy="5181600"/>
          </a:xfrm>
        </p:spPr>
      </p:pic>
    </p:spTree>
    <p:extLst>
      <p:ext uri="{BB962C8B-B14F-4D97-AF65-F5344CB8AC3E}">
        <p14:creationId xmlns:p14="http://schemas.microsoft.com/office/powerpoint/2010/main" val="1209925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sp>
        <p:nvSpPr>
          <p:cNvPr id="12291" name="Content Placeholder 2"/>
          <p:cNvSpPr>
            <a:spLocks noGrp="1"/>
          </p:cNvSpPr>
          <p:nvPr>
            <p:ph idx="1"/>
          </p:nvPr>
        </p:nvSpPr>
        <p:spPr/>
        <p:txBody>
          <a:bodyPr/>
          <a:lstStyle/>
          <a:p>
            <a:r>
              <a:rPr lang="en-GB" altLang="en-US" smtClean="0">
                <a:effectLst/>
              </a:rPr>
              <a:t>There are two main types of sleep:</a:t>
            </a:r>
          </a:p>
          <a:p>
            <a:r>
              <a:rPr lang="en-GB" altLang="en-US" smtClean="0">
                <a:effectLst/>
              </a:rPr>
              <a:t>Non-rapid eye movement (NREM) - also known as quiet sleep</a:t>
            </a:r>
          </a:p>
          <a:p>
            <a:r>
              <a:rPr lang="en-GB" altLang="en-US" smtClean="0">
                <a:effectLst/>
              </a:rPr>
              <a:t>Rapid eye movement (REM) - also known as active sleep or </a:t>
            </a:r>
            <a:r>
              <a:rPr lang="en-GB" altLang="en-US" u="sng" smtClean="0">
                <a:effectLst/>
                <a:hlinkClick r:id="rId2"/>
              </a:rPr>
              <a:t>paradoxical sleep</a:t>
            </a:r>
            <a:endParaRPr lang="en-GB" altLang="en-US" smtClean="0">
              <a:effectLst/>
            </a:endParaRPr>
          </a:p>
        </p:txBody>
      </p:sp>
    </p:spTree>
    <p:extLst>
      <p:ext uri="{BB962C8B-B14F-4D97-AF65-F5344CB8AC3E}">
        <p14:creationId xmlns:p14="http://schemas.microsoft.com/office/powerpoint/2010/main" val="1400597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sp>
        <p:nvSpPr>
          <p:cNvPr id="3" name="Content Placeholder 2"/>
          <p:cNvSpPr>
            <a:spLocks noGrp="1"/>
          </p:cNvSpPr>
          <p:nvPr>
            <p:ph idx="1"/>
          </p:nvPr>
        </p:nvSpPr>
        <p:spPr/>
        <p:txBody>
          <a:bodyPr/>
          <a:lstStyle/>
          <a:p>
            <a:pPr>
              <a:defRPr/>
            </a:pPr>
            <a:r>
              <a:rPr lang="en-GB" dirty="0" smtClean="0">
                <a:effectLst/>
              </a:rPr>
              <a:t>The experts </a:t>
            </a:r>
            <a:r>
              <a:rPr lang="en-GB" dirty="0">
                <a:effectLst/>
              </a:rPr>
              <a:t>divided sleep into five different stages. Fairly recently, however, stages 3 and 4 were combined so that there are now three NREM stages and a REM stage of sleep.</a:t>
            </a:r>
            <a:endParaRPr lang="en-GB" dirty="0"/>
          </a:p>
        </p:txBody>
      </p:sp>
    </p:spTree>
    <p:extLst>
      <p:ext uri="{BB962C8B-B14F-4D97-AF65-F5344CB8AC3E}">
        <p14:creationId xmlns:p14="http://schemas.microsoft.com/office/powerpoint/2010/main" val="2786871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sp>
        <p:nvSpPr>
          <p:cNvPr id="3" name="Content Placeholder 2"/>
          <p:cNvSpPr>
            <a:spLocks noGrp="1"/>
          </p:cNvSpPr>
          <p:nvPr>
            <p:ph idx="1"/>
          </p:nvPr>
        </p:nvSpPr>
        <p:spPr/>
        <p:txBody>
          <a:bodyPr/>
          <a:lstStyle/>
          <a:p>
            <a:pPr>
              <a:defRPr/>
            </a:pPr>
            <a:r>
              <a:rPr lang="en-GB" sz="2400" dirty="0"/>
              <a:t>NREM Stage 1</a:t>
            </a:r>
          </a:p>
          <a:p>
            <a:pPr>
              <a:defRPr/>
            </a:pPr>
            <a:r>
              <a:rPr lang="en-GB" sz="2400" dirty="0"/>
              <a:t>Stage 1 is the beginning of the sleep cycle and is a relatively light stage of sleep. Stage 1 can be considered a transition period between wakefulness and sleep.</a:t>
            </a:r>
          </a:p>
          <a:p>
            <a:pPr>
              <a:defRPr/>
            </a:pPr>
            <a:endParaRPr lang="en-GB" sz="2400" dirty="0"/>
          </a:p>
          <a:p>
            <a:pPr>
              <a:defRPr/>
            </a:pPr>
            <a:endParaRPr lang="en-GB" sz="2400" dirty="0"/>
          </a:p>
          <a:p>
            <a:pPr>
              <a:defRPr/>
            </a:pPr>
            <a:r>
              <a:rPr lang="en-GB" sz="2400" dirty="0"/>
              <a:t>In Stage 1, the brain produces high amplitude theta waves, which are very slow brain waves. This period of sleep lasts only a brief time (around five to 10 minutes).5﻿ If you awaken someone during this stage, they might report that they were not really asleep</a:t>
            </a:r>
          </a:p>
        </p:txBody>
      </p:sp>
    </p:spTree>
    <p:extLst>
      <p:ext uri="{BB962C8B-B14F-4D97-AF65-F5344CB8AC3E}">
        <p14:creationId xmlns:p14="http://schemas.microsoft.com/office/powerpoint/2010/main" val="22076446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GB" altLang="en-US" smtClean="0">
                <a:effectLst/>
              </a:rPr>
              <a:t>NREM Stage 2</a:t>
            </a:r>
          </a:p>
        </p:txBody>
      </p:sp>
      <p:sp>
        <p:nvSpPr>
          <p:cNvPr id="15363" name="Content Placeholder 2"/>
          <p:cNvSpPr>
            <a:spLocks noGrp="1"/>
          </p:cNvSpPr>
          <p:nvPr>
            <p:ph idx="1"/>
          </p:nvPr>
        </p:nvSpPr>
        <p:spPr/>
        <p:txBody>
          <a:bodyPr/>
          <a:lstStyle/>
          <a:p>
            <a:r>
              <a:rPr lang="en-GB" altLang="en-US" sz="2400"/>
              <a:t>During stage 2 sleep:</a:t>
            </a:r>
          </a:p>
          <a:p>
            <a:r>
              <a:rPr lang="en-GB" altLang="en-US" sz="2400"/>
              <a:t>People become less aware of their surroundings</a:t>
            </a:r>
          </a:p>
          <a:p>
            <a:r>
              <a:rPr lang="en-GB" altLang="en-US" sz="2400"/>
              <a:t>Body temperature drops</a:t>
            </a:r>
          </a:p>
          <a:p>
            <a:r>
              <a:rPr lang="en-GB" altLang="en-US" sz="2400"/>
              <a:t>Breathing and heart rate become more regular</a:t>
            </a:r>
          </a:p>
          <a:p>
            <a:r>
              <a:rPr lang="en-GB" altLang="en-US" sz="2400"/>
              <a:t>Stage 2 is the second stage of sleep and lasts for approximately 20 minutes. The brain begins to produce bursts of rapid, rhythmic brain wave activity known as sleep spindles. Body temperature starts to decrease and heart rate begins to slow. According to the American Sleep Foundation, people spend approximately 50% of their total sleep in this stage</a:t>
            </a:r>
          </a:p>
        </p:txBody>
      </p:sp>
    </p:spTree>
    <p:extLst>
      <p:ext uri="{BB962C8B-B14F-4D97-AF65-F5344CB8AC3E}">
        <p14:creationId xmlns:p14="http://schemas.microsoft.com/office/powerpoint/2010/main" val="1217100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GB" altLang="en-US" smtClean="0">
                <a:effectLst/>
              </a:rPr>
              <a:t>NREM Stage 3</a:t>
            </a:r>
          </a:p>
        </p:txBody>
      </p:sp>
      <p:sp>
        <p:nvSpPr>
          <p:cNvPr id="16387" name="Content Placeholder 2"/>
          <p:cNvSpPr>
            <a:spLocks noGrp="1"/>
          </p:cNvSpPr>
          <p:nvPr>
            <p:ph idx="1"/>
          </p:nvPr>
        </p:nvSpPr>
        <p:spPr/>
        <p:txBody>
          <a:bodyPr/>
          <a:lstStyle/>
          <a:p>
            <a:r>
              <a:rPr lang="en-GB" altLang="en-US" smtClean="0">
                <a:effectLst/>
              </a:rPr>
              <a:t>During stage 3 sleep:</a:t>
            </a:r>
          </a:p>
          <a:p>
            <a:r>
              <a:rPr lang="en-GB" altLang="en-US" smtClean="0">
                <a:effectLst/>
              </a:rPr>
              <a:t>Muscles relax</a:t>
            </a:r>
          </a:p>
          <a:p>
            <a:r>
              <a:rPr lang="en-GB" altLang="en-US" smtClean="0">
                <a:effectLst/>
              </a:rPr>
              <a:t>Blood pressure and breathing rate drop</a:t>
            </a:r>
          </a:p>
          <a:p>
            <a:r>
              <a:rPr lang="en-GB" altLang="en-US" smtClean="0">
                <a:effectLst/>
              </a:rPr>
              <a:t>Deepest sleep occurs</a:t>
            </a:r>
          </a:p>
          <a:p>
            <a:r>
              <a:rPr lang="en-GB" altLang="en-US" smtClean="0">
                <a:effectLst/>
              </a:rPr>
              <a:t>This stage was previously divided into stages 3 and 4. Deep, slow brain waves known as delta waves begin to emerge during stage 3 sleep. This stage is also sometimes referred to as delta sleep.</a:t>
            </a:r>
          </a:p>
        </p:txBody>
      </p:sp>
    </p:spTree>
    <p:extLst>
      <p:ext uri="{BB962C8B-B14F-4D97-AF65-F5344CB8AC3E}">
        <p14:creationId xmlns:p14="http://schemas.microsoft.com/office/powerpoint/2010/main" val="2903490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sp>
        <p:nvSpPr>
          <p:cNvPr id="17411" name="Content Placeholder 2"/>
          <p:cNvSpPr>
            <a:spLocks noGrp="1"/>
          </p:cNvSpPr>
          <p:nvPr>
            <p:ph idx="1"/>
          </p:nvPr>
        </p:nvSpPr>
        <p:spPr/>
        <p:txBody>
          <a:bodyPr/>
          <a:lstStyle/>
          <a:p>
            <a:r>
              <a:rPr lang="en-GB" altLang="en-US" sz="2400"/>
              <a:t>During this stage, people become less responsive and noises and activity in the environment may fail to generate a response. It also acts as a transitional period between light sleep and a very deep sleep.</a:t>
            </a:r>
          </a:p>
          <a:p>
            <a:r>
              <a:rPr lang="en-GB" altLang="en-US" sz="2400"/>
              <a:t>Older studies suggested that bed-wetting was most likely to occur during this deep stage of sleep, but some more recent evidence suggests that such bed-wetting can also occur at other stages. Sleepwalking also tends to occur most often during the deep sleep of this stage.</a:t>
            </a:r>
          </a:p>
        </p:txBody>
      </p:sp>
    </p:spTree>
    <p:extLst>
      <p:ext uri="{BB962C8B-B14F-4D97-AF65-F5344CB8AC3E}">
        <p14:creationId xmlns:p14="http://schemas.microsoft.com/office/powerpoint/2010/main" val="1547595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smtClean="0"/>
              <a:t>Rem sleep</a:t>
            </a:r>
            <a:endParaRPr lang="en-GB" dirty="0"/>
          </a:p>
        </p:txBody>
      </p:sp>
      <p:sp>
        <p:nvSpPr>
          <p:cNvPr id="18435" name="Content Placeholder 2"/>
          <p:cNvSpPr>
            <a:spLocks noGrp="1"/>
          </p:cNvSpPr>
          <p:nvPr>
            <p:ph idx="1"/>
          </p:nvPr>
        </p:nvSpPr>
        <p:spPr/>
        <p:txBody>
          <a:bodyPr/>
          <a:lstStyle/>
          <a:p>
            <a:r>
              <a:rPr lang="en-GB" altLang="en-US" smtClean="0">
                <a:effectLst/>
              </a:rPr>
              <a:t>REM Sleep</a:t>
            </a:r>
          </a:p>
          <a:p>
            <a:r>
              <a:rPr lang="en-GB" altLang="en-US" smtClean="0">
                <a:effectLst/>
              </a:rPr>
              <a:t>During REM sleep:</a:t>
            </a:r>
          </a:p>
          <a:p>
            <a:r>
              <a:rPr lang="en-GB" altLang="en-US" smtClean="0">
                <a:effectLst/>
              </a:rPr>
              <a:t>The brain becomes more active</a:t>
            </a:r>
          </a:p>
          <a:p>
            <a:r>
              <a:rPr lang="en-GB" altLang="en-US" smtClean="0">
                <a:effectLst/>
              </a:rPr>
              <a:t>Body becomes relaxed and immobilized</a:t>
            </a:r>
          </a:p>
          <a:p>
            <a:r>
              <a:rPr lang="en-GB" altLang="en-US" smtClean="0">
                <a:effectLst/>
              </a:rPr>
              <a:t>Dreams occur</a:t>
            </a:r>
          </a:p>
          <a:p>
            <a:r>
              <a:rPr lang="en-GB" altLang="en-US" smtClean="0">
                <a:effectLst/>
              </a:rPr>
              <a:t>Eyes move rapidly</a:t>
            </a:r>
          </a:p>
        </p:txBody>
      </p:sp>
    </p:spTree>
    <p:extLst>
      <p:ext uri="{BB962C8B-B14F-4D97-AF65-F5344CB8AC3E}">
        <p14:creationId xmlns:p14="http://schemas.microsoft.com/office/powerpoint/2010/main" val="1818057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838200" y="365126"/>
            <a:ext cx="10445151" cy="6199576"/>
          </a:xfrm>
          <a:prstGeom prst="rect">
            <a:avLst/>
          </a:prstGeom>
        </p:spPr>
      </p:pic>
    </p:spTree>
    <p:extLst>
      <p:ext uri="{BB962C8B-B14F-4D97-AF65-F5344CB8AC3E}">
        <p14:creationId xmlns:p14="http://schemas.microsoft.com/office/powerpoint/2010/main" val="2887201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996023"/>
          </a:xfrm>
          <a:prstGeom prst="rect">
            <a:avLst/>
          </a:prstGeom>
        </p:spPr>
      </p:pic>
    </p:spTree>
    <p:extLst>
      <p:ext uri="{BB962C8B-B14F-4D97-AF65-F5344CB8AC3E}">
        <p14:creationId xmlns:p14="http://schemas.microsoft.com/office/powerpoint/2010/main" val="4278439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961517"/>
          </a:xfrm>
          <a:prstGeom prst="rect">
            <a:avLst/>
          </a:prstGeom>
        </p:spPr>
      </p:pic>
    </p:spTree>
    <p:extLst>
      <p:ext uri="{BB962C8B-B14F-4D97-AF65-F5344CB8AC3E}">
        <p14:creationId xmlns:p14="http://schemas.microsoft.com/office/powerpoint/2010/main" val="2552106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02051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23160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788989"/>
          </a:xfrm>
          <a:prstGeom prst="rect">
            <a:avLst/>
          </a:prstGeom>
        </p:spPr>
      </p:pic>
    </p:spTree>
    <p:extLst>
      <p:ext uri="{BB962C8B-B14F-4D97-AF65-F5344CB8AC3E}">
        <p14:creationId xmlns:p14="http://schemas.microsoft.com/office/powerpoint/2010/main" val="3356568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58653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668219"/>
          </a:xfrm>
          <a:prstGeom prst="rect">
            <a:avLst/>
          </a:prstGeom>
        </p:spPr>
      </p:pic>
    </p:spTree>
    <p:extLst>
      <p:ext uri="{BB962C8B-B14F-4D97-AF65-F5344CB8AC3E}">
        <p14:creationId xmlns:p14="http://schemas.microsoft.com/office/powerpoint/2010/main" val="1662496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54966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626"/>
            <a:ext cx="12191999" cy="6728604"/>
          </a:xfrm>
          <a:prstGeom prst="rect">
            <a:avLst/>
          </a:prstGeom>
        </p:spPr>
      </p:pic>
    </p:spTree>
    <p:extLst>
      <p:ext uri="{BB962C8B-B14F-4D97-AF65-F5344CB8AC3E}">
        <p14:creationId xmlns:p14="http://schemas.microsoft.com/office/powerpoint/2010/main" val="2303363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797615"/>
          </a:xfrm>
          <a:prstGeom prst="rect">
            <a:avLst/>
          </a:prstGeom>
        </p:spPr>
      </p:pic>
    </p:spTree>
    <p:extLst>
      <p:ext uri="{BB962C8B-B14F-4D97-AF65-F5344CB8AC3E}">
        <p14:creationId xmlns:p14="http://schemas.microsoft.com/office/powerpoint/2010/main" val="822118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838200" y="365125"/>
            <a:ext cx="10515600" cy="5811838"/>
          </a:xfrm>
          <a:prstGeom prst="rect">
            <a:avLst/>
          </a:prstGeom>
        </p:spPr>
      </p:pic>
    </p:spTree>
    <p:extLst>
      <p:ext uri="{BB962C8B-B14F-4D97-AF65-F5344CB8AC3E}">
        <p14:creationId xmlns:p14="http://schemas.microsoft.com/office/powerpoint/2010/main" val="3270037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797615"/>
          </a:xfrm>
          <a:prstGeom prst="rect">
            <a:avLst/>
          </a:prstGeom>
        </p:spPr>
      </p:pic>
    </p:spTree>
    <p:extLst>
      <p:ext uri="{BB962C8B-B14F-4D97-AF65-F5344CB8AC3E}">
        <p14:creationId xmlns:p14="http://schemas.microsoft.com/office/powerpoint/2010/main" val="3766360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2968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386" y="0"/>
            <a:ext cx="12131614" cy="6858000"/>
          </a:xfrm>
          <a:prstGeom prst="rect">
            <a:avLst/>
          </a:prstGeom>
        </p:spPr>
      </p:pic>
    </p:spTree>
    <p:extLst>
      <p:ext uri="{BB962C8B-B14F-4D97-AF65-F5344CB8AC3E}">
        <p14:creationId xmlns:p14="http://schemas.microsoft.com/office/powerpoint/2010/main" val="624019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386" y="0"/>
            <a:ext cx="12131614" cy="6797615"/>
          </a:xfrm>
          <a:prstGeom prst="rect">
            <a:avLst/>
          </a:prstGeom>
        </p:spPr>
      </p:pic>
    </p:spTree>
    <p:extLst>
      <p:ext uri="{BB962C8B-B14F-4D97-AF65-F5344CB8AC3E}">
        <p14:creationId xmlns:p14="http://schemas.microsoft.com/office/powerpoint/2010/main" val="2473286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78550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02560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54405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927011"/>
          </a:xfrm>
          <a:prstGeom prst="rect">
            <a:avLst/>
          </a:prstGeom>
        </p:spPr>
      </p:pic>
    </p:spTree>
    <p:extLst>
      <p:ext uri="{BB962C8B-B14F-4D97-AF65-F5344CB8AC3E}">
        <p14:creationId xmlns:p14="http://schemas.microsoft.com/office/powerpoint/2010/main" val="42715951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944264"/>
          </a:xfrm>
          <a:prstGeom prst="rect">
            <a:avLst/>
          </a:prstGeom>
        </p:spPr>
      </p:pic>
    </p:spTree>
    <p:extLst>
      <p:ext uri="{BB962C8B-B14F-4D97-AF65-F5344CB8AC3E}">
        <p14:creationId xmlns:p14="http://schemas.microsoft.com/office/powerpoint/2010/main" val="42279338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694098"/>
          </a:xfrm>
          <a:prstGeom prst="rect">
            <a:avLst/>
          </a:prstGeom>
        </p:spPr>
      </p:pic>
    </p:spTree>
    <p:extLst>
      <p:ext uri="{BB962C8B-B14F-4D97-AF65-F5344CB8AC3E}">
        <p14:creationId xmlns:p14="http://schemas.microsoft.com/office/powerpoint/2010/main" val="390656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1999" cy="6745857"/>
          </a:xfrm>
          <a:prstGeom prst="rect">
            <a:avLst/>
          </a:prstGeom>
        </p:spPr>
      </p:pic>
    </p:spTree>
    <p:extLst>
      <p:ext uri="{BB962C8B-B14F-4D97-AF65-F5344CB8AC3E}">
        <p14:creationId xmlns:p14="http://schemas.microsoft.com/office/powerpoint/2010/main" val="32609287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559313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384" y="0"/>
            <a:ext cx="12252384" cy="6858000"/>
          </a:xfrm>
          <a:prstGeom prst="rect">
            <a:avLst/>
          </a:prstGeom>
        </p:spPr>
      </p:pic>
    </p:spTree>
    <p:extLst>
      <p:ext uri="{BB962C8B-B14F-4D97-AF65-F5344CB8AC3E}">
        <p14:creationId xmlns:p14="http://schemas.microsoft.com/office/powerpoint/2010/main" val="10346222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638" y="0"/>
            <a:ext cx="12114361" cy="6763109"/>
          </a:xfrm>
          <a:prstGeom prst="rect">
            <a:avLst/>
          </a:prstGeom>
        </p:spPr>
      </p:pic>
    </p:spTree>
    <p:extLst>
      <p:ext uri="{BB962C8B-B14F-4D97-AF65-F5344CB8AC3E}">
        <p14:creationId xmlns:p14="http://schemas.microsoft.com/office/powerpoint/2010/main" val="14926449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797615"/>
          </a:xfrm>
          <a:prstGeom prst="rect">
            <a:avLst/>
          </a:prstGeom>
        </p:spPr>
      </p:pic>
    </p:spTree>
    <p:extLst>
      <p:ext uri="{BB962C8B-B14F-4D97-AF65-F5344CB8AC3E}">
        <p14:creationId xmlns:p14="http://schemas.microsoft.com/office/powerpoint/2010/main" val="40688388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IRCADIAN RHYTHM SLEEP–WAKE&#10;DISORDERS&#10; The essential feature is a persistent or recurrent&#10;pattern of sleep–wake disturb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850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788989"/>
          </a:xfrm>
          <a:prstGeom prst="rect">
            <a:avLst/>
          </a:prstGeom>
        </p:spPr>
      </p:pic>
    </p:spTree>
    <p:extLst>
      <p:ext uri="{BB962C8B-B14F-4D97-AF65-F5344CB8AC3E}">
        <p14:creationId xmlns:p14="http://schemas.microsoft.com/office/powerpoint/2010/main" val="40435501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9012"/>
            <a:ext cx="12192000" cy="6616460"/>
          </a:xfrm>
          <a:prstGeom prst="rect">
            <a:avLst/>
          </a:prstGeom>
        </p:spPr>
      </p:pic>
    </p:spTree>
    <p:extLst>
      <p:ext uri="{BB962C8B-B14F-4D97-AF65-F5344CB8AC3E}">
        <p14:creationId xmlns:p14="http://schemas.microsoft.com/office/powerpoint/2010/main" val="27549190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780362"/>
          </a:xfrm>
          <a:prstGeom prst="rect">
            <a:avLst/>
          </a:prstGeom>
        </p:spPr>
      </p:pic>
    </p:spTree>
    <p:extLst>
      <p:ext uri="{BB962C8B-B14F-4D97-AF65-F5344CB8AC3E}">
        <p14:creationId xmlns:p14="http://schemas.microsoft.com/office/powerpoint/2010/main" val="816725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6056401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797615"/>
          </a:xfrm>
          <a:prstGeom prst="rect">
            <a:avLst/>
          </a:prstGeom>
        </p:spPr>
      </p:pic>
    </p:spTree>
    <p:extLst>
      <p:ext uri="{BB962C8B-B14F-4D97-AF65-F5344CB8AC3E}">
        <p14:creationId xmlns:p14="http://schemas.microsoft.com/office/powerpoint/2010/main" val="2917162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174345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7035918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780362"/>
          </a:xfrm>
          <a:prstGeom prst="rect">
            <a:avLst/>
          </a:prstGeom>
        </p:spPr>
      </p:pic>
    </p:spTree>
    <p:extLst>
      <p:ext uri="{BB962C8B-B14F-4D97-AF65-F5344CB8AC3E}">
        <p14:creationId xmlns:p14="http://schemas.microsoft.com/office/powerpoint/2010/main" val="42348246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26" y="0"/>
            <a:ext cx="12191999" cy="6858000"/>
          </a:xfrm>
          <a:prstGeom prst="rect">
            <a:avLst/>
          </a:prstGeom>
        </p:spPr>
      </p:pic>
    </p:spTree>
    <p:extLst>
      <p:ext uri="{BB962C8B-B14F-4D97-AF65-F5344CB8AC3E}">
        <p14:creationId xmlns:p14="http://schemas.microsoft.com/office/powerpoint/2010/main" val="35466761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0386"/>
            <a:ext cx="12191999" cy="6797614"/>
          </a:xfrm>
          <a:prstGeom prst="rect">
            <a:avLst/>
          </a:prstGeom>
        </p:spPr>
      </p:pic>
    </p:spTree>
    <p:extLst>
      <p:ext uri="{BB962C8B-B14F-4D97-AF65-F5344CB8AC3E}">
        <p14:creationId xmlns:p14="http://schemas.microsoft.com/office/powerpoint/2010/main" val="4623060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5670431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4263254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8466413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256369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346962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648168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499044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5642048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363</Words>
  <Application>Microsoft Office PowerPoint</Application>
  <PresentationFormat>Widescreen</PresentationFormat>
  <Paragraphs>34</Paragraphs>
  <Slides>57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Arial</vt:lpstr>
      <vt:lpstr>Calibri</vt:lpstr>
      <vt:lpstr>Calibri Light</vt:lpstr>
      <vt:lpstr>Office Theme</vt:lpstr>
      <vt:lpstr>Sleep disorders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Sleep cycle</vt:lpstr>
      <vt:lpstr>PowerPoint Presentation</vt:lpstr>
      <vt:lpstr>PowerPoint Presentation</vt:lpstr>
      <vt:lpstr>PowerPoint Presentation</vt:lpstr>
      <vt:lpstr>PowerPoint Presentation</vt:lpstr>
      <vt:lpstr>NREM Stage 2</vt:lpstr>
      <vt:lpstr>NREM Stage 3</vt:lpstr>
      <vt:lpstr>PowerPoint Presentation</vt:lpstr>
      <vt:lpstr>Rem sleep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Sleep disorders</dc:title>
  <dc:creator>Sadia Niazi</dc:creator>
  <cp:lastModifiedBy>Sadia Niazi</cp:lastModifiedBy>
  <cp:revision>7</cp:revision>
  <dcterms:created xsi:type="dcterms:W3CDTF">2020-04-05T17:25:40Z</dcterms:created>
  <dcterms:modified xsi:type="dcterms:W3CDTF">2020-04-21T04:11:03Z</dcterms:modified>
</cp:coreProperties>
</file>