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23" r:id="rId2"/>
    <p:sldId id="324" r:id="rId3"/>
    <p:sldId id="326" r:id="rId4"/>
    <p:sldId id="327" r:id="rId5"/>
    <p:sldId id="328" r:id="rId6"/>
    <p:sldId id="329" r:id="rId7"/>
    <p:sldId id="330" r:id="rId8"/>
    <p:sldId id="331" r:id="rId9"/>
    <p:sldId id="332" r:id="rId10"/>
    <p:sldId id="333" r:id="rId11"/>
    <p:sldId id="334" r:id="rId12"/>
    <p:sldId id="335" r:id="rId13"/>
    <p:sldId id="336" r:id="rId14"/>
    <p:sldId id="337" r:id="rId15"/>
    <p:sldId id="338" r:id="rId16"/>
    <p:sldId id="339" r:id="rId17"/>
    <p:sldId id="340" r:id="rId18"/>
    <p:sldId id="342" r:id="rId19"/>
    <p:sldId id="343" r:id="rId20"/>
    <p:sldId id="344" r:id="rId21"/>
    <p:sldId id="345" r:id="rId22"/>
    <p:sldId id="346" r:id="rId23"/>
    <p:sldId id="347" r:id="rId24"/>
    <p:sldId id="34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746"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7A406C-5D34-488D-B064-B49A4B2A7A34}" type="datetimeFigureOut">
              <a:rPr lang="en-US" smtClean="0"/>
              <a:pPr/>
              <a:t>4/27/2020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3F65F1-6EF6-476D-B147-F83CA2925562}"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End (wants) are unlimited, scarce</a:t>
            </a:r>
            <a:r>
              <a:rPr lang="en-US" baseline="0" dirty="0" smtClean="0"/>
              <a:t> means available resource are insufficient</a:t>
            </a:r>
            <a:endParaRPr lang="en-US" dirty="0"/>
          </a:p>
        </p:txBody>
      </p:sp>
      <p:sp>
        <p:nvSpPr>
          <p:cNvPr id="4" name="Slide Number Placeholder 3"/>
          <p:cNvSpPr>
            <a:spLocks noGrp="1"/>
          </p:cNvSpPr>
          <p:nvPr>
            <p:ph type="sldNum" sz="quarter" idx="10"/>
          </p:nvPr>
        </p:nvSpPr>
        <p:spPr/>
        <p:txBody>
          <a:bodyPr/>
          <a:lstStyle/>
          <a:p>
            <a:fld id="{1D3F65F1-6EF6-476D-B147-F83CA2925562}"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bring</a:t>
            </a:r>
            <a:endParaRPr lang="en-US" dirty="0"/>
          </a:p>
        </p:txBody>
      </p:sp>
      <p:sp>
        <p:nvSpPr>
          <p:cNvPr id="4" name="Slide Number Placeholder 3"/>
          <p:cNvSpPr>
            <a:spLocks noGrp="1"/>
          </p:cNvSpPr>
          <p:nvPr>
            <p:ph type="sldNum" sz="quarter" idx="10"/>
          </p:nvPr>
        </p:nvSpPr>
        <p:spPr/>
        <p:txBody>
          <a:bodyPr/>
          <a:lstStyle/>
          <a:p>
            <a:fld id="{1D3F65F1-6EF6-476D-B147-F83CA2925562}" type="slidenum">
              <a:rPr lang="en-GB" smtClean="0"/>
              <a:pPr/>
              <a:t>10</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(oriented)</a:t>
            </a:r>
            <a:r>
              <a:rPr lang="en-US" baseline="0" dirty="0" smtClean="0"/>
              <a:t> </a:t>
            </a:r>
            <a:r>
              <a:rPr lang="en-US" dirty="0" smtClean="0"/>
              <a:t>learning, </a:t>
            </a:r>
            <a:r>
              <a:rPr lang="en-US" sz="1200" dirty="0" smtClean="0">
                <a:latin typeface="Times New Roman" pitchFamily="18" charset="0"/>
                <a:cs typeface="Times New Roman" pitchFamily="18" charset="0"/>
              </a:rPr>
              <a:t>prescriptive</a:t>
            </a:r>
            <a:r>
              <a:rPr lang="en-US" sz="1200" baseline="0" dirty="0" smtClean="0">
                <a:latin typeface="Times New Roman" pitchFamily="18" charset="0"/>
                <a:cs typeface="Times New Roman" pitchFamily="18" charset="0"/>
              </a:rPr>
              <a:t> (narrow)</a:t>
            </a:r>
            <a:endParaRPr lang="en-US" dirty="0"/>
          </a:p>
        </p:txBody>
      </p:sp>
      <p:sp>
        <p:nvSpPr>
          <p:cNvPr id="4" name="Slide Number Placeholder 3"/>
          <p:cNvSpPr>
            <a:spLocks noGrp="1"/>
          </p:cNvSpPr>
          <p:nvPr>
            <p:ph type="sldNum" sz="quarter" idx="10"/>
          </p:nvPr>
        </p:nvSpPr>
        <p:spPr/>
        <p:txBody>
          <a:bodyPr/>
          <a:lstStyle/>
          <a:p>
            <a:fld id="{1D3F65F1-6EF6-476D-B147-F83CA2925562}" type="slidenum">
              <a:rPr lang="en-GB" smtClean="0"/>
              <a:pPr/>
              <a:t>12</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range</a:t>
            </a:r>
            <a:endParaRPr lang="en-US" dirty="0"/>
          </a:p>
        </p:txBody>
      </p:sp>
      <p:sp>
        <p:nvSpPr>
          <p:cNvPr id="4" name="Slide Number Placeholder 3"/>
          <p:cNvSpPr>
            <a:spLocks noGrp="1"/>
          </p:cNvSpPr>
          <p:nvPr>
            <p:ph type="sldNum" sz="quarter" idx="10"/>
          </p:nvPr>
        </p:nvSpPr>
        <p:spPr/>
        <p:txBody>
          <a:bodyPr/>
          <a:lstStyle/>
          <a:p>
            <a:fld id="{1D3F65F1-6EF6-476D-B147-F83CA2925562}" type="slidenum">
              <a:rPr lang="en-GB" smtClean="0"/>
              <a:pPr/>
              <a:t>18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FA5033C-6ADB-47F1-8902-375D4498D31E}" type="datetimeFigureOut">
              <a:rPr lang="en-US" smtClean="0"/>
              <a:pPr/>
              <a:t>4/27/2020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A5033C-6ADB-47F1-8902-375D4498D31E}" type="datetimeFigureOut">
              <a:rPr lang="en-US" smtClean="0"/>
              <a:pPr/>
              <a:t>4/27/2020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A5033C-6ADB-47F1-8902-375D4498D31E}" type="datetimeFigureOut">
              <a:rPr lang="en-US" smtClean="0"/>
              <a:pPr/>
              <a:t>4/27/2020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A5033C-6ADB-47F1-8902-375D4498D31E}" type="datetimeFigureOut">
              <a:rPr lang="en-US" smtClean="0"/>
              <a:pPr/>
              <a:t>4/27/2020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A5033C-6ADB-47F1-8902-375D4498D31E}" type="datetimeFigureOut">
              <a:rPr lang="en-US" smtClean="0"/>
              <a:pPr/>
              <a:t>4/27/2020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FA5033C-6ADB-47F1-8902-375D4498D31E}" type="datetimeFigureOut">
              <a:rPr lang="en-US" smtClean="0"/>
              <a:pPr/>
              <a:t>4/27/2020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FA5033C-6ADB-47F1-8902-375D4498D31E}" type="datetimeFigureOut">
              <a:rPr lang="en-US" smtClean="0"/>
              <a:pPr/>
              <a:t>4/27/2020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FA5033C-6ADB-47F1-8902-375D4498D31E}" type="datetimeFigureOut">
              <a:rPr lang="en-US" smtClean="0"/>
              <a:pPr/>
              <a:t>4/27/2020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A5033C-6ADB-47F1-8902-375D4498D31E}" type="datetimeFigureOut">
              <a:rPr lang="en-US" smtClean="0"/>
              <a:pPr/>
              <a:t>4/27/2020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A5033C-6ADB-47F1-8902-375D4498D31E}" type="datetimeFigureOut">
              <a:rPr lang="en-US" smtClean="0"/>
              <a:pPr/>
              <a:t>4/27/2020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A5033C-6ADB-47F1-8902-375D4498D31E}" type="datetimeFigureOut">
              <a:rPr lang="en-US" smtClean="0"/>
              <a:pPr/>
              <a:t>4/27/2020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5154A8-893B-4A85-88CC-6CAB77C9651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A5033C-6ADB-47F1-8902-375D4498D31E}" type="datetimeFigureOut">
              <a:rPr lang="en-US" smtClean="0"/>
              <a:pPr/>
              <a:t>4/27/2020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5154A8-893B-4A85-88CC-6CAB77C9651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ECONOMICS</a:t>
            </a:r>
            <a:endParaRPr lang="en-US" dirty="0"/>
          </a:p>
        </p:txBody>
      </p:sp>
      <p:sp>
        <p:nvSpPr>
          <p:cNvPr id="3" name="Content Placeholder 2"/>
          <p:cNvSpPr>
            <a:spLocks noGrp="1"/>
          </p:cNvSpPr>
          <p:nvPr>
            <p:ph idx="1"/>
          </p:nvPr>
        </p:nvSpPr>
        <p:spPr/>
        <p:txBody>
          <a:bodyPr/>
          <a:lstStyle/>
          <a:p>
            <a:endParaRPr lang="en-US" dirty="0" smtClean="0"/>
          </a:p>
          <a:p>
            <a:r>
              <a:rPr lang="en-US" sz="2800" dirty="0" smtClean="0">
                <a:latin typeface="Times New Roman" pitchFamily="18" charset="0"/>
                <a:cs typeface="Times New Roman" pitchFamily="18" charset="0"/>
              </a:rPr>
              <a:t>“Economics is a science which studies human behavior as a relationship between ends and scarce means which have alternative uses.”</a:t>
            </a:r>
            <a:endParaRPr lang="en-US" sz="28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Autofit/>
          </a:bodyPr>
          <a:lstStyle/>
          <a:p>
            <a:r>
              <a:rPr lang="en-US" sz="2400" dirty="0" smtClean="0">
                <a:latin typeface="Times New Roman" pitchFamily="18" charset="0"/>
                <a:cs typeface="Times New Roman" pitchFamily="18" charset="0"/>
              </a:rPr>
              <a:t>According to </a:t>
            </a:r>
            <a:r>
              <a:rPr lang="en-US" sz="2400" b="1" dirty="0" smtClean="0">
                <a:latin typeface="Times New Roman" pitchFamily="18" charset="0"/>
                <a:cs typeface="Times New Roman" pitchFamily="18" charset="0"/>
              </a:rPr>
              <a:t>Mc Nair and Merriam</a:t>
            </a:r>
            <a:r>
              <a:rPr lang="en-US" sz="2400" dirty="0" smtClean="0">
                <a:latin typeface="Times New Roman" pitchFamily="18" charset="0"/>
                <a:cs typeface="Times New Roman" pitchFamily="18" charset="0"/>
              </a:rPr>
              <a:t>, "Business economics deals with the use of economic modes of thought to examine business situation".</a:t>
            </a:r>
          </a:p>
          <a:p>
            <a:r>
              <a:rPr lang="en-US" sz="2400" dirty="0" smtClean="0">
                <a:latin typeface="Times New Roman" pitchFamily="18" charset="0"/>
                <a:cs typeface="Times New Roman" pitchFamily="18" charset="0"/>
              </a:rPr>
              <a:t>From the above said definitions, we can safely say that business economics makes in depth study of the following objectives:</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Explanation of nature and form of economic analysis</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(ii) Identification of the business areas where economic analysis can be applied</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(iii) Spell out the relationship between </a:t>
            </a:r>
            <a:r>
              <a:rPr lang="en-US" sz="2400" dirty="0" smtClean="0"/>
              <a:t>Business</a:t>
            </a:r>
            <a:r>
              <a:rPr lang="en-US" sz="2400" dirty="0" smtClean="0">
                <a:latin typeface="Times New Roman" pitchFamily="18" charset="0"/>
                <a:cs typeface="Times New Roman" pitchFamily="18" charset="0"/>
              </a:rPr>
              <a:t> Economics and other disciplines outline the methodology of managerial economics. </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latin typeface="Times New Roman" pitchFamily="18" charset="0"/>
                <a:cs typeface="Times New Roman" pitchFamily="18" charset="0"/>
              </a:rPr>
              <a:t>CHARACTERISTICS OF BUSINESS ECONOMICS</a:t>
            </a:r>
            <a:r>
              <a:rPr lang="en-US" sz="3100" dirty="0" smtClean="0">
                <a:latin typeface="Times New Roman" pitchFamily="18" charset="0"/>
                <a:cs typeface="Times New Roman" pitchFamily="18" charset="0"/>
              </a:rPr>
              <a:t> </a:t>
            </a:r>
            <a:r>
              <a:rPr lang="en-US" dirty="0" smtClean="0"/>
              <a:t/>
            </a:r>
            <a:br>
              <a:rPr lang="en-US" dirty="0" smtClean="0"/>
            </a:br>
            <a:endParaRPr lang="en-US" dirty="0"/>
          </a:p>
        </p:txBody>
      </p:sp>
      <p:sp>
        <p:nvSpPr>
          <p:cNvPr id="3" name="Content Placeholder 2"/>
          <p:cNvSpPr>
            <a:spLocks noGrp="1"/>
          </p:cNvSpPr>
          <p:nvPr>
            <p:ph idx="1"/>
          </p:nvPr>
        </p:nvSpPr>
        <p:spPr/>
        <p:txBody>
          <a:bodyPr>
            <a:noAutofit/>
          </a:bodyPr>
          <a:lstStyle/>
          <a:p>
            <a:pPr>
              <a:buNone/>
            </a:pPr>
            <a:r>
              <a:rPr lang="en-US" sz="2400" dirty="0" smtClean="0">
                <a:latin typeface="Times New Roman" pitchFamily="18" charset="0"/>
                <a:cs typeface="Times New Roman" pitchFamily="18" charset="0"/>
              </a:rPr>
              <a:t> The following characteristics of business economics will indicate its nature:</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1. Micro economics: </a:t>
            </a:r>
            <a:r>
              <a:rPr lang="en-US" sz="2400" dirty="0" smtClean="0">
                <a:latin typeface="Times New Roman" pitchFamily="18" charset="0"/>
                <a:cs typeface="Times New Roman" pitchFamily="18" charset="0"/>
              </a:rPr>
              <a:t>Business economics is micro economic in nature. This is so because it studies the problems of an individual business unit.</a:t>
            </a:r>
          </a:p>
          <a:p>
            <a:pPr>
              <a:buNone/>
            </a:pPr>
            <a:r>
              <a:rPr lang="en-US" sz="2400" dirty="0" smtClean="0">
                <a:latin typeface="Times New Roman" pitchFamily="18" charset="0"/>
                <a:cs typeface="Times New Roman" pitchFamily="18" charset="0"/>
              </a:rPr>
              <a:t>      It does not study the problems of the whole economy.</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2. Normative science: </a:t>
            </a:r>
            <a:r>
              <a:rPr lang="en-US" sz="2400" dirty="0" smtClean="0">
                <a:latin typeface="Times New Roman" pitchFamily="18" charset="0"/>
                <a:cs typeface="Times New Roman" pitchFamily="18" charset="0"/>
              </a:rPr>
              <a:t>Business economics is a normative science. </a:t>
            </a:r>
          </a:p>
          <a:p>
            <a:pPr>
              <a:buNone/>
            </a:pPr>
            <a:r>
              <a:rPr lang="en-US" sz="2400" dirty="0" smtClean="0">
                <a:latin typeface="Times New Roman" pitchFamily="18" charset="0"/>
                <a:cs typeface="Times New Roman" pitchFamily="18" charset="0"/>
              </a:rPr>
              <a:t>      It is concerned with what management should do under particular circumstances. </a:t>
            </a:r>
          </a:p>
          <a:p>
            <a:pPr>
              <a:buNone/>
            </a:pPr>
            <a:r>
              <a:rPr lang="en-US" sz="2400" dirty="0" smtClean="0">
                <a:latin typeface="Times New Roman" pitchFamily="18" charset="0"/>
                <a:cs typeface="Times New Roman" pitchFamily="18" charset="0"/>
              </a:rPr>
              <a:t>     It determines the goals of the project. Then it develops the ways to achieve these goals.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a:bodyPr>
          <a:lstStyle/>
          <a:p>
            <a:pPr>
              <a:buNone/>
            </a:pPr>
            <a:r>
              <a:rPr lang="en-US" sz="2400" b="1" dirty="0" smtClean="0">
                <a:latin typeface="Times New Roman" pitchFamily="18" charset="0"/>
                <a:cs typeface="Times New Roman" pitchFamily="18" charset="0"/>
              </a:rPr>
              <a:t>3. Pragmatic: </a:t>
            </a:r>
            <a:r>
              <a:rPr lang="en-US" sz="2400" dirty="0" smtClean="0"/>
              <a:t>Business </a:t>
            </a:r>
            <a:r>
              <a:rPr lang="en-US" sz="2400" dirty="0" smtClean="0">
                <a:latin typeface="Times New Roman" pitchFamily="18" charset="0"/>
                <a:cs typeface="Times New Roman" pitchFamily="18" charset="0"/>
              </a:rPr>
              <a:t>economics is practical. </a:t>
            </a:r>
          </a:p>
          <a:p>
            <a:pPr>
              <a:buNone/>
            </a:pPr>
            <a:r>
              <a:rPr lang="en-US" sz="2400" dirty="0" smtClean="0">
                <a:latin typeface="Times New Roman" pitchFamily="18" charset="0"/>
                <a:cs typeface="Times New Roman" pitchFamily="18" charset="0"/>
              </a:rPr>
              <a:t>    It concentrates on making economic theory more application oriented. </a:t>
            </a:r>
          </a:p>
          <a:p>
            <a:pPr>
              <a:buNone/>
            </a:pPr>
            <a:r>
              <a:rPr lang="en-US" sz="2400" dirty="0" smtClean="0">
                <a:latin typeface="Times New Roman" pitchFamily="18" charset="0"/>
                <a:cs typeface="Times New Roman" pitchFamily="18" charset="0"/>
              </a:rPr>
              <a:t>    It tries to solve the managerial problems in their day-today functioning. </a:t>
            </a:r>
          </a:p>
          <a:p>
            <a:pPr>
              <a:buNone/>
            </a:pPr>
            <a:r>
              <a:rPr lang="en-US" sz="2400" b="1" dirty="0" smtClean="0">
                <a:latin typeface="Times New Roman" pitchFamily="18" charset="0"/>
                <a:cs typeface="Times New Roman" pitchFamily="18" charset="0"/>
              </a:rPr>
              <a:t>4. Prescriptive: </a:t>
            </a:r>
            <a:r>
              <a:rPr lang="en-US" sz="2400" dirty="0" smtClean="0"/>
              <a:t>Business</a:t>
            </a:r>
            <a:r>
              <a:rPr lang="en-US" sz="2400" dirty="0" smtClean="0">
                <a:latin typeface="Times New Roman" pitchFamily="18" charset="0"/>
                <a:cs typeface="Times New Roman" pitchFamily="18" charset="0"/>
              </a:rPr>
              <a:t> economics is prescriptive rather than expressive. It prescribes solutions to various business problems. </a:t>
            </a:r>
            <a:r>
              <a:rPr lang="en-US" sz="2400" dirty="0" smtClean="0"/>
              <a:t/>
            </a:r>
            <a:br>
              <a:rPr lang="en-US" sz="2400" dirty="0" smtClean="0"/>
            </a:br>
            <a:r>
              <a:rPr lang="en-US" sz="2400" dirty="0" smtClean="0"/>
              <a:t>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1142984"/>
            <a:ext cx="8229600" cy="4983179"/>
          </a:xfrm>
        </p:spPr>
        <p:txBody>
          <a:bodyPr>
            <a:noAutofit/>
          </a:bodyPr>
          <a:lstStyle/>
          <a:p>
            <a:pPr>
              <a:buNone/>
            </a:pPr>
            <a:r>
              <a:rPr lang="en-US" sz="2400" b="1" dirty="0" smtClean="0">
                <a:latin typeface="Times New Roman" pitchFamily="18" charset="0"/>
                <a:cs typeface="Times New Roman" pitchFamily="18" charset="0"/>
              </a:rPr>
              <a:t>5. Uses of Macro Economics: </a:t>
            </a:r>
          </a:p>
          <a:p>
            <a:pPr>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Marco economics is also useful to business economics.</a:t>
            </a:r>
          </a:p>
          <a:p>
            <a:pPr>
              <a:buNone/>
            </a:pPr>
            <a:r>
              <a:rPr lang="en-US" sz="2400" dirty="0" smtClean="0">
                <a:latin typeface="Times New Roman" pitchFamily="18" charset="0"/>
                <a:cs typeface="Times New Roman" pitchFamily="18" charset="0"/>
              </a:rPr>
              <a:t>     Macro-economics provides an intelligent understanding of the environment in which the business operates. </a:t>
            </a:r>
          </a:p>
          <a:p>
            <a:pPr>
              <a:buNone/>
            </a:pPr>
            <a:r>
              <a:rPr lang="en-US" sz="2400" dirty="0" smtClean="0">
                <a:latin typeface="Times New Roman" pitchFamily="18" charset="0"/>
                <a:cs typeface="Times New Roman" pitchFamily="18" charset="0"/>
              </a:rPr>
              <a:t>     Business economics takes the help of macro economics to understand the external conditions such as business cycle, national income, economic policies of Government etc.</a:t>
            </a:r>
          </a:p>
          <a:p>
            <a:pPr>
              <a:buNone/>
            </a:pPr>
            <a:r>
              <a:rPr lang="en-US" sz="2400" b="1" dirty="0" smtClean="0">
                <a:latin typeface="Times New Roman" pitchFamily="18" charset="0"/>
                <a:cs typeface="Times New Roman" pitchFamily="18" charset="0"/>
              </a:rPr>
              <a:t>6. Uses theory of firm: </a:t>
            </a:r>
            <a:r>
              <a:rPr lang="en-US" sz="2400" dirty="0" smtClean="0">
                <a:latin typeface="Times New Roman" pitchFamily="18" charset="0"/>
                <a:cs typeface="Times New Roman" pitchFamily="18" charset="0"/>
              </a:rPr>
              <a:t>Business economics largely uses the body of economic concepts and principles towards solving the business problems. </a:t>
            </a:r>
          </a:p>
          <a:p>
            <a:pPr>
              <a:buNone/>
            </a:pP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lstStyle/>
          <a:p>
            <a:r>
              <a:rPr lang="en-US" dirty="0" smtClean="0"/>
              <a:t>Continue</a:t>
            </a:r>
            <a:endParaRPr lang="en-US" dirty="0"/>
          </a:p>
        </p:txBody>
      </p:sp>
      <p:sp>
        <p:nvSpPr>
          <p:cNvPr id="3" name="Content Placeholder 2"/>
          <p:cNvSpPr>
            <a:spLocks noGrp="1"/>
          </p:cNvSpPr>
          <p:nvPr>
            <p:ph idx="1"/>
          </p:nvPr>
        </p:nvSpPr>
        <p:spPr>
          <a:xfrm>
            <a:off x="500034" y="1142984"/>
            <a:ext cx="8229600" cy="4697427"/>
          </a:xfrm>
        </p:spPr>
        <p:txBody>
          <a:bodyPr>
            <a:noAutofit/>
          </a:bodyPr>
          <a:lstStyle/>
          <a:p>
            <a:pPr>
              <a:buNone/>
            </a:pPr>
            <a:r>
              <a:rPr lang="en-US" sz="2000" b="1" dirty="0" smtClean="0">
                <a:latin typeface="Times New Roman" pitchFamily="18" charset="0"/>
                <a:cs typeface="Times New Roman" pitchFamily="18" charset="0"/>
              </a:rPr>
              <a:t>7. Management oriented: </a:t>
            </a:r>
            <a:r>
              <a:rPr lang="en-US" sz="2000" dirty="0" smtClean="0">
                <a:latin typeface="Times New Roman" pitchFamily="18" charset="0"/>
                <a:cs typeface="Times New Roman" pitchFamily="18" charset="0"/>
              </a:rPr>
              <a:t>The main aim of business economics is to help the</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management in taking correct decisions and preparing plans and policies for future.</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Business economics investigate the problems and give solutions just as doctor tries to give relief to the patient.</a:t>
            </a:r>
          </a:p>
          <a:p>
            <a:pPr>
              <a:buNone/>
            </a:pPr>
            <a:endParaRPr lang="en-US" sz="2000" b="1"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8. Multi disciplinary: </a:t>
            </a:r>
            <a:r>
              <a:rPr lang="en-US" sz="2000" dirty="0" smtClean="0">
                <a:latin typeface="Times New Roman" pitchFamily="18" charset="0"/>
                <a:cs typeface="Times New Roman" pitchFamily="18" charset="0"/>
              </a:rPr>
              <a:t>Business economics makes use of most modern tools of</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mathematics, statistics and operational research. In decision making and planning principles such accounting, finance, marketing, production and employees etc.</a:t>
            </a:r>
          </a:p>
          <a:p>
            <a:pPr>
              <a:buNone/>
            </a:pPr>
            <a:endParaRPr lang="en-US" sz="2000" b="1"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9. Art and science: </a:t>
            </a:r>
            <a:r>
              <a:rPr lang="en-US" sz="2000" dirty="0" smtClean="0">
                <a:latin typeface="Times New Roman" pitchFamily="18" charset="0"/>
                <a:cs typeface="Times New Roman" pitchFamily="18" charset="0"/>
              </a:rPr>
              <a:t>Business economics is both a science and an art. As a science, it establishes relationship between cause and effect by collecting, classifying and analyzing the facts on the basis of certain principles. It points out the objectives and also shows the way to attain the said objectives.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OBJECTIVES OF BUSINESS ECONOMICS</a:t>
            </a:r>
            <a:r>
              <a:rPr lang="en-US" sz="3600" dirty="0" smtClean="0">
                <a:latin typeface="Times New Roman" pitchFamily="18" charset="0"/>
                <a:cs typeface="Times New Roman" pitchFamily="18" charset="0"/>
              </a:rPr>
              <a:t> </a:t>
            </a:r>
            <a:r>
              <a:rPr lang="en-US" dirty="0" smtClean="0"/>
              <a:t/>
            </a:r>
            <a:br>
              <a:rPr lang="en-US" dirty="0" smtClean="0"/>
            </a:br>
            <a:endParaRPr lang="en-US" dirty="0"/>
          </a:p>
        </p:txBody>
      </p:sp>
      <p:sp>
        <p:nvSpPr>
          <p:cNvPr id="3" name="Content Placeholder 2"/>
          <p:cNvSpPr>
            <a:spLocks noGrp="1"/>
          </p:cNvSpPr>
          <p:nvPr>
            <p:ph idx="1"/>
          </p:nvPr>
        </p:nvSpPr>
        <p:spPr>
          <a:xfrm>
            <a:off x="457200" y="1000108"/>
            <a:ext cx="8229600" cy="5126055"/>
          </a:xfrm>
        </p:spPr>
        <p:txBody>
          <a:bodyPr>
            <a:noAutofit/>
          </a:bodyPr>
          <a:lstStyle/>
          <a:p>
            <a:r>
              <a:rPr lang="en-US" sz="2000" dirty="0" smtClean="0">
                <a:latin typeface="Times New Roman" pitchFamily="18" charset="0"/>
                <a:cs typeface="Times New Roman" pitchFamily="18" charset="0"/>
              </a:rPr>
              <a:t>Business economics provides such tools necessary for business decisions.</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Business economics answers the five basic problems of decision making. </a:t>
            </a:r>
          </a:p>
          <a:p>
            <a:r>
              <a:rPr lang="en-US" sz="2000" dirty="0" smtClean="0">
                <a:latin typeface="Times New Roman" pitchFamily="18" charset="0"/>
                <a:cs typeface="Times New Roman" pitchFamily="18" charset="0"/>
              </a:rPr>
              <a:t>These problem are : </a:t>
            </a:r>
          </a:p>
          <a:p>
            <a:pPr>
              <a:buNone/>
            </a:pPr>
            <a:r>
              <a:rPr lang="en-US" sz="2000" dirty="0" smtClean="0">
                <a:latin typeface="Times New Roman" pitchFamily="18" charset="0"/>
                <a:cs typeface="Times New Roman" pitchFamily="18" charset="0"/>
              </a:rPr>
              <a:t>    (a) what should be the product</a:t>
            </a:r>
          </a:p>
          <a:p>
            <a:pPr>
              <a:buNone/>
            </a:pPr>
            <a:r>
              <a:rPr lang="en-US" sz="2000" dirty="0" smtClean="0">
                <a:latin typeface="Times New Roman" pitchFamily="18" charset="0"/>
                <a:cs typeface="Times New Roman" pitchFamily="18" charset="0"/>
              </a:rPr>
              <a:t>    (b) which is the least cost production technique </a:t>
            </a:r>
          </a:p>
          <a:p>
            <a:pPr>
              <a:buNone/>
            </a:pPr>
            <a:r>
              <a:rPr lang="en-US" sz="2000" dirty="0" smtClean="0">
                <a:latin typeface="Times New Roman" pitchFamily="18" charset="0"/>
                <a:cs typeface="Times New Roman" pitchFamily="18" charset="0"/>
              </a:rPr>
              <a:t>    (c) what should be the level of output and price of the product </a:t>
            </a:r>
          </a:p>
          <a:p>
            <a:pPr>
              <a:buNone/>
            </a:pPr>
            <a:r>
              <a:rPr lang="en-US" sz="2000" dirty="0" smtClean="0">
                <a:latin typeface="Times New Roman" pitchFamily="18" charset="0"/>
                <a:cs typeface="Times New Roman" pitchFamily="18" charset="0"/>
              </a:rPr>
              <a:t>    (d) how to take investment decisions </a:t>
            </a:r>
          </a:p>
          <a:p>
            <a:pPr>
              <a:buNone/>
            </a:pPr>
            <a:r>
              <a:rPr lang="en-US" sz="2000" dirty="0" smtClean="0">
                <a:latin typeface="Times New Roman" pitchFamily="18" charset="0"/>
                <a:cs typeface="Times New Roman" pitchFamily="18" charset="0"/>
              </a:rPr>
              <a:t>    (e) how much should be the selling cost. </a:t>
            </a:r>
          </a:p>
          <a:p>
            <a:pPr>
              <a:buNone/>
            </a:pPr>
            <a:r>
              <a:rPr lang="en-US" sz="2000" dirty="0" smtClean="0">
                <a:latin typeface="Times New Roman" pitchFamily="18" charset="0"/>
                <a:cs typeface="Times New Roman" pitchFamily="18" charset="0"/>
              </a:rPr>
              <a:t>    </a:t>
            </a:r>
          </a:p>
          <a:p>
            <a:pPr>
              <a:buNone/>
            </a:pPr>
            <a:r>
              <a:rPr lang="en-US" sz="2000" dirty="0" smtClean="0">
                <a:latin typeface="Times New Roman" pitchFamily="18" charset="0"/>
                <a:cs typeface="Times New Roman" pitchFamily="18" charset="0"/>
              </a:rPr>
              <a:t>      In order to solve the problems of decision-making, data are to be collected and analyzed in the light of business objectives. Business economics supplies such data to the business economist.</a:t>
            </a:r>
          </a:p>
          <a:p>
            <a:pPr>
              <a:buNone/>
            </a:pPr>
            <a:r>
              <a:rPr lang="en-US" sz="2000" dirty="0" smtClean="0">
                <a:latin typeface="Times New Roman" pitchFamily="18" charset="0"/>
                <a:cs typeface="Times New Roman" pitchFamily="18" charset="0"/>
              </a:rPr>
              <a:t>    As pointed out by Joel Dean "The purpose of business economics is to show how economic analysis can be used in formulating business policies"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a:xfrm>
            <a:off x="457200" y="1214422"/>
            <a:ext cx="8229600" cy="4911741"/>
          </a:xfrm>
        </p:spPr>
        <p:txBody>
          <a:bodyPr>
            <a:noAutofit/>
          </a:bodyPr>
          <a:lstStyle/>
          <a:p>
            <a:pPr>
              <a:buNone/>
            </a:pPr>
            <a:r>
              <a:rPr lang="en-US" sz="2400" dirty="0" smtClean="0">
                <a:latin typeface="Times New Roman" pitchFamily="18" charset="0"/>
                <a:cs typeface="Times New Roman" pitchFamily="18" charset="0"/>
              </a:rPr>
              <a:t>  The basic objective of business economics is to analyze economic problems of business and suggest solutions and help the managers in decision-making. The objectives of business economics are outlined as below:</a:t>
            </a:r>
          </a:p>
          <a:p>
            <a:pPr marL="514350" indent="-514350">
              <a:buAutoNum type="arabicPeriod"/>
            </a:pPr>
            <a:r>
              <a:rPr lang="en-US" sz="2400" dirty="0" smtClean="0">
                <a:latin typeface="Times New Roman" pitchFamily="18" charset="0"/>
                <a:cs typeface="Times New Roman" pitchFamily="18" charset="0"/>
              </a:rPr>
              <a:t>To combine economic theory with business practice.</a:t>
            </a:r>
          </a:p>
          <a:p>
            <a:pPr marL="514350" indent="-514350">
              <a:buAutoNum type="arabicPeriod"/>
            </a:pPr>
            <a:r>
              <a:rPr lang="en-US" sz="2400" dirty="0" smtClean="0">
                <a:latin typeface="Times New Roman" pitchFamily="18" charset="0"/>
                <a:cs typeface="Times New Roman" pitchFamily="18" charset="0"/>
              </a:rPr>
              <a:t>To apply economic concepts and principles to solve business problems.</a:t>
            </a:r>
          </a:p>
          <a:p>
            <a:pPr marL="514350" indent="-514350">
              <a:buAutoNum type="arabicPeriod"/>
            </a:pPr>
            <a:r>
              <a:rPr lang="en-US" sz="2400" dirty="0" smtClean="0">
                <a:latin typeface="Times New Roman" pitchFamily="18" charset="0"/>
                <a:cs typeface="Times New Roman" pitchFamily="18" charset="0"/>
              </a:rPr>
              <a:t>To employ the most modern instruments and tools to solve business problems.</a:t>
            </a:r>
          </a:p>
          <a:p>
            <a:pPr marL="514350" indent="-514350">
              <a:buAutoNum type="arabicPeriod"/>
            </a:pPr>
            <a:r>
              <a:rPr lang="en-US" sz="2400" dirty="0" smtClean="0">
                <a:latin typeface="Times New Roman" pitchFamily="18" charset="0"/>
                <a:cs typeface="Times New Roman" pitchFamily="18" charset="0"/>
              </a:rPr>
              <a:t>To allocate the limited resources in the best possible manner.</a:t>
            </a:r>
          </a:p>
          <a:p>
            <a:pPr marL="514350" indent="-514350">
              <a:buAutoNum type="arabicPeriod"/>
            </a:pPr>
            <a:r>
              <a:rPr lang="en-US" sz="2400" dirty="0" smtClean="0">
                <a:latin typeface="Times New Roman" pitchFamily="18" charset="0"/>
                <a:cs typeface="Times New Roman" pitchFamily="18" charset="0"/>
              </a:rPr>
              <a:t>To make overall development of a firm.</a:t>
            </a:r>
          </a:p>
          <a:p>
            <a:pPr marL="514350" indent="-514350">
              <a:buAutoNum type="arabicPeriod"/>
            </a:pPr>
            <a:r>
              <a:rPr lang="en-US" sz="2400" dirty="0" smtClean="0">
                <a:latin typeface="Times New Roman" pitchFamily="18" charset="0"/>
                <a:cs typeface="Times New Roman" pitchFamily="18" charset="0"/>
              </a:rPr>
              <a:t>To help achieve other objectives of a firm like attaining industry leadership, expansion of the market share etc.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a:bodyPr>
          <a:lstStyle/>
          <a:p>
            <a:pPr>
              <a:buNone/>
            </a:pPr>
            <a:r>
              <a:rPr lang="en-US" sz="2400" dirty="0" smtClean="0">
                <a:latin typeface="Times New Roman" pitchFamily="18" charset="0"/>
                <a:cs typeface="Times New Roman" pitchFamily="18" charset="0"/>
              </a:rPr>
              <a:t>7. To minimize risk and uncertainty.</a:t>
            </a:r>
          </a:p>
          <a:p>
            <a:pPr>
              <a:buNone/>
            </a:pPr>
            <a:r>
              <a:rPr lang="en-US" sz="2400" dirty="0" smtClean="0">
                <a:latin typeface="Times New Roman" pitchFamily="18" charset="0"/>
                <a:cs typeface="Times New Roman" pitchFamily="18" charset="0"/>
              </a:rPr>
              <a:t>8. To help in demand and sales forecasting.</a:t>
            </a:r>
          </a:p>
          <a:p>
            <a:pPr>
              <a:buNone/>
            </a:pPr>
            <a:r>
              <a:rPr lang="en-US" sz="2400" dirty="0" smtClean="0">
                <a:latin typeface="Times New Roman" pitchFamily="18" charset="0"/>
                <a:cs typeface="Times New Roman" pitchFamily="18" charset="0"/>
              </a:rPr>
              <a:t>9. To help in operation of firm by helping in planning, organizing, controlling etc.</a:t>
            </a:r>
          </a:p>
          <a:p>
            <a:pPr>
              <a:buNone/>
            </a:pPr>
            <a:r>
              <a:rPr lang="en-US" sz="2400" dirty="0" smtClean="0">
                <a:latin typeface="Times New Roman" pitchFamily="18" charset="0"/>
                <a:cs typeface="Times New Roman" pitchFamily="18" charset="0"/>
              </a:rPr>
              <a:t>10. To help in formulating business policies.</a:t>
            </a:r>
          </a:p>
          <a:p>
            <a:pPr>
              <a:buNone/>
            </a:pPr>
            <a:r>
              <a:rPr lang="en-US" sz="2400" dirty="0" smtClean="0">
                <a:latin typeface="Times New Roman" pitchFamily="18" charset="0"/>
                <a:cs typeface="Times New Roman" pitchFamily="18" charset="0"/>
              </a:rPr>
              <a:t>11. To help in profit maximization. </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smtClean="0">
                <a:latin typeface="Times New Roman" pitchFamily="18" charset="0"/>
                <a:cs typeface="Times New Roman" pitchFamily="18" charset="0"/>
              </a:rPr>
              <a:t>SCOPE OF MANAGERIAL OR BUSINESS ECONOMICS</a:t>
            </a:r>
            <a:r>
              <a:rPr lang="en-US" sz="2700" dirty="0" smtClean="0">
                <a:latin typeface="Times New Roman" pitchFamily="18" charset="0"/>
                <a:cs typeface="Times New Roman" pitchFamily="18" charset="0"/>
              </a:rPr>
              <a:t> </a:t>
            </a:r>
            <a:r>
              <a:rPr lang="en-US" dirty="0" smtClean="0"/>
              <a:t/>
            </a:r>
            <a:br>
              <a:rPr lang="en-US" dirty="0" smtClean="0"/>
            </a:br>
            <a:endParaRPr lang="en-US" dirty="0"/>
          </a:p>
        </p:txBody>
      </p:sp>
      <p:sp>
        <p:nvSpPr>
          <p:cNvPr id="3" name="Content Placeholder 2"/>
          <p:cNvSpPr>
            <a:spLocks noGrp="1"/>
          </p:cNvSpPr>
          <p:nvPr>
            <p:ph idx="1"/>
          </p:nvPr>
        </p:nvSpPr>
        <p:spPr>
          <a:xfrm>
            <a:off x="457200" y="785794"/>
            <a:ext cx="8229600" cy="5340369"/>
          </a:xfrm>
        </p:spPr>
        <p:txBody>
          <a:bodyPr>
            <a:noAutofit/>
          </a:bodyPr>
          <a:lstStyle/>
          <a:p>
            <a:pPr algn="just">
              <a:buNone/>
            </a:pPr>
            <a:r>
              <a:rPr lang="en-US" sz="2400" dirty="0" smtClean="0">
                <a:latin typeface="Times New Roman" pitchFamily="18" charset="0"/>
                <a:cs typeface="Times New Roman" pitchFamily="18" charset="0"/>
              </a:rPr>
              <a:t>     </a:t>
            </a:r>
          </a:p>
          <a:p>
            <a:pPr algn="just">
              <a:buNone/>
            </a:pPr>
            <a:r>
              <a:rPr lang="en-US" sz="2400" dirty="0" smtClean="0">
                <a:latin typeface="Times New Roman" pitchFamily="18" charset="0"/>
                <a:cs typeface="Times New Roman" pitchFamily="18" charset="0"/>
              </a:rPr>
              <a:t>    Managerial economics is a developing science which generates the countless problems to determine its scope in a clear-cut way. From the following fields, we can examine the scope of business economics. </a:t>
            </a:r>
          </a:p>
          <a:p>
            <a:pPr>
              <a:buNone/>
            </a:pPr>
            <a:r>
              <a:rPr lang="en-US" sz="2400" b="1" dirty="0" smtClean="0">
                <a:latin typeface="Times New Roman" pitchFamily="18" charset="0"/>
                <a:cs typeface="Times New Roman" pitchFamily="18" charset="0"/>
              </a:rPr>
              <a:t> 1. Demand analysis and forecasting: </a:t>
            </a:r>
          </a:p>
          <a:p>
            <a:pPr algn="just">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leading aspect regarding scope is demand analysis and forecasting. A business firm is an economic unit which transforms productive resources into saleable goods. Since all output is meant to be sold, accurate estimates of demand help a firm in minimizing its costs of production and storage. </a:t>
            </a:r>
          </a:p>
          <a:p>
            <a:pPr>
              <a:buNone/>
            </a:pP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a:xfrm>
            <a:off x="457200" y="1357298"/>
            <a:ext cx="8229600" cy="4768865"/>
          </a:xfrm>
        </p:spPr>
        <p:txBody>
          <a:bodyPr>
            <a:noAutofit/>
          </a:bodyPr>
          <a:lstStyle/>
          <a:p>
            <a:pPr>
              <a:buNone/>
            </a:pPr>
            <a:r>
              <a:rPr lang="en-US" sz="2400" b="1" dirty="0" smtClean="0">
                <a:latin typeface="Times New Roman" pitchFamily="18" charset="0"/>
                <a:cs typeface="Times New Roman" pitchFamily="18" charset="0"/>
              </a:rPr>
              <a:t>2. Cost and Production Analysis: </a:t>
            </a:r>
          </a:p>
          <a:p>
            <a:pPr algn="just">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 firm's profitability depends much on its costs of production. A wise manager would prepare cost estimates of a range of output, identify the factors causing variations in costs and choose the cost minimizing output level, also  consider the degree of uncertainty in production and cost calculations.</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Production process are under the charge of engineers but the business manager works to carry out the production function analysis in order to avoid wastages of materials and time. Sound pricing policies depend much on cost control. </a:t>
            </a:r>
            <a:endParaRPr lang="en-US" sz="2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Economics</a:t>
            </a:r>
            <a:endParaRPr lang="en-US" dirty="0"/>
          </a:p>
        </p:txBody>
      </p:sp>
      <p:sp>
        <p:nvSpPr>
          <p:cNvPr id="3" name="Content Placeholder 2"/>
          <p:cNvSpPr>
            <a:spLocks noGrp="1"/>
          </p:cNvSpPr>
          <p:nvPr>
            <p:ph idx="1"/>
          </p:nvPr>
        </p:nvSpPr>
        <p:spPr/>
        <p:txBody>
          <a:bodyPr/>
          <a:lstStyle/>
          <a:p>
            <a:pPr marL="514350" indent="-514350">
              <a:buNone/>
            </a:pPr>
            <a:r>
              <a:rPr lang="en-US" sz="2400" dirty="0" smtClean="0">
                <a:latin typeface="Times New Roman" pitchFamily="18" charset="0"/>
                <a:cs typeface="Times New Roman" pitchFamily="18" charset="0"/>
              </a:rPr>
              <a:t>Types of Economics</a:t>
            </a:r>
          </a:p>
          <a:p>
            <a:pPr marL="514350" indent="-514350">
              <a:buAutoNum type="alphaLcParenBoth"/>
            </a:pPr>
            <a:r>
              <a:rPr lang="en-US" sz="2400" dirty="0" smtClean="0">
                <a:latin typeface="Times New Roman" pitchFamily="18" charset="0"/>
                <a:cs typeface="Times New Roman" pitchFamily="18" charset="0"/>
              </a:rPr>
              <a:t>Applied Economics</a:t>
            </a:r>
          </a:p>
          <a:p>
            <a:pPr marL="514350" indent="-514350">
              <a:buNone/>
            </a:pPr>
            <a:r>
              <a:rPr lang="en-US" sz="2400" dirty="0" smtClean="0">
                <a:latin typeface="Times New Roman" pitchFamily="18" charset="0"/>
                <a:cs typeface="Times New Roman" pitchFamily="18" charset="0"/>
              </a:rPr>
              <a:t>(b)  Theoretical Economics</a:t>
            </a:r>
          </a:p>
          <a:p>
            <a:pPr marL="514350" indent="-514350">
              <a:buNone/>
            </a:pPr>
            <a:r>
              <a:rPr lang="en-US" sz="2400" dirty="0" smtClean="0">
                <a:latin typeface="Times New Roman" pitchFamily="18" charset="0"/>
                <a:cs typeface="Times New Roman" pitchFamily="18" charset="0"/>
              </a:rPr>
              <a:t>Types of Theoretical Economics</a:t>
            </a:r>
          </a:p>
          <a:p>
            <a:pPr marL="514350" indent="-514350">
              <a:buAutoNum type="arabicParenBoth"/>
            </a:pPr>
            <a:r>
              <a:rPr lang="en-US" sz="2400" dirty="0" smtClean="0">
                <a:latin typeface="Times New Roman" pitchFamily="18" charset="0"/>
                <a:cs typeface="Times New Roman" pitchFamily="18" charset="0"/>
              </a:rPr>
              <a:t>Welfare Economics</a:t>
            </a:r>
          </a:p>
          <a:p>
            <a:pPr marL="514350" indent="-514350">
              <a:buNone/>
            </a:pPr>
            <a:r>
              <a:rPr lang="en-US" sz="2400" dirty="0" smtClean="0">
                <a:latin typeface="Times New Roman" pitchFamily="18" charset="0"/>
                <a:cs typeface="Times New Roman" pitchFamily="18" charset="0"/>
              </a:rPr>
              <a:t>(2)   Positive Economics</a:t>
            </a:r>
          </a:p>
          <a:p>
            <a:pPr marL="514350" indent="-514350">
              <a:buNone/>
            </a:pPr>
            <a:r>
              <a:rPr lang="en-US" sz="2400" dirty="0" smtClean="0">
                <a:latin typeface="Times New Roman" pitchFamily="18" charset="0"/>
                <a:cs typeface="Times New Roman" pitchFamily="18" charset="0"/>
              </a:rPr>
              <a:t>Types of Positive Economics</a:t>
            </a:r>
          </a:p>
          <a:p>
            <a:pPr marL="514350" indent="-514350">
              <a:buAutoNum type="arabicParenBoth"/>
            </a:pPr>
            <a:r>
              <a:rPr lang="en-US" sz="2400" dirty="0" smtClean="0">
                <a:latin typeface="Times New Roman" pitchFamily="18" charset="0"/>
                <a:cs typeface="Times New Roman" pitchFamily="18" charset="0"/>
              </a:rPr>
              <a:t>Micro Economics</a:t>
            </a:r>
          </a:p>
          <a:p>
            <a:pPr marL="514350" indent="-514350">
              <a:buAutoNum type="arabicParenBoth"/>
            </a:pPr>
            <a:r>
              <a:rPr lang="en-US" sz="2400" dirty="0" smtClean="0">
                <a:latin typeface="Times New Roman" pitchFamily="18" charset="0"/>
                <a:cs typeface="Times New Roman" pitchFamily="18" charset="0"/>
              </a:rPr>
              <a:t>Macro Economics</a:t>
            </a:r>
          </a:p>
          <a:p>
            <a:pPr marL="514350" indent="-514350">
              <a:buAutoNum type="arabicParenBoth"/>
            </a:pPr>
            <a:r>
              <a:rPr lang="en-US" sz="2400" dirty="0" smtClean="0">
                <a:latin typeface="Times New Roman" pitchFamily="18" charset="0"/>
                <a:cs typeface="Times New Roman" pitchFamily="18" charset="0"/>
              </a:rPr>
              <a:t>Mathematical Economics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a:bodyPr>
          <a:lstStyle/>
          <a:p>
            <a:pPr>
              <a:buNone/>
            </a:pPr>
            <a:r>
              <a:rPr lang="en-US" sz="2600" b="1" dirty="0" smtClean="0">
                <a:latin typeface="Times New Roman" pitchFamily="18" charset="0"/>
                <a:cs typeface="Times New Roman" pitchFamily="18" charset="0"/>
              </a:rPr>
              <a:t>3. Pricing decisions, policies and practices: </a:t>
            </a:r>
          </a:p>
          <a:p>
            <a:pPr algn="just">
              <a:buNone/>
            </a:pPr>
            <a:r>
              <a:rPr lang="en-US" sz="2600" b="1"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Another task before a business manager is the pricing of a product. Since a firm's income and profit depend mainly on the price decision, the pricing policies and all such decisions are to be taken after careful analysis of the nature of the market in which the firm operates. </a:t>
            </a:r>
          </a:p>
          <a:p>
            <a:pPr>
              <a:buNone/>
            </a:pPr>
            <a:r>
              <a:rPr lang="en-US" sz="2600" dirty="0" smtClean="0">
                <a:latin typeface="Times New Roman" pitchFamily="18" charset="0"/>
                <a:cs typeface="Times New Roman" pitchFamily="18" charset="0"/>
              </a:rPr>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Autofit/>
          </a:bodyPr>
          <a:lstStyle/>
          <a:p>
            <a:pPr>
              <a:buNone/>
            </a:pPr>
            <a:r>
              <a:rPr lang="en-US" sz="2400" b="1" dirty="0" smtClean="0">
                <a:latin typeface="Times New Roman" pitchFamily="18" charset="0"/>
                <a:cs typeface="Times New Roman" pitchFamily="18" charset="0"/>
              </a:rPr>
              <a:t>4. Profit Management: </a:t>
            </a:r>
          </a:p>
          <a:p>
            <a:pPr algn="just">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Each and every business firms are tended for earning profit, it is a profit which provides the chief measure of success of a firm in the long period. Economists tells us that profits are the reward for uncertainty bearing and risk taking. </a:t>
            </a:r>
          </a:p>
          <a:p>
            <a:pPr algn="just">
              <a:buNone/>
            </a:pPr>
            <a:r>
              <a:rPr lang="en-US" sz="2400" dirty="0" smtClean="0">
                <a:latin typeface="Times New Roman" pitchFamily="18" charset="0"/>
                <a:cs typeface="Times New Roman" pitchFamily="18" charset="0"/>
              </a:rPr>
              <a:t>     A successful business manager is one who can form more or less correct estimates of costs and revenues at different levels of output. The more successful a manager is in reducing uncertainty, the higher are the profits earned by him. </a:t>
            </a:r>
          </a:p>
          <a:p>
            <a:pPr algn="just">
              <a:buNone/>
            </a:pPr>
            <a:r>
              <a:rPr lang="en-US" sz="2400" dirty="0" smtClean="0">
                <a:latin typeface="Times New Roman" pitchFamily="18" charset="0"/>
                <a:cs typeface="Times New Roman" pitchFamily="18" charset="0"/>
              </a:rPr>
              <a:t>     Thus, profit-planning and profit measurement is the most challenging area of business economics.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a:bodyPr>
          <a:lstStyle/>
          <a:p>
            <a:pPr>
              <a:buNone/>
            </a:pPr>
            <a:r>
              <a:rPr lang="en-US" sz="3000" b="1" dirty="0" smtClean="0">
                <a:latin typeface="Times New Roman" pitchFamily="18" charset="0"/>
                <a:cs typeface="Times New Roman" pitchFamily="18" charset="0"/>
              </a:rPr>
              <a:t>5. Capital management:</a:t>
            </a:r>
            <a:endParaRPr lang="en-US" sz="30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Another most challenging problem for a modern business manager is a planning of investment. Investments are made in the plant, machinery and buildings. </a:t>
            </a:r>
          </a:p>
          <a:p>
            <a:pPr algn="just">
              <a:buNone/>
            </a:pPr>
            <a:r>
              <a:rPr lang="en-US" sz="2400" dirty="0" smtClean="0">
                <a:latin typeface="Times New Roman" pitchFamily="18" charset="0"/>
                <a:cs typeface="Times New Roman" pitchFamily="18" charset="0"/>
              </a:rPr>
              <a:t>    Therefore, capital management requires top-level decisions. It means capital management i.e., planning and control of capital expenditure. </a:t>
            </a:r>
          </a:p>
          <a:p>
            <a:pPr algn="just">
              <a:buNone/>
            </a:pPr>
            <a:r>
              <a:rPr lang="en-US" sz="2400" dirty="0" smtClean="0">
                <a:latin typeface="Times New Roman" pitchFamily="18" charset="0"/>
                <a:cs typeface="Times New Roman" pitchFamily="18" charset="0"/>
              </a:rPr>
              <a:t>     It deals with cost of capital, rate of return and selection of projects. </a:t>
            </a:r>
            <a:r>
              <a:rPr lang="en-US" dirty="0" smtClean="0"/>
              <a:t/>
            </a:r>
            <a:br>
              <a:rPr lang="en-US" dirty="0" smtClean="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85000" lnSpcReduction="20000"/>
          </a:bodyPr>
          <a:lstStyle/>
          <a:p>
            <a:pPr algn="just">
              <a:buNone/>
            </a:pPr>
            <a:r>
              <a:rPr lang="en-US" sz="3100" b="1" dirty="0" smtClean="0">
                <a:latin typeface="Times New Roman" pitchFamily="18" charset="0"/>
                <a:cs typeface="Times New Roman" pitchFamily="18" charset="0"/>
              </a:rPr>
              <a:t>6. Inventory Management: </a:t>
            </a:r>
          </a:p>
          <a:p>
            <a:pPr algn="just">
              <a:buNone/>
            </a:pPr>
            <a:r>
              <a:rPr lang="en-US" sz="3100" b="1" dirty="0" smtClean="0">
                <a:latin typeface="Times New Roman" pitchFamily="18" charset="0"/>
                <a:cs typeface="Times New Roman" pitchFamily="18" charset="0"/>
              </a:rPr>
              <a:t>    </a:t>
            </a:r>
            <a:r>
              <a:rPr lang="en-US" sz="3100" dirty="0" smtClean="0">
                <a:latin typeface="Times New Roman" pitchFamily="18" charset="0"/>
                <a:cs typeface="Times New Roman" pitchFamily="18" charset="0"/>
              </a:rPr>
              <a:t>A firm should always keep an ideal quantity of stock. If the stock is too much, the capital is unnecessarily locked up in inventories. At the same time if the level of stock is low, production will be interrupted due to non availability of materials. </a:t>
            </a:r>
          </a:p>
          <a:p>
            <a:pPr algn="just">
              <a:buNone/>
            </a:pPr>
            <a:r>
              <a:rPr lang="en-US" sz="3100" dirty="0" smtClean="0">
                <a:latin typeface="Times New Roman" pitchFamily="18" charset="0"/>
                <a:cs typeface="Times New Roman" pitchFamily="18" charset="0"/>
              </a:rPr>
              <a:t>     Hence, a firm always prefers to have an optimum quantity of stock..</a:t>
            </a:r>
          </a:p>
          <a:p>
            <a:pPr>
              <a:buNone/>
            </a:pPr>
            <a:r>
              <a:rPr lang="en-US" sz="3100" b="1" dirty="0" smtClean="0">
                <a:latin typeface="Times New Roman" pitchFamily="18" charset="0"/>
                <a:cs typeface="Times New Roman" pitchFamily="18" charset="0"/>
              </a:rPr>
              <a:t>7. Linear Programming and Theory of Games : </a:t>
            </a:r>
          </a:p>
          <a:p>
            <a:pPr>
              <a:buNone/>
            </a:pPr>
            <a:r>
              <a:rPr lang="en-US" sz="3100" b="1" dirty="0" smtClean="0">
                <a:latin typeface="Times New Roman" pitchFamily="18" charset="0"/>
                <a:cs typeface="Times New Roman" pitchFamily="18" charset="0"/>
              </a:rPr>
              <a:t>    </a:t>
            </a:r>
            <a:r>
              <a:rPr lang="en-US" sz="3100" dirty="0" smtClean="0">
                <a:latin typeface="Times New Roman" pitchFamily="18" charset="0"/>
                <a:cs typeface="Times New Roman" pitchFamily="18" charset="0"/>
              </a:rPr>
              <a:t>Linear programming and theory of games have came to be regarded as part of business economics recently. </a:t>
            </a:r>
            <a:r>
              <a:rPr lang="en-US" dirty="0" smtClean="0"/>
              <a:t/>
            </a:r>
            <a:br>
              <a:rPr lang="en-US" dirty="0" smtClean="0"/>
            </a:b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714356"/>
            <a:ext cx="8229600" cy="5411807"/>
          </a:xfrm>
        </p:spPr>
        <p:txBody>
          <a:bodyPr>
            <a:noAutofit/>
          </a:bodyPr>
          <a:lstStyle/>
          <a:p>
            <a:pPr algn="just">
              <a:buNone/>
            </a:pPr>
            <a:r>
              <a:rPr lang="en-US" sz="2400" b="1" dirty="0" smtClean="0">
                <a:latin typeface="Times New Roman" pitchFamily="18" charset="0"/>
                <a:cs typeface="Times New Roman" pitchFamily="18" charset="0"/>
              </a:rPr>
              <a:t>8. Environmental Issues: </a:t>
            </a:r>
          </a:p>
          <a:p>
            <a:pPr algn="just">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There are certain issues of macroeconomics which also form a part of managerial economics. These issues relate to general business, social and political environment in which a business enterprise operates.</a:t>
            </a:r>
          </a:p>
          <a:p>
            <a:pPr algn="just">
              <a:buNone/>
            </a:pPr>
            <a:r>
              <a:rPr lang="en-US" sz="2400" b="1" dirty="0" smtClean="0">
                <a:latin typeface="Times New Roman" pitchFamily="18" charset="0"/>
                <a:cs typeface="Times New Roman" pitchFamily="18" charset="0"/>
              </a:rPr>
              <a:t>9. Business Cycles: </a:t>
            </a:r>
          </a:p>
          <a:p>
            <a:pPr algn="just">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Business cycles affect business decisions. </a:t>
            </a:r>
          </a:p>
          <a:p>
            <a:pPr algn="just">
              <a:buNone/>
            </a:pPr>
            <a:r>
              <a:rPr lang="en-US" sz="2400" dirty="0" smtClean="0">
                <a:latin typeface="Times New Roman" pitchFamily="18" charset="0"/>
                <a:cs typeface="Times New Roman" pitchFamily="18" charset="0"/>
              </a:rPr>
              <a:t>     They refer to regular fluctuations in economic activities in the country. </a:t>
            </a:r>
          </a:p>
          <a:p>
            <a:pPr algn="just">
              <a:buNone/>
            </a:pPr>
            <a:r>
              <a:rPr lang="en-US" sz="2400" dirty="0" smtClean="0">
                <a:latin typeface="Times New Roman" pitchFamily="18" charset="0"/>
                <a:cs typeface="Times New Roman" pitchFamily="18" charset="0"/>
              </a:rPr>
              <a:t>    The different phases of business cycle are depression, recovery or rival, prosperity or boom and recession or contraction.</a:t>
            </a:r>
            <a:r>
              <a:rPr lang="en-US" sz="2400" dirty="0" smtClean="0"/>
              <a:t>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a:bodyPr>
          <a:lstStyle/>
          <a:p>
            <a:pPr>
              <a:buNone/>
            </a:pPr>
            <a:r>
              <a:rPr lang="en-US" sz="2800" b="1" dirty="0" smtClean="0">
                <a:latin typeface="Times New Roman" pitchFamily="18" charset="0"/>
                <a:cs typeface="Times New Roman" pitchFamily="18" charset="0"/>
              </a:rPr>
              <a:t>Theoretical Economics: </a:t>
            </a:r>
            <a:r>
              <a:rPr lang="en-US" sz="2800" dirty="0" smtClean="0">
                <a:latin typeface="Times New Roman" pitchFamily="18" charset="0"/>
                <a:cs typeface="Times New Roman" pitchFamily="18" charset="0"/>
              </a:rPr>
              <a:t>It deals with the interrelationships of observed economic facts and figures e.g. law of demand. In this part theory of consumer behavior, theory of production and trend international trade are observed. </a:t>
            </a:r>
          </a:p>
          <a:p>
            <a:pPr>
              <a:buNone/>
            </a:pPr>
            <a:r>
              <a:rPr lang="en-US" sz="2800" b="1" dirty="0" smtClean="0">
                <a:latin typeface="Times New Roman" pitchFamily="18" charset="0"/>
                <a:cs typeface="Times New Roman" pitchFamily="18" charset="0"/>
              </a:rPr>
              <a:t>Applied Economics</a:t>
            </a:r>
            <a:r>
              <a:rPr lang="en-US" sz="2800" dirty="0" smtClean="0">
                <a:latin typeface="Times New Roman" pitchFamily="18" charset="0"/>
                <a:cs typeface="Times New Roman" pitchFamily="18" charset="0"/>
              </a:rPr>
              <a:t> : Applied economics is the study of economics in world situations as opposed to the theory of economics. It is the application of economic principles and theories to real situations, and trying to predict the outcomes.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 </a:t>
            </a:r>
            <a:r>
              <a:rPr lang="en-US" b="1" dirty="0" smtClean="0">
                <a:latin typeface="Times New Roman" pitchFamily="18" charset="0"/>
                <a:cs typeface="Times New Roman" pitchFamily="18" charset="0"/>
              </a:rPr>
              <a:t>Positive Economics: </a:t>
            </a:r>
          </a:p>
          <a:p>
            <a:pPr>
              <a:buNone/>
            </a:pPr>
            <a:r>
              <a:rPr lang="en-US" sz="2800" dirty="0" smtClean="0">
                <a:latin typeface="Times New Roman" pitchFamily="18" charset="0"/>
                <a:cs typeface="Times New Roman" pitchFamily="18" charset="0"/>
              </a:rPr>
              <a:t>    Classical economists David Ricardo, J.S. Mill and N. W. Senior as well as Robbins and Keynes consider economics as positive science. In this part facts and results are defined : “As they are.”</a:t>
            </a:r>
          </a:p>
          <a:p>
            <a:pPr>
              <a:buNone/>
            </a:pP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Welfare Economics: </a:t>
            </a:r>
          </a:p>
          <a:p>
            <a:pPr>
              <a:buNone/>
            </a:pPr>
            <a:r>
              <a:rPr lang="en-US" sz="2600" dirty="0" smtClean="0">
                <a:latin typeface="Times New Roman" pitchFamily="18" charset="0"/>
                <a:cs typeface="Times New Roman" pitchFamily="18" charset="0"/>
              </a:rPr>
              <a:t>      Marshall, </a:t>
            </a:r>
            <a:r>
              <a:rPr lang="en-US" sz="2600" dirty="0" err="1" smtClean="0">
                <a:latin typeface="Times New Roman" pitchFamily="18" charset="0"/>
                <a:cs typeface="Times New Roman" pitchFamily="18" charset="0"/>
              </a:rPr>
              <a:t>Pigou</a:t>
            </a:r>
            <a:r>
              <a:rPr lang="en-US" sz="2600" dirty="0" smtClean="0">
                <a:latin typeface="Times New Roman" pitchFamily="18" charset="0"/>
                <a:cs typeface="Times New Roman" pitchFamily="18" charset="0"/>
              </a:rPr>
              <a:t> and Canon declared economics as a material welfare. They relates it with material fundamentals of economic and social welfare. They emphasized on basic needs such as ; food, clothing and shelter and suggestions for the attainment of these essentials.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a:buNone/>
            </a:pPr>
            <a:r>
              <a:rPr lang="en-US" sz="2800" b="1" dirty="0" smtClean="0">
                <a:latin typeface="Times New Roman" pitchFamily="18" charset="0"/>
                <a:cs typeface="Times New Roman" pitchFamily="18" charset="0"/>
              </a:rPr>
              <a:t>Micro Economics: </a:t>
            </a:r>
          </a:p>
          <a:p>
            <a:pPr>
              <a:buNone/>
            </a:pP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It is a branch of economics in which individual economics activities are analyzed. i.e. a consumer’s behavior, a firm behavior.</a:t>
            </a:r>
          </a:p>
          <a:p>
            <a:pPr>
              <a:buNone/>
            </a:pPr>
            <a:r>
              <a:rPr lang="en-US" sz="2800" b="1" dirty="0" smtClean="0">
                <a:latin typeface="Times New Roman" pitchFamily="18" charset="0"/>
                <a:cs typeface="Times New Roman" pitchFamily="18" charset="0"/>
              </a:rPr>
              <a:t>Macro Economics: </a:t>
            </a:r>
          </a:p>
          <a:p>
            <a:pPr>
              <a:buNone/>
            </a:pP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It is a branch of economics in which collective activities are analyzed , i.e. national income, employment level and international trade etc</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lstStyle/>
          <a:p>
            <a:pPr>
              <a:buNone/>
            </a:pPr>
            <a:r>
              <a:rPr lang="en-US" b="1" dirty="0" smtClean="0"/>
              <a:t>Mathematical economics:</a:t>
            </a:r>
            <a:r>
              <a:rPr lang="en-US" dirty="0" smtClean="0"/>
              <a:t> </a:t>
            </a:r>
          </a:p>
          <a:p>
            <a:pPr>
              <a:buNone/>
            </a:pPr>
            <a:r>
              <a:rPr lang="en-US" b="1" dirty="0" smtClean="0"/>
              <a:t> </a:t>
            </a:r>
            <a:r>
              <a:rPr lang="en-US" sz="2800" dirty="0" smtClean="0">
                <a:latin typeface="Times New Roman" pitchFamily="18" charset="0"/>
                <a:cs typeface="Times New Roman" pitchFamily="18" charset="0"/>
              </a:rPr>
              <a:t>Mathematical economics is the application of mathematical methods to represent theories and investigate problems in economics. </a:t>
            </a:r>
            <a:endParaRPr lang="en-US" sz="2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Economics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Business Economics is also called Managerial Economics. </a:t>
            </a:r>
          </a:p>
          <a:p>
            <a:r>
              <a:rPr lang="en-US" dirty="0" smtClean="0"/>
              <a:t>Business economics consists of that part of economic theory which helps the business manager to take rational decisions. </a:t>
            </a:r>
          </a:p>
          <a:p>
            <a:r>
              <a:rPr lang="en-US" dirty="0" smtClean="0"/>
              <a:t>Economic theories help to investigate the practical problems faced by a business firm. </a:t>
            </a:r>
          </a:p>
          <a:p>
            <a:r>
              <a:rPr lang="en-US" dirty="0" smtClean="0"/>
              <a:t>It is a special branch of economics that bridges the gap between conceptual theory and business practice. </a:t>
            </a:r>
            <a:br>
              <a:rPr lang="en-US" dirty="0" smtClean="0"/>
            </a:b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It deals with the use of economic concepts</a:t>
            </a:r>
            <a:br>
              <a:rPr lang="en-US" dirty="0" smtClean="0"/>
            </a:br>
            <a:r>
              <a:rPr lang="en-US" dirty="0" smtClean="0"/>
              <a:t>and principles for decision making in a business unit. </a:t>
            </a:r>
          </a:p>
          <a:p>
            <a:r>
              <a:rPr lang="en-US" dirty="0" smtClean="0"/>
              <a:t>The terms Managerial Economics and Business Economics are used interchangeably. </a:t>
            </a:r>
          </a:p>
          <a:p>
            <a:r>
              <a:rPr lang="en-US" dirty="0" smtClean="0"/>
              <a:t>The term Managerial Economics is more in use now-a-days. </a:t>
            </a:r>
          </a:p>
          <a:p>
            <a:r>
              <a:rPr lang="en-US" dirty="0" smtClean="0"/>
              <a:t>Managerial Economics is economics applied in business decision-making. Hence it is also called Applied Economics. </a:t>
            </a:r>
            <a:br>
              <a:rPr lang="en-US" dirty="0" smtClean="0"/>
            </a:b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Definition of Business Economics</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simple words, business economics is the discipline which helps a business manager in decision making for achieving the desired results. </a:t>
            </a:r>
          </a:p>
          <a:p>
            <a:r>
              <a:rPr lang="en-US" dirty="0" smtClean="0"/>
              <a:t>In other words, it deals with the application of economic theory to business management.</a:t>
            </a:r>
          </a:p>
          <a:p>
            <a:r>
              <a:rPr lang="en-US" dirty="0" smtClean="0"/>
              <a:t>According to </a:t>
            </a:r>
            <a:r>
              <a:rPr lang="en-US" b="1" dirty="0" smtClean="0"/>
              <a:t>Spencer and Siegel man</a:t>
            </a:r>
            <a:r>
              <a:rPr lang="en-US" dirty="0" smtClean="0"/>
              <a:t>, Business economics is "the combination of economic theory with business practice for the purpose of facilitating decision-making and forward planning by management" </a:t>
            </a:r>
            <a:br>
              <a:rPr lang="en-US" dirty="0" smtClean="0"/>
            </a:b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11084</TotalTime>
  <Words>1418</Words>
  <Application>Microsoft Office PowerPoint</Application>
  <PresentationFormat>On-screen Show (4:3)</PresentationFormat>
  <Paragraphs>139</Paragraphs>
  <Slides>24</Slides>
  <Notes>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ECONOMICS</vt:lpstr>
      <vt:lpstr>Classification of Economics</vt:lpstr>
      <vt:lpstr>Continue</vt:lpstr>
      <vt:lpstr>Continue</vt:lpstr>
      <vt:lpstr> </vt:lpstr>
      <vt:lpstr>Continue</vt:lpstr>
      <vt:lpstr>Business Economics</vt:lpstr>
      <vt:lpstr>Continue</vt:lpstr>
      <vt:lpstr>Definition of Business Economics  </vt:lpstr>
      <vt:lpstr>Continue</vt:lpstr>
      <vt:lpstr>CHARACTERISTICS OF BUSINESS ECONOMICS  </vt:lpstr>
      <vt:lpstr>Continue</vt:lpstr>
      <vt:lpstr> </vt:lpstr>
      <vt:lpstr>Continue</vt:lpstr>
      <vt:lpstr>OBJECTIVES OF BUSINESS ECONOMICS  </vt:lpstr>
      <vt:lpstr>Continue</vt:lpstr>
      <vt:lpstr>Continue</vt:lpstr>
      <vt:lpstr>SCOPE OF MANAGERIAL OR BUSINESS ECONOMICS  </vt:lpstr>
      <vt:lpstr>Continue</vt:lpstr>
      <vt:lpstr>Continue</vt:lpstr>
      <vt:lpstr>Continue</vt:lpstr>
      <vt:lpstr>Continue</vt:lpstr>
      <vt:lpstr>Continue</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Admin</dc:creator>
  <cp:lastModifiedBy>Rajindar</cp:lastModifiedBy>
  <cp:revision>342</cp:revision>
  <dcterms:created xsi:type="dcterms:W3CDTF">2015-04-30T14:16:38Z</dcterms:created>
  <dcterms:modified xsi:type="dcterms:W3CDTF">2020-04-27T15:27:49Z</dcterms:modified>
</cp:coreProperties>
</file>