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8/10/2018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8/10/2018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8/10/2018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8/10/2018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8/10/2018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8/10/2018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8/10/2018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8/10/2018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8/10/2018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8/10/2018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8/10/2018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8/10/2018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8/10/2018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DDF6F-0265-4A4D-8465-5303A1A1DAD8}"/>
              </a:ext>
            </a:extLst>
          </p:cNvPr>
          <p:cNvSpPr>
            <a:spLocks noGrp="1"/>
          </p:cNvSpPr>
          <p:nvPr>
            <p:ph type="ctrTitle"/>
          </p:nvPr>
        </p:nvSpPr>
        <p:spPr/>
        <p:txBody>
          <a:bodyPr/>
          <a:lstStyle/>
          <a:p>
            <a:r>
              <a:rPr lang="en-GB" dirty="0" err="1"/>
              <a:t>Lect</a:t>
            </a:r>
            <a:r>
              <a:rPr lang="en-GB" dirty="0"/>
              <a:t> 15</a:t>
            </a:r>
            <a:br>
              <a:rPr lang="en-GB" dirty="0"/>
            </a:br>
            <a:r>
              <a:rPr lang="en-GB" dirty="0"/>
              <a:t>Nutrition During Childhood</a:t>
            </a:r>
          </a:p>
        </p:txBody>
      </p:sp>
      <p:sp>
        <p:nvSpPr>
          <p:cNvPr id="3" name="Subtitle 2">
            <a:extLst>
              <a:ext uri="{FF2B5EF4-FFF2-40B4-BE49-F238E27FC236}">
                <a16:creationId xmlns:a16="http://schemas.microsoft.com/office/drawing/2014/main" id="{2D976536-004E-48C4-B842-56119AA83875}"/>
              </a:ext>
            </a:extLst>
          </p:cNvPr>
          <p:cNvSpPr>
            <a:spLocks noGrp="1"/>
          </p:cNvSpPr>
          <p:nvPr>
            <p:ph type="subTitle" idx="1"/>
          </p:nvPr>
        </p:nvSpPr>
        <p:spPr/>
        <p:txBody>
          <a:bodyPr/>
          <a:lstStyle/>
          <a:p>
            <a:r>
              <a:rPr lang="en-GB" dirty="0"/>
              <a:t>By </a:t>
            </a:r>
            <a:r>
              <a:rPr lang="en-GB" dirty="0" err="1"/>
              <a:t>dr</a:t>
            </a:r>
            <a:r>
              <a:rPr lang="en-GB" dirty="0"/>
              <a:t> </a:t>
            </a:r>
            <a:r>
              <a:rPr lang="en-GB" dirty="0" err="1"/>
              <a:t>umer</a:t>
            </a:r>
            <a:r>
              <a:rPr lang="en-GB" dirty="0"/>
              <a:t> </a:t>
            </a:r>
            <a:r>
              <a:rPr lang="en-GB" dirty="0" err="1"/>
              <a:t>Faroo</a:t>
            </a:r>
            <a:endParaRPr lang="en-GB" dirty="0"/>
          </a:p>
        </p:txBody>
      </p:sp>
    </p:spTree>
    <p:extLst>
      <p:ext uri="{BB962C8B-B14F-4D97-AF65-F5344CB8AC3E}">
        <p14:creationId xmlns:p14="http://schemas.microsoft.com/office/powerpoint/2010/main" val="136388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41BD3-EA8C-45CE-802D-221BC19ACAF9}"/>
              </a:ext>
            </a:extLst>
          </p:cNvPr>
          <p:cNvSpPr>
            <a:spLocks noGrp="1"/>
          </p:cNvSpPr>
          <p:nvPr>
            <p:ph type="title"/>
          </p:nvPr>
        </p:nvSpPr>
        <p:spPr/>
        <p:txBody>
          <a:bodyPr/>
          <a:lstStyle/>
          <a:p>
            <a:r>
              <a:rPr lang="en-GB" dirty="0"/>
              <a:t>Food Allergy and Intolerance</a:t>
            </a:r>
          </a:p>
        </p:txBody>
      </p:sp>
      <p:sp>
        <p:nvSpPr>
          <p:cNvPr id="3" name="Content Placeholder 2">
            <a:extLst>
              <a:ext uri="{FF2B5EF4-FFF2-40B4-BE49-F238E27FC236}">
                <a16:creationId xmlns:a16="http://schemas.microsoft.com/office/drawing/2014/main" id="{BA2D2671-7FFB-43A6-BEA3-7EAFB4810C7E}"/>
              </a:ext>
            </a:extLst>
          </p:cNvPr>
          <p:cNvSpPr>
            <a:spLocks noGrp="1"/>
          </p:cNvSpPr>
          <p:nvPr>
            <p:ph idx="1"/>
          </p:nvPr>
        </p:nvSpPr>
        <p:spPr/>
        <p:txBody>
          <a:bodyPr>
            <a:normAutofit fontScale="85000" lnSpcReduction="10000"/>
          </a:bodyPr>
          <a:lstStyle/>
          <a:p>
            <a:r>
              <a:rPr lang="en-GB" b="1" dirty="0"/>
              <a:t>food allergy: an adverse reaction to food that involves an immune response; also called food-hypersensitivity reaction.</a:t>
            </a:r>
          </a:p>
          <a:p>
            <a:r>
              <a:rPr lang="en-GB" dirty="0"/>
              <a:t>A person who produces antibodies without having any symptoms has an </a:t>
            </a:r>
            <a:r>
              <a:rPr lang="en-GB" b="1" dirty="0" err="1"/>
              <a:t>asymptosymptomatic</a:t>
            </a:r>
            <a:r>
              <a:rPr lang="en-GB" b="1" dirty="0"/>
              <a:t> allergy</a:t>
            </a:r>
          </a:p>
          <a:p>
            <a:r>
              <a:rPr lang="en-GB" dirty="0"/>
              <a:t> A person who produces antibodies and has symptoms has </a:t>
            </a:r>
            <a:r>
              <a:rPr lang="en-GB" b="1" dirty="0"/>
              <a:t>symptomatic allergy</a:t>
            </a:r>
          </a:p>
          <a:p>
            <a:r>
              <a:rPr lang="en-GB" b="1" dirty="0"/>
              <a:t>Food allergy</a:t>
            </a:r>
            <a:r>
              <a:rPr lang="en-GB" dirty="0"/>
              <a:t>; </a:t>
            </a:r>
            <a:r>
              <a:rPr lang="en-GB" b="1" dirty="0"/>
              <a:t> </a:t>
            </a:r>
            <a:r>
              <a:rPr lang="en-GB" dirty="0"/>
              <a:t>is frequently blamed for physical and </a:t>
            </a:r>
            <a:r>
              <a:rPr lang="en-GB" dirty="0" err="1"/>
              <a:t>behavioral</a:t>
            </a:r>
            <a:r>
              <a:rPr lang="en-GB" dirty="0"/>
              <a:t> abnormalities in children, but just 6 percent of children are diagnosed with true food allergies.</a:t>
            </a:r>
          </a:p>
          <a:p>
            <a:r>
              <a:rPr lang="en-GB" dirty="0"/>
              <a:t> Food allergies diminish with age, until in adulthood they affect only about 1 or 2 percent of the population.</a:t>
            </a:r>
          </a:p>
          <a:p>
            <a:r>
              <a:rPr lang="en-GB" b="1" dirty="0"/>
              <a:t>A true food allergy </a:t>
            </a:r>
            <a:r>
              <a:rPr lang="en-GB" dirty="0"/>
              <a:t>occurs when fractions of a food protein or other large molecule are absorbed into the blood and elicit an immunologic response. </a:t>
            </a:r>
          </a:p>
          <a:p>
            <a:r>
              <a:rPr lang="en-GB" dirty="0"/>
              <a:t>The body’s immune system reacts to these large food molecules as it does to other antigens—by producing antibodies, histamines, or other defensive agents. </a:t>
            </a:r>
          </a:p>
        </p:txBody>
      </p:sp>
    </p:spTree>
    <p:extLst>
      <p:ext uri="{BB962C8B-B14F-4D97-AF65-F5344CB8AC3E}">
        <p14:creationId xmlns:p14="http://schemas.microsoft.com/office/powerpoint/2010/main" val="4018334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5CF24-D493-4CD6-9E09-B98DFE32E3D0}"/>
              </a:ext>
            </a:extLst>
          </p:cNvPr>
          <p:cNvSpPr>
            <a:spLocks noGrp="1"/>
          </p:cNvSpPr>
          <p:nvPr>
            <p:ph type="title"/>
          </p:nvPr>
        </p:nvSpPr>
        <p:spPr/>
        <p:txBody>
          <a:bodyPr/>
          <a:lstStyle/>
          <a:p>
            <a:r>
              <a:rPr lang="en-GB" dirty="0"/>
              <a:t>Detecting Food Allergy</a:t>
            </a:r>
          </a:p>
        </p:txBody>
      </p:sp>
      <p:sp>
        <p:nvSpPr>
          <p:cNvPr id="3" name="Content Placeholder 2">
            <a:extLst>
              <a:ext uri="{FF2B5EF4-FFF2-40B4-BE49-F238E27FC236}">
                <a16:creationId xmlns:a16="http://schemas.microsoft.com/office/drawing/2014/main" id="{02171E3D-45AA-4C8F-AF29-7450488B2746}"/>
              </a:ext>
            </a:extLst>
          </p:cNvPr>
          <p:cNvSpPr>
            <a:spLocks noGrp="1"/>
          </p:cNvSpPr>
          <p:nvPr>
            <p:ph idx="1"/>
          </p:nvPr>
        </p:nvSpPr>
        <p:spPr/>
        <p:txBody>
          <a:bodyPr>
            <a:normAutofit fontScale="85000" lnSpcReduction="10000"/>
          </a:bodyPr>
          <a:lstStyle/>
          <a:p>
            <a:r>
              <a:rPr lang="en-GB" dirty="0"/>
              <a:t>Allergies may have one or two components. They always involve antibodies, but they may or may not involve symptoms.</a:t>
            </a:r>
          </a:p>
          <a:p>
            <a:r>
              <a:rPr lang="en-GB" dirty="0"/>
              <a:t>This means that allergies can be diagnosed only by testing for antibodies. </a:t>
            </a:r>
          </a:p>
          <a:p>
            <a:r>
              <a:rPr lang="en-GB" dirty="0"/>
              <a:t>Once a food allergy has been diagnosed, the required treatment is strict elimination of the offending food.</a:t>
            </a:r>
          </a:p>
          <a:p>
            <a:r>
              <a:rPr lang="en-GB" dirty="0"/>
              <a:t>Allergic reactions to food may be immediate or delayed.</a:t>
            </a:r>
          </a:p>
          <a:p>
            <a:r>
              <a:rPr lang="en-GB" dirty="0"/>
              <a:t>In either case, the antigen interacts immediately with the immune system, but the timing of symptoms varies from minutes to 24 hours after consumption of the antigen.</a:t>
            </a:r>
          </a:p>
          <a:p>
            <a:r>
              <a:rPr lang="en-GB" dirty="0"/>
              <a:t>Identifying the food that causes an immediate allergic reaction is fairly easy because the symptoms appear shortly after the food is eaten.</a:t>
            </a:r>
          </a:p>
          <a:p>
            <a:r>
              <a:rPr lang="en-GB" dirty="0"/>
              <a:t>Identifying the food that causes a delayed reaction is more difficult because the symptoms may not appear until much later. By this time, many other foods may have been eaten, complicating the picture.</a:t>
            </a:r>
          </a:p>
        </p:txBody>
      </p:sp>
    </p:spTree>
    <p:extLst>
      <p:ext uri="{BB962C8B-B14F-4D97-AF65-F5344CB8AC3E}">
        <p14:creationId xmlns:p14="http://schemas.microsoft.com/office/powerpoint/2010/main" val="2879550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E627D-0B6F-4F0F-A137-6B7C6C2DE14D}"/>
              </a:ext>
            </a:extLst>
          </p:cNvPr>
          <p:cNvSpPr>
            <a:spLocks noGrp="1"/>
          </p:cNvSpPr>
          <p:nvPr>
            <p:ph type="title"/>
          </p:nvPr>
        </p:nvSpPr>
        <p:spPr/>
        <p:txBody>
          <a:bodyPr/>
          <a:lstStyle/>
          <a:p>
            <a:r>
              <a:rPr lang="en-GB" dirty="0"/>
              <a:t>Anaphylactic Shock</a:t>
            </a:r>
          </a:p>
        </p:txBody>
      </p:sp>
      <p:sp>
        <p:nvSpPr>
          <p:cNvPr id="3" name="Content Placeholder 2">
            <a:extLst>
              <a:ext uri="{FF2B5EF4-FFF2-40B4-BE49-F238E27FC236}">
                <a16:creationId xmlns:a16="http://schemas.microsoft.com/office/drawing/2014/main" id="{28D0009B-106B-4C21-888E-7B4850CF4A77}"/>
              </a:ext>
            </a:extLst>
          </p:cNvPr>
          <p:cNvSpPr>
            <a:spLocks noGrp="1"/>
          </p:cNvSpPr>
          <p:nvPr>
            <p:ph idx="1"/>
          </p:nvPr>
        </p:nvSpPr>
        <p:spPr/>
        <p:txBody>
          <a:bodyPr>
            <a:normAutofit fontScale="92500" lnSpcReduction="20000"/>
          </a:bodyPr>
          <a:lstStyle/>
          <a:p>
            <a:r>
              <a:rPr lang="en-GB" dirty="0"/>
              <a:t>Anaphylactic (</a:t>
            </a:r>
            <a:r>
              <a:rPr lang="en-GB" dirty="0" err="1"/>
              <a:t>ana</a:t>
            </a:r>
            <a:r>
              <a:rPr lang="en-GB" dirty="0"/>
              <a:t>-fill-LAC-tic) shock: a </a:t>
            </a:r>
            <a:r>
              <a:rPr lang="en-GB" dirty="0" err="1"/>
              <a:t>lifethreatening</a:t>
            </a:r>
            <a:r>
              <a:rPr lang="en-GB" dirty="0"/>
              <a:t>, whole-body allergic reaction to an offending substance.</a:t>
            </a:r>
          </a:p>
          <a:p>
            <a:r>
              <a:rPr lang="en-GB" dirty="0"/>
              <a:t>Caused by peanuts, tree nuts, milk, eggs, wheat, soybeans, fish, or shellfish. Among these foods, eggs, milk, soy, and peanuts most often cause problems in children.</a:t>
            </a:r>
          </a:p>
          <a:p>
            <a:r>
              <a:rPr lang="en-GB" dirty="0"/>
              <a:t>Peanuts cause more life-threatening reactions than do all other food allergies combined.</a:t>
            </a:r>
          </a:p>
          <a:p>
            <a:r>
              <a:rPr lang="en-GB" dirty="0"/>
              <a:t>One possible solution depends on finding a natural, hypoallergenic peanut among the 14,000 varieties of peanuts.</a:t>
            </a:r>
          </a:p>
          <a:p>
            <a:r>
              <a:rPr lang="en-GB" dirty="0"/>
              <a:t>The child must learn to identify which foods pose a problem and then learn and use refusal skills for all foods that may contain the allergen. Parents of children with allergies can pack safe foods for lunches and snacks and ask school officials to strictly enforce a “no swapping” policy in the lunchroom.</a:t>
            </a:r>
          </a:p>
          <a:p>
            <a:endParaRPr lang="en-GB" dirty="0"/>
          </a:p>
        </p:txBody>
      </p:sp>
    </p:spTree>
    <p:extLst>
      <p:ext uri="{BB962C8B-B14F-4D97-AF65-F5344CB8AC3E}">
        <p14:creationId xmlns:p14="http://schemas.microsoft.com/office/powerpoint/2010/main" val="3210142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745BE-F00D-4E99-90C2-9AA566FF0643}"/>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E7283D07-FA1B-4990-8F1C-E37C7B85EDDE}"/>
              </a:ext>
            </a:extLst>
          </p:cNvPr>
          <p:cNvSpPr>
            <a:spLocks noGrp="1"/>
          </p:cNvSpPr>
          <p:nvPr>
            <p:ph idx="1"/>
          </p:nvPr>
        </p:nvSpPr>
        <p:spPr/>
        <p:txBody>
          <a:bodyPr>
            <a:normAutofit lnSpcReduction="10000"/>
          </a:bodyPr>
          <a:lstStyle/>
          <a:p>
            <a:r>
              <a:rPr lang="en-GB" dirty="0"/>
              <a:t>The child must be able to recognize the symptoms of impending anaphylactic shock, ◆ such as a tingling of the tongue, throat, or skin, or difficulty breathing. Any person with food allergies severe enough to cause anaphylactic shock should wear a medical alert bracelet or necklace.</a:t>
            </a:r>
          </a:p>
          <a:p>
            <a:r>
              <a:rPr lang="en-GB" dirty="0"/>
              <a:t>Finally, the responsible child and the school staff should be prepared with injections of epinephrine, ◆ which prevents anaphylaxis after exposure to the allergen.</a:t>
            </a:r>
          </a:p>
          <a:p>
            <a:r>
              <a:rPr lang="en-GB" dirty="0"/>
              <a:t>◆ Symptoms of impending anaphylactic shock: • Tingling sensation in mouth • Swelling of the tongue and throat • Irritated, reddened eyes • Difficulty breathing, asthma • Hives, swelling, rashes • Vomiting, abdominal cramps, </a:t>
            </a:r>
            <a:r>
              <a:rPr lang="en-GB" dirty="0" err="1"/>
              <a:t>diarrhea</a:t>
            </a:r>
            <a:r>
              <a:rPr lang="en-GB" dirty="0"/>
              <a:t> • Drop in blood pressure • Loss of consciousness • Death</a:t>
            </a:r>
          </a:p>
          <a:p>
            <a:endParaRPr lang="en-GB" dirty="0"/>
          </a:p>
        </p:txBody>
      </p:sp>
    </p:spTree>
    <p:extLst>
      <p:ext uri="{BB962C8B-B14F-4D97-AF65-F5344CB8AC3E}">
        <p14:creationId xmlns:p14="http://schemas.microsoft.com/office/powerpoint/2010/main" val="1321988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68CC6-69FF-4267-967C-6DE475FE8B2F}"/>
              </a:ext>
            </a:extLst>
          </p:cNvPr>
          <p:cNvSpPr>
            <a:spLocks noGrp="1"/>
          </p:cNvSpPr>
          <p:nvPr>
            <p:ph type="title"/>
          </p:nvPr>
        </p:nvSpPr>
        <p:spPr/>
        <p:txBody>
          <a:bodyPr/>
          <a:lstStyle/>
          <a:p>
            <a:r>
              <a:rPr lang="en-GB" dirty="0"/>
              <a:t>◆ Reminder:</a:t>
            </a:r>
          </a:p>
        </p:txBody>
      </p:sp>
      <p:sp>
        <p:nvSpPr>
          <p:cNvPr id="3" name="Content Placeholder 2">
            <a:extLst>
              <a:ext uri="{FF2B5EF4-FFF2-40B4-BE49-F238E27FC236}">
                <a16:creationId xmlns:a16="http://schemas.microsoft.com/office/drawing/2014/main" id="{16477840-38B1-4428-A842-89BB97E73C45}"/>
              </a:ext>
            </a:extLst>
          </p:cNvPr>
          <p:cNvSpPr>
            <a:spLocks noGrp="1"/>
          </p:cNvSpPr>
          <p:nvPr>
            <p:ph idx="1"/>
          </p:nvPr>
        </p:nvSpPr>
        <p:spPr/>
        <p:txBody>
          <a:bodyPr/>
          <a:lstStyle/>
          <a:p>
            <a:r>
              <a:rPr lang="en-GB" dirty="0"/>
              <a:t>Epinephrine is a hormone of the adrenal gland that modulates the stress response; formerly called adrenaline. When administered by injection, epinephrine counteracts anaphylactic shock by opening the airways and maintaining heartbeat and blood pressure.</a:t>
            </a:r>
          </a:p>
          <a:p>
            <a:endParaRPr lang="en-GB" dirty="0"/>
          </a:p>
        </p:txBody>
      </p:sp>
    </p:spTree>
    <p:extLst>
      <p:ext uri="{BB962C8B-B14F-4D97-AF65-F5344CB8AC3E}">
        <p14:creationId xmlns:p14="http://schemas.microsoft.com/office/powerpoint/2010/main" val="3197491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7994B-37FF-4035-8676-F34D96EADFD0}"/>
              </a:ext>
            </a:extLst>
          </p:cNvPr>
          <p:cNvSpPr>
            <a:spLocks noGrp="1"/>
          </p:cNvSpPr>
          <p:nvPr>
            <p:ph type="title"/>
          </p:nvPr>
        </p:nvSpPr>
        <p:spPr/>
        <p:txBody>
          <a:bodyPr/>
          <a:lstStyle/>
          <a:p>
            <a:r>
              <a:rPr lang="en-GB" dirty="0"/>
              <a:t>Food </a:t>
            </a:r>
            <a:r>
              <a:rPr lang="en-GB" dirty="0" err="1"/>
              <a:t>Labeling</a:t>
            </a:r>
            <a:endParaRPr lang="en-GB" dirty="0"/>
          </a:p>
        </p:txBody>
      </p:sp>
      <p:sp>
        <p:nvSpPr>
          <p:cNvPr id="3" name="Content Placeholder 2">
            <a:extLst>
              <a:ext uri="{FF2B5EF4-FFF2-40B4-BE49-F238E27FC236}">
                <a16:creationId xmlns:a16="http://schemas.microsoft.com/office/drawing/2014/main" id="{60798922-2CDE-479B-85A4-26F6A4D5F4FA}"/>
              </a:ext>
            </a:extLst>
          </p:cNvPr>
          <p:cNvSpPr>
            <a:spLocks noGrp="1"/>
          </p:cNvSpPr>
          <p:nvPr>
            <p:ph idx="1"/>
          </p:nvPr>
        </p:nvSpPr>
        <p:spPr/>
        <p:txBody>
          <a:bodyPr/>
          <a:lstStyle/>
          <a:p>
            <a:r>
              <a:rPr lang="en-GB" dirty="0"/>
              <a:t>Food labels must list the presence of common allergens in plain language, using the names of the eight most common allergy-causing foods.</a:t>
            </a:r>
          </a:p>
          <a:p>
            <a:r>
              <a:rPr lang="en-GB" dirty="0"/>
              <a:t>Food producers must also prevent cross-contamination during production and clearly label foods in which it is likely to occur.</a:t>
            </a:r>
          </a:p>
          <a:p>
            <a:r>
              <a:rPr lang="en-GB" dirty="0"/>
              <a:t>New drugs are being developed that may interfere with the immune response that causes allergic reactions.</a:t>
            </a:r>
          </a:p>
          <a:p>
            <a:r>
              <a:rPr lang="en-GB" dirty="0"/>
              <a:t>Also, through genetic engineering, scientists may one day create allergen-free peanuts, soybeans, and other foods to make them safer.</a:t>
            </a:r>
          </a:p>
        </p:txBody>
      </p:sp>
    </p:spTree>
    <p:extLst>
      <p:ext uri="{BB962C8B-B14F-4D97-AF65-F5344CB8AC3E}">
        <p14:creationId xmlns:p14="http://schemas.microsoft.com/office/powerpoint/2010/main" val="493890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94B6D-A5E4-4856-84E3-E25342A3ABB9}"/>
              </a:ext>
            </a:extLst>
          </p:cNvPr>
          <p:cNvSpPr>
            <a:spLocks noGrp="1"/>
          </p:cNvSpPr>
          <p:nvPr>
            <p:ph type="title"/>
          </p:nvPr>
        </p:nvSpPr>
        <p:spPr/>
        <p:txBody>
          <a:bodyPr/>
          <a:lstStyle/>
          <a:p>
            <a:r>
              <a:rPr lang="en-GB" dirty="0"/>
              <a:t>Food Intolerances</a:t>
            </a:r>
          </a:p>
        </p:txBody>
      </p:sp>
      <p:sp>
        <p:nvSpPr>
          <p:cNvPr id="3" name="Content Placeholder 2">
            <a:extLst>
              <a:ext uri="{FF2B5EF4-FFF2-40B4-BE49-F238E27FC236}">
                <a16:creationId xmlns:a16="http://schemas.microsoft.com/office/drawing/2014/main" id="{4D71B6B1-5A71-4092-8C10-9D15B25D97E1}"/>
              </a:ext>
            </a:extLst>
          </p:cNvPr>
          <p:cNvSpPr>
            <a:spLocks noGrp="1"/>
          </p:cNvSpPr>
          <p:nvPr>
            <p:ph idx="1"/>
          </p:nvPr>
        </p:nvSpPr>
        <p:spPr/>
        <p:txBody>
          <a:bodyPr>
            <a:normAutofit/>
          </a:bodyPr>
          <a:lstStyle/>
          <a:p>
            <a:r>
              <a:rPr lang="en-GB" b="1" dirty="0"/>
              <a:t>Adverse reactions: </a:t>
            </a:r>
            <a:r>
              <a:rPr lang="en-GB" dirty="0"/>
              <a:t>unusual responses to food (including intolerances and allergies).</a:t>
            </a:r>
          </a:p>
          <a:p>
            <a:r>
              <a:rPr lang="en-GB" dirty="0"/>
              <a:t>Not all </a:t>
            </a:r>
            <a:r>
              <a:rPr lang="en-GB" b="1" dirty="0"/>
              <a:t>adverse reactions </a:t>
            </a:r>
            <a:r>
              <a:rPr lang="en-GB" dirty="0"/>
              <a:t>to foods are food allergies, although even physicians may describe them as such.</a:t>
            </a:r>
          </a:p>
          <a:p>
            <a:r>
              <a:rPr lang="en-GB" dirty="0"/>
              <a:t>Signs of adverse reactions to foods include </a:t>
            </a:r>
            <a:r>
              <a:rPr lang="en-GB" dirty="0" err="1"/>
              <a:t>stomachaches</a:t>
            </a:r>
            <a:r>
              <a:rPr lang="en-GB" dirty="0"/>
              <a:t>, headaches, rapid pulse rate, nausea, wheezing, hives, bronchial irritation, coughs, and other such discomforts.</a:t>
            </a:r>
          </a:p>
          <a:p>
            <a:r>
              <a:rPr lang="en-GB" dirty="0"/>
              <a:t> Among the causes may be reactions to chemicals in foods, such as the </a:t>
            </a:r>
            <a:r>
              <a:rPr lang="en-GB" dirty="0" err="1"/>
              <a:t>flavor</a:t>
            </a:r>
            <a:r>
              <a:rPr lang="en-GB" dirty="0"/>
              <a:t> enhancer monosodium glutamate (MSG), the natural laxative in prunes, or the mineral </a:t>
            </a:r>
            <a:r>
              <a:rPr lang="en-GB" dirty="0" err="1"/>
              <a:t>sulfur</a:t>
            </a:r>
            <a:r>
              <a:rPr lang="en-GB" dirty="0"/>
              <a:t>; digestive diseases, such as obstructions or injuries; enzyme deficiencies, such as lactose intolerance; and even psychological aversions.</a:t>
            </a:r>
          </a:p>
          <a:p>
            <a:pPr marL="0" indent="0">
              <a:buNone/>
            </a:pPr>
            <a:endParaRPr lang="en-GB" dirty="0"/>
          </a:p>
        </p:txBody>
      </p:sp>
    </p:spTree>
    <p:extLst>
      <p:ext uri="{BB962C8B-B14F-4D97-AF65-F5344CB8AC3E}">
        <p14:creationId xmlns:p14="http://schemas.microsoft.com/office/powerpoint/2010/main" val="3280039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DA7A-0A3E-4000-8681-2839C4FAEBBD}"/>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B7FB2374-7C79-4312-882A-EB1B3EDF2A4D}"/>
              </a:ext>
            </a:extLst>
          </p:cNvPr>
          <p:cNvSpPr>
            <a:spLocks noGrp="1"/>
          </p:cNvSpPr>
          <p:nvPr>
            <p:ph idx="1"/>
          </p:nvPr>
        </p:nvSpPr>
        <p:spPr/>
        <p:txBody>
          <a:bodyPr/>
          <a:lstStyle/>
          <a:p>
            <a:r>
              <a:rPr lang="en-GB" dirty="0"/>
              <a:t>These reactions involve symptoms but no antibody production.</a:t>
            </a:r>
          </a:p>
          <a:p>
            <a:r>
              <a:rPr lang="en-GB" dirty="0"/>
              <a:t>Therefore, they are food intolerances, not allergies.</a:t>
            </a:r>
          </a:p>
          <a:p>
            <a:r>
              <a:rPr lang="en-GB" b="1" dirty="0"/>
              <a:t>Food intolerances: </a:t>
            </a:r>
            <a:r>
              <a:rPr lang="en-GB" dirty="0"/>
              <a:t>adverse reactions to foods that do not involve the immune system.</a:t>
            </a:r>
          </a:p>
          <a:p>
            <a:r>
              <a:rPr lang="en-GB" dirty="0"/>
              <a:t>Pesticides on produce may also cause adverse reactions.</a:t>
            </a:r>
          </a:p>
          <a:p>
            <a:r>
              <a:rPr lang="en-GB" dirty="0"/>
              <a:t>Health risks from pesticide exposure may be low for healthy adults, but children are vulnerable.</a:t>
            </a:r>
          </a:p>
          <a:p>
            <a:r>
              <a:rPr lang="en-GB" dirty="0"/>
              <a:t>Hunger, lead poisoning, hyperactivity, and allergic reactions can all adversely affect a child’s nutrition status and health.</a:t>
            </a:r>
          </a:p>
          <a:p>
            <a:r>
              <a:rPr lang="en-GB" dirty="0"/>
              <a:t>Fortunately, each of these problems has solutions.</a:t>
            </a:r>
          </a:p>
        </p:txBody>
      </p:sp>
    </p:spTree>
    <p:extLst>
      <p:ext uri="{BB962C8B-B14F-4D97-AF65-F5344CB8AC3E}">
        <p14:creationId xmlns:p14="http://schemas.microsoft.com/office/powerpoint/2010/main" val="1035743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7E984-275F-4691-9CC6-5C2528DA44C4}"/>
              </a:ext>
            </a:extLst>
          </p:cNvPr>
          <p:cNvSpPr>
            <a:spLocks noGrp="1"/>
          </p:cNvSpPr>
          <p:nvPr>
            <p:ph type="title"/>
          </p:nvPr>
        </p:nvSpPr>
        <p:spPr/>
        <p:txBody>
          <a:bodyPr/>
          <a:lstStyle/>
          <a:p>
            <a:r>
              <a:rPr lang="en-GB" dirty="0"/>
              <a:t>Childhood Obesity</a:t>
            </a:r>
          </a:p>
        </p:txBody>
      </p:sp>
      <p:sp>
        <p:nvSpPr>
          <p:cNvPr id="3" name="Content Placeholder 2">
            <a:extLst>
              <a:ext uri="{FF2B5EF4-FFF2-40B4-BE49-F238E27FC236}">
                <a16:creationId xmlns:a16="http://schemas.microsoft.com/office/drawing/2014/main" id="{6D467256-5506-4426-A57E-655E5D047DAA}"/>
              </a:ext>
            </a:extLst>
          </p:cNvPr>
          <p:cNvSpPr>
            <a:spLocks noGrp="1"/>
          </p:cNvSpPr>
          <p:nvPr>
            <p:ph idx="1"/>
          </p:nvPr>
        </p:nvSpPr>
        <p:spPr/>
        <p:txBody>
          <a:bodyPr/>
          <a:lstStyle/>
          <a:p>
            <a:r>
              <a:rPr lang="en-GB" dirty="0"/>
              <a:t>The problem of obesity in children is especially troubling because overweight children have the potential of becoming obese adults with all the social, economic, and medical ramifications that often accompany obesity. They have additional problems, too, arising from differences in their growth, physical health, and psychological development.</a:t>
            </a:r>
          </a:p>
          <a:p>
            <a:r>
              <a:rPr lang="en-GB" b="1" dirty="0"/>
              <a:t>Genetic and Environmental Factors</a:t>
            </a:r>
          </a:p>
          <a:p>
            <a:r>
              <a:rPr lang="en-GB" b="1" dirty="0"/>
              <a:t>Diet and physical inactivity</a:t>
            </a:r>
          </a:p>
          <a:p>
            <a:endParaRPr lang="en-GB" b="1" dirty="0"/>
          </a:p>
        </p:txBody>
      </p:sp>
    </p:spTree>
    <p:extLst>
      <p:ext uri="{BB962C8B-B14F-4D97-AF65-F5344CB8AC3E}">
        <p14:creationId xmlns:p14="http://schemas.microsoft.com/office/powerpoint/2010/main" val="6083806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D3981-20DC-487E-BC15-B2C37866204C}"/>
              </a:ext>
            </a:extLst>
          </p:cNvPr>
          <p:cNvSpPr>
            <a:spLocks noGrp="1"/>
          </p:cNvSpPr>
          <p:nvPr>
            <p:ph type="title"/>
          </p:nvPr>
        </p:nvSpPr>
        <p:spPr/>
        <p:txBody>
          <a:bodyPr/>
          <a:lstStyle/>
          <a:p>
            <a:r>
              <a:rPr lang="en-GB" dirty="0"/>
              <a:t>Prevention and Treatment of Obesity</a:t>
            </a:r>
          </a:p>
        </p:txBody>
      </p:sp>
      <p:sp>
        <p:nvSpPr>
          <p:cNvPr id="3" name="Content Placeholder 2">
            <a:extLst>
              <a:ext uri="{FF2B5EF4-FFF2-40B4-BE49-F238E27FC236}">
                <a16:creationId xmlns:a16="http://schemas.microsoft.com/office/drawing/2014/main" id="{C9EC78AD-6CC7-499D-936C-858FE53B233F}"/>
              </a:ext>
            </a:extLst>
          </p:cNvPr>
          <p:cNvSpPr>
            <a:spLocks noGrp="1"/>
          </p:cNvSpPr>
          <p:nvPr>
            <p:ph idx="1"/>
          </p:nvPr>
        </p:nvSpPr>
        <p:spPr/>
        <p:txBody>
          <a:bodyPr/>
          <a:lstStyle/>
          <a:p>
            <a:r>
              <a:rPr lang="en-GB" dirty="0"/>
              <a:t>The most successful approach integrates:</a:t>
            </a:r>
          </a:p>
          <a:p>
            <a:r>
              <a:rPr lang="en-GB" dirty="0"/>
              <a:t>Diet</a:t>
            </a:r>
          </a:p>
          <a:p>
            <a:r>
              <a:rPr lang="en-GB" dirty="0"/>
              <a:t>Physical activity</a:t>
            </a:r>
          </a:p>
          <a:p>
            <a:r>
              <a:rPr lang="en-GB" dirty="0"/>
              <a:t>Psychological support</a:t>
            </a:r>
          </a:p>
          <a:p>
            <a:r>
              <a:rPr lang="en-GB" dirty="0" err="1"/>
              <a:t>Behavioral</a:t>
            </a:r>
            <a:r>
              <a:rPr lang="en-GB" dirty="0"/>
              <a:t> changes</a:t>
            </a:r>
          </a:p>
          <a:p>
            <a:endParaRPr lang="en-GB" dirty="0"/>
          </a:p>
        </p:txBody>
      </p:sp>
    </p:spTree>
    <p:extLst>
      <p:ext uri="{BB962C8B-B14F-4D97-AF65-F5344CB8AC3E}">
        <p14:creationId xmlns:p14="http://schemas.microsoft.com/office/powerpoint/2010/main" val="2218186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71E42-EAD0-4CB5-8C4A-C48F25A346ED}"/>
              </a:ext>
            </a:extLst>
          </p:cNvPr>
          <p:cNvSpPr>
            <a:spLocks noGrp="1"/>
          </p:cNvSpPr>
          <p:nvPr>
            <p:ph type="title"/>
          </p:nvPr>
        </p:nvSpPr>
        <p:spPr/>
        <p:txBody>
          <a:bodyPr/>
          <a:lstStyle/>
          <a:p>
            <a:r>
              <a:rPr lang="en-GB" dirty="0"/>
              <a:t>Nutrition during Childhood</a:t>
            </a:r>
          </a:p>
        </p:txBody>
      </p:sp>
      <p:sp>
        <p:nvSpPr>
          <p:cNvPr id="3" name="Content Placeholder 2">
            <a:extLst>
              <a:ext uri="{FF2B5EF4-FFF2-40B4-BE49-F238E27FC236}">
                <a16:creationId xmlns:a16="http://schemas.microsoft.com/office/drawing/2014/main" id="{81F051AD-548A-4765-874D-3AD2083AAC42}"/>
              </a:ext>
            </a:extLst>
          </p:cNvPr>
          <p:cNvSpPr>
            <a:spLocks noGrp="1"/>
          </p:cNvSpPr>
          <p:nvPr>
            <p:ph idx="1"/>
          </p:nvPr>
        </p:nvSpPr>
        <p:spPr/>
        <p:txBody>
          <a:bodyPr/>
          <a:lstStyle/>
          <a:p>
            <a:r>
              <a:rPr lang="en-GB" dirty="0"/>
              <a:t>Each year from age one to adolescence, a child typically grows taller by 2 to 3 inches and heavier by 5 to 6 pounds.</a:t>
            </a:r>
          </a:p>
          <a:p>
            <a:r>
              <a:rPr lang="en-GB" dirty="0"/>
              <a:t>Increases in height and weight are only two of the many changes growing children experience.</a:t>
            </a:r>
          </a:p>
          <a:p>
            <a:r>
              <a:rPr lang="en-GB" dirty="0"/>
              <a:t> At age one, children can stand alone and are beginning to toddle; by two, they can walk and are learning to run; and by three, they can jump and climb with confidence. </a:t>
            </a:r>
          </a:p>
          <a:p>
            <a:r>
              <a:rPr lang="en-GB" dirty="0"/>
              <a:t> Bones and muscles increase in mass and density to make these accomplishments possible. </a:t>
            </a:r>
          </a:p>
          <a:p>
            <a:r>
              <a:rPr lang="en-GB" dirty="0"/>
              <a:t> Thereafter, lengthening of the long bones and increases in musculature proceed unevenly and more slowly until adolescence. </a:t>
            </a:r>
          </a:p>
        </p:txBody>
      </p:sp>
    </p:spTree>
    <p:extLst>
      <p:ext uri="{BB962C8B-B14F-4D97-AF65-F5344CB8AC3E}">
        <p14:creationId xmlns:p14="http://schemas.microsoft.com/office/powerpoint/2010/main" val="24519473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2233E-EDA8-4C1D-AE04-B0E91E76451C}"/>
              </a:ext>
            </a:extLst>
          </p:cNvPr>
          <p:cNvSpPr>
            <a:spLocks noGrp="1"/>
          </p:cNvSpPr>
          <p:nvPr>
            <p:ph type="title"/>
          </p:nvPr>
        </p:nvSpPr>
        <p:spPr/>
        <p:txBody>
          <a:bodyPr/>
          <a:lstStyle/>
          <a:p>
            <a:r>
              <a:rPr lang="en-GB" dirty="0"/>
              <a:t>Diet</a:t>
            </a:r>
          </a:p>
        </p:txBody>
      </p:sp>
      <p:sp>
        <p:nvSpPr>
          <p:cNvPr id="3" name="Content Placeholder 2">
            <a:extLst>
              <a:ext uri="{FF2B5EF4-FFF2-40B4-BE49-F238E27FC236}">
                <a16:creationId xmlns:a16="http://schemas.microsoft.com/office/drawing/2014/main" id="{55C0AF1F-E5BB-4D64-8CB0-5B36A2093DC5}"/>
              </a:ext>
            </a:extLst>
          </p:cNvPr>
          <p:cNvSpPr>
            <a:spLocks noGrp="1"/>
          </p:cNvSpPr>
          <p:nvPr>
            <p:ph idx="1"/>
          </p:nvPr>
        </p:nvSpPr>
        <p:spPr/>
        <p:txBody>
          <a:bodyPr>
            <a:normAutofit fontScale="77500" lnSpcReduction="20000"/>
          </a:bodyPr>
          <a:lstStyle/>
          <a:p>
            <a:r>
              <a:rPr lang="en-GB" dirty="0"/>
              <a:t>The initial goal for overweight children is to reduce the rate of weight gain; that is, to maintain weight while the child grows taller.</a:t>
            </a:r>
          </a:p>
          <a:p>
            <a:r>
              <a:rPr lang="en-GB" dirty="0"/>
              <a:t>Continued growth will then accomplish the desired change in weight for height.</a:t>
            </a:r>
          </a:p>
          <a:p>
            <a:r>
              <a:rPr lang="en-GB" dirty="0"/>
              <a:t>Weight loss is usually not recommended because diet restriction can interfere with growth and development.</a:t>
            </a:r>
          </a:p>
          <a:p>
            <a:r>
              <a:rPr lang="en-GB" b="1" dirty="0"/>
              <a:t>The following strategies may be helpful:</a:t>
            </a:r>
          </a:p>
          <a:p>
            <a:r>
              <a:rPr lang="en-GB" dirty="0"/>
              <a:t>• Serve family meals that reflect </a:t>
            </a:r>
            <a:r>
              <a:rPr lang="en-GB" dirty="0" err="1"/>
              <a:t>kcalorie</a:t>
            </a:r>
            <a:r>
              <a:rPr lang="en-GB" dirty="0"/>
              <a:t> control both in the foods offered and in the ways foods are prepared.</a:t>
            </a:r>
          </a:p>
          <a:p>
            <a:r>
              <a:rPr lang="en-GB" dirty="0"/>
              <a:t>• Involve children in shopping for food and preparing meals.</a:t>
            </a:r>
          </a:p>
          <a:p>
            <a:r>
              <a:rPr lang="en-GB" dirty="0"/>
              <a:t>• Encourage children to eat only when they are hungry, to eat slowly, to pause and enjoy their table companions, and to stop eating when they are full. </a:t>
            </a:r>
          </a:p>
          <a:p>
            <a:r>
              <a:rPr lang="en-GB" dirty="0"/>
              <a:t>Teach them how to select nutrient-dense foods </a:t>
            </a:r>
          </a:p>
          <a:p>
            <a:r>
              <a:rPr lang="en-GB" dirty="0"/>
              <a:t>Limit foods high in saturated and trans fats and high-sugar foods, including sugar-sweetened soft drinks. </a:t>
            </a:r>
          </a:p>
          <a:p>
            <a:r>
              <a:rPr lang="en-GB" dirty="0"/>
              <a:t>Never force children to clean their plates.</a:t>
            </a:r>
          </a:p>
          <a:p>
            <a:endParaRPr lang="en-GB" dirty="0"/>
          </a:p>
        </p:txBody>
      </p:sp>
    </p:spTree>
    <p:extLst>
      <p:ext uri="{BB962C8B-B14F-4D97-AF65-F5344CB8AC3E}">
        <p14:creationId xmlns:p14="http://schemas.microsoft.com/office/powerpoint/2010/main" val="1908390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24D56-F577-4C5F-8883-D09604BBAF6F}"/>
              </a:ext>
            </a:extLst>
          </p:cNvPr>
          <p:cNvSpPr>
            <a:spLocks noGrp="1"/>
          </p:cNvSpPr>
          <p:nvPr>
            <p:ph type="title"/>
          </p:nvPr>
        </p:nvSpPr>
        <p:spPr/>
        <p:txBody>
          <a:bodyPr/>
          <a:lstStyle/>
          <a:p>
            <a:r>
              <a:rPr lang="en-GB" dirty="0"/>
              <a:t>Physical Activity</a:t>
            </a:r>
          </a:p>
        </p:txBody>
      </p:sp>
      <p:sp>
        <p:nvSpPr>
          <p:cNvPr id="3" name="Content Placeholder 2">
            <a:extLst>
              <a:ext uri="{FF2B5EF4-FFF2-40B4-BE49-F238E27FC236}">
                <a16:creationId xmlns:a16="http://schemas.microsoft.com/office/drawing/2014/main" id="{C20F2649-7F86-4657-946D-56EE9AA8DE88}"/>
              </a:ext>
            </a:extLst>
          </p:cNvPr>
          <p:cNvSpPr>
            <a:spLocks noGrp="1"/>
          </p:cNvSpPr>
          <p:nvPr>
            <p:ph idx="1"/>
          </p:nvPr>
        </p:nvSpPr>
        <p:spPr/>
        <p:txBody>
          <a:bodyPr/>
          <a:lstStyle/>
          <a:p>
            <a:r>
              <a:rPr lang="en-GB" dirty="0"/>
              <a:t>Regular vigorous activity can improve a child’s weight, body composition, and physical fitness.</a:t>
            </a:r>
          </a:p>
          <a:p>
            <a:r>
              <a:rPr lang="en-GB" dirty="0"/>
              <a:t>Ideally, parents will limit sedentary activities and encourage daily physical activity to promote strong skeletal, muscular, and cardiovascular development and </a:t>
            </a:r>
            <a:r>
              <a:rPr lang="en-GB" dirty="0" err="1"/>
              <a:t>instill</a:t>
            </a:r>
            <a:r>
              <a:rPr lang="en-GB" dirty="0"/>
              <a:t> in their children the desire to be physically active throughout life.</a:t>
            </a:r>
          </a:p>
          <a:p>
            <a:r>
              <a:rPr lang="en-GB" dirty="0"/>
              <a:t>Physical activity is a natural and lifelong </a:t>
            </a:r>
            <a:r>
              <a:rPr lang="en-GB" dirty="0" err="1"/>
              <a:t>behavior</a:t>
            </a:r>
            <a:r>
              <a:rPr lang="en-GB" dirty="0"/>
              <a:t> of healthy living.</a:t>
            </a:r>
          </a:p>
          <a:p>
            <a:r>
              <a:rPr lang="en-GB" dirty="0"/>
              <a:t>It can be as simple as riding a bike, playing tag, jumping rope, or doing chores.</a:t>
            </a:r>
          </a:p>
          <a:p>
            <a:r>
              <a:rPr lang="en-GB" dirty="0"/>
              <a:t>It need not be an organized sport; it just needs to be some activity on a regular basis.</a:t>
            </a:r>
          </a:p>
        </p:txBody>
      </p:sp>
    </p:spTree>
    <p:extLst>
      <p:ext uri="{BB962C8B-B14F-4D97-AF65-F5344CB8AC3E}">
        <p14:creationId xmlns:p14="http://schemas.microsoft.com/office/powerpoint/2010/main" val="22662267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431AA-ADA8-4830-BD08-B33B63D21650}"/>
              </a:ext>
            </a:extLst>
          </p:cNvPr>
          <p:cNvSpPr>
            <a:spLocks noGrp="1"/>
          </p:cNvSpPr>
          <p:nvPr>
            <p:ph type="title"/>
          </p:nvPr>
        </p:nvSpPr>
        <p:spPr/>
        <p:txBody>
          <a:bodyPr/>
          <a:lstStyle/>
          <a:p>
            <a:r>
              <a:rPr lang="en-GB" dirty="0"/>
              <a:t>Psychological Support</a:t>
            </a:r>
          </a:p>
        </p:txBody>
      </p:sp>
      <p:sp>
        <p:nvSpPr>
          <p:cNvPr id="3" name="Content Placeholder 2">
            <a:extLst>
              <a:ext uri="{FF2B5EF4-FFF2-40B4-BE49-F238E27FC236}">
                <a16:creationId xmlns:a16="http://schemas.microsoft.com/office/drawing/2014/main" id="{FF521D80-222F-4C64-8FA0-4F3BD48F5537}"/>
              </a:ext>
            </a:extLst>
          </p:cNvPr>
          <p:cNvSpPr>
            <a:spLocks noGrp="1"/>
          </p:cNvSpPr>
          <p:nvPr>
            <p:ph idx="1"/>
          </p:nvPr>
        </p:nvSpPr>
        <p:spPr/>
        <p:txBody>
          <a:bodyPr/>
          <a:lstStyle/>
          <a:p>
            <a:r>
              <a:rPr lang="en-GB" dirty="0"/>
              <a:t>Weight-loss programs that involve parents and other caregivers in treatment report greater success than those without parental involvement.</a:t>
            </a:r>
          </a:p>
          <a:p>
            <a:r>
              <a:rPr lang="en-GB" dirty="0"/>
              <a:t>Because obesity in parents and their children tends to be positively correlated, both benefit when parents participate in a weight-loss program.</a:t>
            </a:r>
          </a:p>
          <a:p>
            <a:r>
              <a:rPr lang="en-GB" dirty="0"/>
              <a:t>Parental attitudes about food greatly influence children’s eating </a:t>
            </a:r>
            <a:r>
              <a:rPr lang="en-GB" dirty="0" err="1"/>
              <a:t>behavior</a:t>
            </a:r>
            <a:r>
              <a:rPr lang="en-GB" dirty="0"/>
              <a:t>, so it is important that the influence be positive.</a:t>
            </a:r>
          </a:p>
        </p:txBody>
      </p:sp>
    </p:spTree>
    <p:extLst>
      <p:ext uri="{BB962C8B-B14F-4D97-AF65-F5344CB8AC3E}">
        <p14:creationId xmlns:p14="http://schemas.microsoft.com/office/powerpoint/2010/main" val="17073018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C0EC0-0CF5-47B7-A144-F59A19A57FB2}"/>
              </a:ext>
            </a:extLst>
          </p:cNvPr>
          <p:cNvSpPr>
            <a:spLocks noGrp="1"/>
          </p:cNvSpPr>
          <p:nvPr>
            <p:ph type="title"/>
          </p:nvPr>
        </p:nvSpPr>
        <p:spPr/>
        <p:txBody>
          <a:bodyPr/>
          <a:lstStyle/>
          <a:p>
            <a:r>
              <a:rPr lang="en-GB" dirty="0" err="1"/>
              <a:t>Behavioral</a:t>
            </a:r>
            <a:r>
              <a:rPr lang="en-GB" dirty="0"/>
              <a:t> Changes</a:t>
            </a:r>
          </a:p>
        </p:txBody>
      </p:sp>
      <p:sp>
        <p:nvSpPr>
          <p:cNvPr id="3" name="Content Placeholder 2">
            <a:extLst>
              <a:ext uri="{FF2B5EF4-FFF2-40B4-BE49-F238E27FC236}">
                <a16:creationId xmlns:a16="http://schemas.microsoft.com/office/drawing/2014/main" id="{250CD920-7608-4A42-839F-A9633F1B15AE}"/>
              </a:ext>
            </a:extLst>
          </p:cNvPr>
          <p:cNvSpPr>
            <a:spLocks noGrp="1"/>
          </p:cNvSpPr>
          <p:nvPr>
            <p:ph idx="1"/>
          </p:nvPr>
        </p:nvSpPr>
        <p:spPr/>
        <p:txBody>
          <a:bodyPr/>
          <a:lstStyle/>
          <a:p>
            <a:r>
              <a:rPr lang="en-GB" dirty="0" err="1"/>
              <a:t>Behavioral</a:t>
            </a:r>
            <a:r>
              <a:rPr lang="en-GB" dirty="0"/>
              <a:t> programs focus on how to eat. These techniques involve changing learned habits that lead a child to eat excessively.</a:t>
            </a:r>
          </a:p>
          <a:p>
            <a:r>
              <a:rPr lang="en-GB" dirty="0"/>
              <a:t>Be sensible in teaching children how to maintain appropriate body weight.</a:t>
            </a:r>
          </a:p>
          <a:p>
            <a:r>
              <a:rPr lang="en-GB" dirty="0"/>
              <a:t>Children can easily get the impression that their worth is tied to their body weight.</a:t>
            </a:r>
          </a:p>
        </p:txBody>
      </p:sp>
    </p:spTree>
    <p:extLst>
      <p:ext uri="{BB962C8B-B14F-4D97-AF65-F5344CB8AC3E}">
        <p14:creationId xmlns:p14="http://schemas.microsoft.com/office/powerpoint/2010/main" val="27514705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60E5D-C703-4A88-B5EB-2D9C225CC68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EA0EC02C-DB84-45CD-B79B-3F4861C72759}"/>
              </a:ext>
            </a:extLst>
          </p:cNvPr>
          <p:cNvSpPr>
            <a:spLocks noGrp="1"/>
          </p:cNvSpPr>
          <p:nvPr>
            <p:ph idx="1"/>
          </p:nvPr>
        </p:nvSpPr>
        <p:spPr/>
        <p:txBody>
          <a:bodyPr/>
          <a:lstStyle/>
          <a:p>
            <a:endParaRPr lang="en-GB" dirty="0"/>
          </a:p>
          <a:p>
            <a:endParaRPr lang="en-GB" dirty="0"/>
          </a:p>
          <a:p>
            <a:endParaRPr lang="en-GB" dirty="0"/>
          </a:p>
          <a:p>
            <a:endParaRPr lang="en-GB" dirty="0"/>
          </a:p>
          <a:p>
            <a:pPr marL="0" indent="0">
              <a:buNone/>
            </a:pPr>
            <a:r>
              <a:rPr lang="en-GB"/>
              <a:t>                                       </a:t>
            </a:r>
            <a:r>
              <a:rPr lang="en-GB" sz="4000" b="1" dirty="0"/>
              <a:t>THANK YOU</a:t>
            </a:r>
          </a:p>
        </p:txBody>
      </p:sp>
    </p:spTree>
    <p:extLst>
      <p:ext uri="{BB962C8B-B14F-4D97-AF65-F5344CB8AC3E}">
        <p14:creationId xmlns:p14="http://schemas.microsoft.com/office/powerpoint/2010/main" val="1792348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1E2C0-2F67-4ABA-BBF9-AB622E2278AA}"/>
              </a:ext>
            </a:extLst>
          </p:cNvPr>
          <p:cNvSpPr>
            <a:spLocks noGrp="1"/>
          </p:cNvSpPr>
          <p:nvPr>
            <p:ph type="title"/>
          </p:nvPr>
        </p:nvSpPr>
        <p:spPr/>
        <p:txBody>
          <a:bodyPr/>
          <a:lstStyle/>
          <a:p>
            <a:r>
              <a:rPr lang="en-GB" dirty="0"/>
              <a:t>Energy and Nutrient Needs</a:t>
            </a:r>
          </a:p>
        </p:txBody>
      </p:sp>
      <p:sp>
        <p:nvSpPr>
          <p:cNvPr id="3" name="Content Placeholder 2">
            <a:extLst>
              <a:ext uri="{FF2B5EF4-FFF2-40B4-BE49-F238E27FC236}">
                <a16:creationId xmlns:a16="http://schemas.microsoft.com/office/drawing/2014/main" id="{2E10E847-0E1B-46B5-88EC-386FC7126E8E}"/>
              </a:ext>
            </a:extLst>
          </p:cNvPr>
          <p:cNvSpPr>
            <a:spLocks noGrp="1"/>
          </p:cNvSpPr>
          <p:nvPr>
            <p:ph idx="1"/>
          </p:nvPr>
        </p:nvSpPr>
        <p:spPr/>
        <p:txBody>
          <a:bodyPr/>
          <a:lstStyle/>
          <a:p>
            <a:r>
              <a:rPr lang="en-GB" dirty="0"/>
              <a:t>Children  demand more food during periods of rapid growth than during slow growth.</a:t>
            </a:r>
          </a:p>
          <a:p>
            <a:r>
              <a:rPr lang="en-GB" dirty="0"/>
              <a:t> Sometimes they seem insatiable, and other times they seem to live on air and water. </a:t>
            </a:r>
          </a:p>
          <a:p>
            <a:r>
              <a:rPr lang="en-GB" dirty="0"/>
              <a:t>Children’s energy intakes also vary widely from meal to meal. Even so, their total daily intakes remain remarkably constant. If children eat less at one meal, they typically eat more at the next, and vice versa. </a:t>
            </a:r>
          </a:p>
          <a:p>
            <a:r>
              <a:rPr lang="en-GB" dirty="0"/>
              <a:t> Overweight children are exceptions: they do not always adjust their energy intakes appropriately and may eat in response to external cues, disregarding hunger and satiety signals</a:t>
            </a:r>
          </a:p>
        </p:txBody>
      </p:sp>
    </p:spTree>
    <p:extLst>
      <p:ext uri="{BB962C8B-B14F-4D97-AF65-F5344CB8AC3E}">
        <p14:creationId xmlns:p14="http://schemas.microsoft.com/office/powerpoint/2010/main" val="3468213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3AD2E-F9CC-4431-BC32-76F8CA583D88}"/>
              </a:ext>
            </a:extLst>
          </p:cNvPr>
          <p:cNvSpPr>
            <a:spLocks noGrp="1"/>
          </p:cNvSpPr>
          <p:nvPr>
            <p:ph type="title"/>
          </p:nvPr>
        </p:nvSpPr>
        <p:spPr/>
        <p:txBody>
          <a:bodyPr/>
          <a:lstStyle/>
          <a:p>
            <a:r>
              <a:rPr lang="en-GB" dirty="0"/>
              <a:t>Energy Intake and Activity</a:t>
            </a:r>
          </a:p>
        </p:txBody>
      </p:sp>
      <p:sp>
        <p:nvSpPr>
          <p:cNvPr id="3" name="Content Placeholder 2">
            <a:extLst>
              <a:ext uri="{FF2B5EF4-FFF2-40B4-BE49-F238E27FC236}">
                <a16:creationId xmlns:a16="http://schemas.microsoft.com/office/drawing/2014/main" id="{BE6D51FB-C8AC-45CD-9451-AA1741FA17DF}"/>
              </a:ext>
            </a:extLst>
          </p:cNvPr>
          <p:cNvSpPr>
            <a:spLocks noGrp="1"/>
          </p:cNvSpPr>
          <p:nvPr>
            <p:ph idx="1"/>
          </p:nvPr>
        </p:nvSpPr>
        <p:spPr/>
        <p:txBody>
          <a:bodyPr/>
          <a:lstStyle/>
          <a:p>
            <a:r>
              <a:rPr lang="en-GB" dirty="0"/>
              <a:t> Individual children’s energy needs vary widely, depending on their growth and physical activity. </a:t>
            </a:r>
          </a:p>
          <a:p>
            <a:r>
              <a:rPr lang="en-GB" dirty="0"/>
              <a:t> A one-year-old child needs about 800 </a:t>
            </a:r>
            <a:r>
              <a:rPr lang="en-GB" dirty="0" err="1"/>
              <a:t>kcalories</a:t>
            </a:r>
            <a:r>
              <a:rPr lang="en-GB" dirty="0"/>
              <a:t> a day; an active six-year-old needs twice as many </a:t>
            </a:r>
            <a:r>
              <a:rPr lang="en-GB" dirty="0" err="1"/>
              <a:t>kcalories</a:t>
            </a:r>
            <a:r>
              <a:rPr lang="en-GB" dirty="0"/>
              <a:t> a day. </a:t>
            </a:r>
          </a:p>
          <a:p>
            <a:r>
              <a:rPr lang="en-GB" dirty="0"/>
              <a:t>By age ten, an active child needs about 2000 </a:t>
            </a:r>
            <a:r>
              <a:rPr lang="en-GB" dirty="0" err="1"/>
              <a:t>kcalories</a:t>
            </a:r>
            <a:r>
              <a:rPr lang="en-GB" dirty="0"/>
              <a:t> a day.</a:t>
            </a:r>
          </a:p>
          <a:p>
            <a:r>
              <a:rPr lang="en-GB" dirty="0"/>
              <a:t> Total energy needs increase slightly with age, but energy needs per kilogram of body weight actually decline gradually. </a:t>
            </a:r>
          </a:p>
          <a:p>
            <a:r>
              <a:rPr lang="en-GB" dirty="0"/>
              <a:t>Physically active children of any age need more energy because they expend more, and inactive children can become obese even when they eat less food than the average.</a:t>
            </a:r>
          </a:p>
          <a:p>
            <a:endParaRPr lang="en-GB" dirty="0"/>
          </a:p>
        </p:txBody>
      </p:sp>
    </p:spTree>
    <p:extLst>
      <p:ext uri="{BB962C8B-B14F-4D97-AF65-F5344CB8AC3E}">
        <p14:creationId xmlns:p14="http://schemas.microsoft.com/office/powerpoint/2010/main" val="1368212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C7D9B-6907-4E33-A17B-EF5BE126EDF2}"/>
              </a:ext>
            </a:extLst>
          </p:cNvPr>
          <p:cNvSpPr>
            <a:spLocks noGrp="1"/>
          </p:cNvSpPr>
          <p:nvPr>
            <p:ph type="title"/>
          </p:nvPr>
        </p:nvSpPr>
        <p:spPr/>
        <p:txBody>
          <a:bodyPr/>
          <a:lstStyle/>
          <a:p>
            <a:r>
              <a:rPr lang="en-GB" dirty="0"/>
              <a:t>Carbohydrate and </a:t>
            </a:r>
            <a:r>
              <a:rPr lang="en-GB" dirty="0" err="1"/>
              <a:t>Fiber</a:t>
            </a:r>
            <a:endParaRPr lang="en-GB" dirty="0"/>
          </a:p>
        </p:txBody>
      </p:sp>
      <p:sp>
        <p:nvSpPr>
          <p:cNvPr id="3" name="Content Placeholder 2">
            <a:extLst>
              <a:ext uri="{FF2B5EF4-FFF2-40B4-BE49-F238E27FC236}">
                <a16:creationId xmlns:a16="http://schemas.microsoft.com/office/drawing/2014/main" id="{F4CF9B96-4FFA-40A0-8FCA-8EF3336A95B1}"/>
              </a:ext>
            </a:extLst>
          </p:cNvPr>
          <p:cNvSpPr>
            <a:spLocks noGrp="1"/>
          </p:cNvSpPr>
          <p:nvPr>
            <p:ph idx="1"/>
          </p:nvPr>
        </p:nvSpPr>
        <p:spPr/>
        <p:txBody>
          <a:bodyPr/>
          <a:lstStyle/>
          <a:p>
            <a:r>
              <a:rPr lang="en-GB" dirty="0"/>
              <a:t> Carbohydrate recommendations are based on glucose use by the brain.</a:t>
            </a:r>
          </a:p>
          <a:p>
            <a:r>
              <a:rPr lang="en-GB" dirty="0"/>
              <a:t> After one year of age, brain glucose use remains fairly constant and is within the adult range. </a:t>
            </a:r>
          </a:p>
          <a:p>
            <a:r>
              <a:rPr lang="en-GB" dirty="0"/>
              <a:t> Carbohydrate recommendations for children from the age of one year on are therefore the same as for adults.</a:t>
            </a:r>
          </a:p>
          <a:p>
            <a:r>
              <a:rPr lang="en-GB" dirty="0"/>
              <a:t> </a:t>
            </a:r>
            <a:r>
              <a:rPr lang="en-GB" dirty="0" err="1"/>
              <a:t>Fiber</a:t>
            </a:r>
            <a:r>
              <a:rPr lang="en-GB" dirty="0"/>
              <a:t> recommendations for younger children with low energy intakes are less than those for older ones with high energy intakes.</a:t>
            </a:r>
          </a:p>
        </p:txBody>
      </p:sp>
    </p:spTree>
    <p:extLst>
      <p:ext uri="{BB962C8B-B14F-4D97-AF65-F5344CB8AC3E}">
        <p14:creationId xmlns:p14="http://schemas.microsoft.com/office/powerpoint/2010/main" val="2699781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BEFEE-8450-4C85-9576-1709BB4F316A}"/>
              </a:ext>
            </a:extLst>
          </p:cNvPr>
          <p:cNvSpPr>
            <a:spLocks noGrp="1"/>
          </p:cNvSpPr>
          <p:nvPr>
            <p:ph type="title"/>
          </p:nvPr>
        </p:nvSpPr>
        <p:spPr/>
        <p:txBody>
          <a:bodyPr/>
          <a:lstStyle/>
          <a:p>
            <a:r>
              <a:rPr lang="en-GB" dirty="0"/>
              <a:t>◆ </a:t>
            </a:r>
            <a:r>
              <a:rPr lang="en-GB" dirty="0" err="1"/>
              <a:t>Fiber</a:t>
            </a:r>
            <a:r>
              <a:rPr lang="en-GB" dirty="0"/>
              <a:t> recommendations for children: </a:t>
            </a:r>
            <a:br>
              <a:rPr lang="en-GB" dirty="0"/>
            </a:br>
            <a:endParaRPr lang="en-GB" dirty="0"/>
          </a:p>
        </p:txBody>
      </p:sp>
      <p:sp>
        <p:nvSpPr>
          <p:cNvPr id="3" name="Content Placeholder 2">
            <a:extLst>
              <a:ext uri="{FF2B5EF4-FFF2-40B4-BE49-F238E27FC236}">
                <a16:creationId xmlns:a16="http://schemas.microsoft.com/office/drawing/2014/main" id="{78E2A5F2-15B1-49F2-BA3C-56DA1589C7B5}"/>
              </a:ext>
            </a:extLst>
          </p:cNvPr>
          <p:cNvSpPr>
            <a:spLocks noGrp="1"/>
          </p:cNvSpPr>
          <p:nvPr>
            <p:ph idx="1"/>
          </p:nvPr>
        </p:nvSpPr>
        <p:spPr/>
        <p:txBody>
          <a:bodyPr>
            <a:normAutofit/>
          </a:bodyPr>
          <a:lstStyle/>
          <a:p>
            <a:r>
              <a:rPr lang="en-GB" dirty="0"/>
              <a:t>Age (</a:t>
            </a:r>
            <a:r>
              <a:rPr lang="en-GB" dirty="0" err="1"/>
              <a:t>yr</a:t>
            </a:r>
            <a:r>
              <a:rPr lang="en-GB" dirty="0"/>
              <a:t>)                                 AI (g/day)</a:t>
            </a:r>
          </a:p>
          <a:p>
            <a:r>
              <a:rPr lang="en-GB" dirty="0"/>
              <a:t>1–3                                          19</a:t>
            </a:r>
          </a:p>
          <a:p>
            <a:r>
              <a:rPr lang="en-GB" dirty="0"/>
              <a:t>4–8                                           25</a:t>
            </a:r>
          </a:p>
          <a:p>
            <a:r>
              <a:rPr lang="en-GB" dirty="0"/>
              <a:t>9–13</a:t>
            </a:r>
          </a:p>
          <a:p>
            <a:r>
              <a:rPr lang="en-GB" dirty="0"/>
              <a:t>Boys                                         31</a:t>
            </a:r>
          </a:p>
          <a:p>
            <a:r>
              <a:rPr lang="en-GB" dirty="0"/>
              <a:t>Girls                                          26</a:t>
            </a:r>
          </a:p>
          <a:p>
            <a:r>
              <a:rPr lang="en-GB" dirty="0"/>
              <a:t>14–18</a:t>
            </a:r>
          </a:p>
          <a:p>
            <a:r>
              <a:rPr lang="en-GB" dirty="0"/>
              <a:t>Boys                                         38</a:t>
            </a:r>
          </a:p>
          <a:p>
            <a:r>
              <a:rPr lang="en-GB" dirty="0"/>
              <a:t>Girls                                          26</a:t>
            </a:r>
          </a:p>
          <a:p>
            <a:endParaRPr lang="en-GB" dirty="0"/>
          </a:p>
          <a:p>
            <a:endParaRPr lang="en-GB" dirty="0"/>
          </a:p>
        </p:txBody>
      </p:sp>
    </p:spTree>
    <p:extLst>
      <p:ext uri="{BB962C8B-B14F-4D97-AF65-F5344CB8AC3E}">
        <p14:creationId xmlns:p14="http://schemas.microsoft.com/office/powerpoint/2010/main" val="776447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0A4B0-F606-421D-9D57-E79F23BA622D}"/>
              </a:ext>
            </a:extLst>
          </p:cNvPr>
          <p:cNvSpPr>
            <a:spLocks noGrp="1"/>
          </p:cNvSpPr>
          <p:nvPr>
            <p:ph type="title"/>
          </p:nvPr>
        </p:nvSpPr>
        <p:spPr/>
        <p:txBody>
          <a:bodyPr/>
          <a:lstStyle/>
          <a:p>
            <a:r>
              <a:rPr lang="en-GB" dirty="0"/>
              <a:t>Fat and Fatty Acids </a:t>
            </a:r>
          </a:p>
        </p:txBody>
      </p:sp>
      <p:sp>
        <p:nvSpPr>
          <p:cNvPr id="3" name="Content Placeholder 2">
            <a:extLst>
              <a:ext uri="{FF2B5EF4-FFF2-40B4-BE49-F238E27FC236}">
                <a16:creationId xmlns:a16="http://schemas.microsoft.com/office/drawing/2014/main" id="{160D14AC-B476-4B9D-8929-8F0DFA955BDC}"/>
              </a:ext>
            </a:extLst>
          </p:cNvPr>
          <p:cNvSpPr>
            <a:spLocks noGrp="1"/>
          </p:cNvSpPr>
          <p:nvPr>
            <p:ph idx="1"/>
          </p:nvPr>
        </p:nvSpPr>
        <p:spPr/>
        <p:txBody>
          <a:bodyPr/>
          <a:lstStyle/>
          <a:p>
            <a:r>
              <a:rPr lang="en-GB" dirty="0"/>
              <a:t> No RDA for total fat has been established, but the DRI Committee recommends a fat intake of 30 to 40 percent of energy for children 1 to 3 years of age and 25 to 35 percent for children 4 to 18 years of age.</a:t>
            </a:r>
          </a:p>
          <a:p>
            <a:r>
              <a:rPr lang="en-GB" dirty="0"/>
              <a:t>Children who eat low-fat diets, however, tend to have low intakes of some vitamins and minerals. </a:t>
            </a:r>
          </a:p>
          <a:p>
            <a:r>
              <a:rPr lang="en-GB" dirty="0"/>
              <a:t> Recommended intakes of the essential fatty acids are based on average intakes.</a:t>
            </a:r>
          </a:p>
        </p:txBody>
      </p:sp>
    </p:spTree>
    <p:extLst>
      <p:ext uri="{BB962C8B-B14F-4D97-AF65-F5344CB8AC3E}">
        <p14:creationId xmlns:p14="http://schemas.microsoft.com/office/powerpoint/2010/main" val="161599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C3B27-CC13-4057-BDBA-8C01649BBBB5}"/>
              </a:ext>
            </a:extLst>
          </p:cNvPr>
          <p:cNvSpPr>
            <a:spLocks noGrp="1"/>
          </p:cNvSpPr>
          <p:nvPr>
            <p:ph type="title"/>
          </p:nvPr>
        </p:nvSpPr>
        <p:spPr/>
        <p:txBody>
          <a:bodyPr/>
          <a:lstStyle/>
          <a:p>
            <a:r>
              <a:rPr lang="en-GB" dirty="0"/>
              <a:t>Protein</a:t>
            </a:r>
          </a:p>
        </p:txBody>
      </p:sp>
      <p:sp>
        <p:nvSpPr>
          <p:cNvPr id="3" name="Content Placeholder 2">
            <a:extLst>
              <a:ext uri="{FF2B5EF4-FFF2-40B4-BE49-F238E27FC236}">
                <a16:creationId xmlns:a16="http://schemas.microsoft.com/office/drawing/2014/main" id="{2EEB1730-4ED1-44F3-8A1C-AC8D12AA41F5}"/>
              </a:ext>
            </a:extLst>
          </p:cNvPr>
          <p:cNvSpPr>
            <a:spLocks noGrp="1"/>
          </p:cNvSpPr>
          <p:nvPr>
            <p:ph idx="1"/>
          </p:nvPr>
        </p:nvSpPr>
        <p:spPr/>
        <p:txBody>
          <a:bodyPr>
            <a:normAutofit fontScale="92500" lnSpcReduction="20000"/>
          </a:bodyPr>
          <a:lstStyle/>
          <a:p>
            <a:r>
              <a:rPr lang="en-GB" dirty="0"/>
              <a:t> Total protein needs increase slightly with age, but when the child’s body weight is considered, the protein requirement actually declines slightly .</a:t>
            </a:r>
          </a:p>
          <a:p>
            <a:r>
              <a:rPr lang="en-GB" sz="3200" b="1" dirty="0"/>
              <a:t>Vitamins and Minerals </a:t>
            </a:r>
          </a:p>
          <a:p>
            <a:r>
              <a:rPr lang="en-GB" dirty="0"/>
              <a:t>The vitamin and mineral needs of children increase with age.</a:t>
            </a:r>
          </a:p>
          <a:p>
            <a:r>
              <a:rPr lang="en-GB" dirty="0"/>
              <a:t> A balanced diet of nutritious foods can meet children’s needs for these nutrients, with the notable exception of iron. </a:t>
            </a:r>
          </a:p>
          <a:p>
            <a:r>
              <a:rPr lang="en-GB" dirty="0"/>
              <a:t>To prevent iron deficiency, children’s foods must deliver 7 to 10 milligrams of iron per day. </a:t>
            </a:r>
          </a:p>
          <a:p>
            <a:r>
              <a:rPr lang="en-GB" dirty="0"/>
              <a:t> To achieve this goal, snacks and meals should include iron-rich foods, and milk intake should be reasonable so that it will not displace lean meats, fish, poultry, eggs, legumes, and whole-grain or enriched products. </a:t>
            </a:r>
          </a:p>
        </p:txBody>
      </p:sp>
    </p:spTree>
    <p:extLst>
      <p:ext uri="{BB962C8B-B14F-4D97-AF65-F5344CB8AC3E}">
        <p14:creationId xmlns:p14="http://schemas.microsoft.com/office/powerpoint/2010/main" val="433714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60EF7-4E91-4CC3-AD54-417A1295D59B}"/>
              </a:ext>
            </a:extLst>
          </p:cNvPr>
          <p:cNvSpPr>
            <a:spLocks noGrp="1"/>
          </p:cNvSpPr>
          <p:nvPr>
            <p:ph type="title"/>
          </p:nvPr>
        </p:nvSpPr>
        <p:spPr/>
        <p:txBody>
          <a:bodyPr/>
          <a:lstStyle/>
          <a:p>
            <a:r>
              <a:rPr lang="en-GB" dirty="0"/>
              <a:t>Supplements</a:t>
            </a:r>
          </a:p>
        </p:txBody>
      </p:sp>
      <p:sp>
        <p:nvSpPr>
          <p:cNvPr id="3" name="Content Placeholder 2">
            <a:extLst>
              <a:ext uri="{FF2B5EF4-FFF2-40B4-BE49-F238E27FC236}">
                <a16:creationId xmlns:a16="http://schemas.microsoft.com/office/drawing/2014/main" id="{E485CAA6-CB5A-4B92-A802-FDBC3FCF8CDC}"/>
              </a:ext>
            </a:extLst>
          </p:cNvPr>
          <p:cNvSpPr>
            <a:spLocks noGrp="1"/>
          </p:cNvSpPr>
          <p:nvPr>
            <p:ph idx="1"/>
          </p:nvPr>
        </p:nvSpPr>
        <p:spPr/>
        <p:txBody>
          <a:bodyPr/>
          <a:lstStyle/>
          <a:p>
            <a:r>
              <a:rPr lang="en-GB" dirty="0"/>
              <a:t> With the exception of specific recommendations for fluoride, iron, and vitamin D during infancy and childhood, the AAP and other professional groups agree that well-nourished children do not need vitamin and mineral supplements.</a:t>
            </a:r>
          </a:p>
          <a:p>
            <a:r>
              <a:rPr lang="en-GB" b="1" dirty="0"/>
              <a:t>Planning Children’s Meals </a:t>
            </a:r>
          </a:p>
          <a:p>
            <a:r>
              <a:rPr lang="en-GB" b="1" dirty="0"/>
              <a:t> </a:t>
            </a:r>
            <a:r>
              <a:rPr lang="en-GB" dirty="0"/>
              <a:t>To provide all the needed nutrients, children’s meals should include a variety of foods from each food group—in amounts suited to their appetites and needs. </a:t>
            </a:r>
          </a:p>
          <a:p>
            <a:r>
              <a:rPr lang="en-GB" dirty="0"/>
              <a:t> Parents and caregivers of infants and toddlers need to offer a much greater variety of nutrient-dense vegetables and fruits at meals and snacks to help ensure adequate nutrition.</a:t>
            </a:r>
          </a:p>
        </p:txBody>
      </p:sp>
    </p:spTree>
    <p:extLst>
      <p:ext uri="{BB962C8B-B14F-4D97-AF65-F5344CB8AC3E}">
        <p14:creationId xmlns:p14="http://schemas.microsoft.com/office/powerpoint/2010/main" val="17467916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TM02836342[[fn=Ion]]</Template>
  <TotalTime>94</TotalTime>
  <Words>2147</Words>
  <Application>Microsoft Office PowerPoint</Application>
  <PresentationFormat>Widescreen</PresentationFormat>
  <Paragraphs>134</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Century Gothic</vt:lpstr>
      <vt:lpstr>Wingdings 3</vt:lpstr>
      <vt:lpstr>Ion</vt:lpstr>
      <vt:lpstr>Lect 15 Nutrition During Childhood</vt:lpstr>
      <vt:lpstr>Nutrition during Childhood</vt:lpstr>
      <vt:lpstr>Energy and Nutrient Needs</vt:lpstr>
      <vt:lpstr>Energy Intake and Activity</vt:lpstr>
      <vt:lpstr>Carbohydrate and Fiber</vt:lpstr>
      <vt:lpstr>◆ Fiber recommendations for children:  </vt:lpstr>
      <vt:lpstr>Fat and Fatty Acids </vt:lpstr>
      <vt:lpstr>Protein</vt:lpstr>
      <vt:lpstr>Supplements</vt:lpstr>
      <vt:lpstr>Food Allergy and Intolerance</vt:lpstr>
      <vt:lpstr>Detecting Food Allergy</vt:lpstr>
      <vt:lpstr>Anaphylactic Shock</vt:lpstr>
      <vt:lpstr>PowerPoint Presentation</vt:lpstr>
      <vt:lpstr>◆ Reminder:</vt:lpstr>
      <vt:lpstr>Food Labeling</vt:lpstr>
      <vt:lpstr>Food Intolerances</vt:lpstr>
      <vt:lpstr>PowerPoint Presentation</vt:lpstr>
      <vt:lpstr>Childhood Obesity</vt:lpstr>
      <vt:lpstr>Prevention and Treatment of Obesity</vt:lpstr>
      <vt:lpstr>Diet</vt:lpstr>
      <vt:lpstr>Physical Activity</vt:lpstr>
      <vt:lpstr>Psychological Support</vt:lpstr>
      <vt:lpstr>Behavioral Changes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 15 Nutrition During Childhood</dc:title>
  <dc:creator>Noman Ali</dc:creator>
  <cp:lastModifiedBy>Noman Ali</cp:lastModifiedBy>
  <cp:revision>11</cp:revision>
  <dcterms:created xsi:type="dcterms:W3CDTF">2018-08-10T13:16:26Z</dcterms:created>
  <dcterms:modified xsi:type="dcterms:W3CDTF">2018-08-10T14:50:39Z</dcterms:modified>
</cp:coreProperties>
</file>