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1" r:id="rId3"/>
    <p:sldId id="269" r:id="rId4"/>
    <p:sldId id="270" r:id="rId5"/>
    <p:sldId id="262" r:id="rId6"/>
    <p:sldId id="257" r:id="rId7"/>
    <p:sldId id="258" r:id="rId8"/>
    <p:sldId id="259" r:id="rId9"/>
    <p:sldId id="260" r:id="rId10"/>
    <p:sldId id="261" r:id="rId11"/>
    <p:sldId id="287" r:id="rId12"/>
    <p:sldId id="289" r:id="rId13"/>
    <p:sldId id="297" r:id="rId14"/>
    <p:sldId id="291" r:id="rId15"/>
    <p:sldId id="293" r:id="rId16"/>
    <p:sldId id="295" r:id="rId17"/>
    <p:sldId id="296" r:id="rId18"/>
    <p:sldId id="272" r:id="rId19"/>
    <p:sldId id="273" r:id="rId20"/>
    <p:sldId id="274" r:id="rId21"/>
    <p:sldId id="275" r:id="rId22"/>
    <p:sldId id="276" r:id="rId23"/>
    <p:sldId id="277" r:id="rId24"/>
    <p:sldId id="278"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p:scale>
          <a:sx n="73" d="100"/>
          <a:sy n="73" d="100"/>
        </p:scale>
        <p:origin x="-540"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B56BC1E-5789-4F16-ABD3-08284FD4FEA5}"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EE33A-9A72-4F25-8C56-91D81473008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31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56BC1E-5789-4F16-ABD3-08284FD4FEA5}"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260561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56BC1E-5789-4F16-ABD3-08284FD4FEA5}"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EE33A-9A72-4F25-8C56-91D81473008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53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56BC1E-5789-4F16-ABD3-08284FD4FEA5}"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301648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56BC1E-5789-4F16-ABD3-08284FD4FEA5}"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EE33A-9A72-4F25-8C56-91D81473008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31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56BC1E-5789-4F16-ABD3-08284FD4FEA5}"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259814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56BC1E-5789-4F16-ABD3-08284FD4FEA5}"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419589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56BC1E-5789-4F16-ABD3-08284FD4FEA5}"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134572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6BC1E-5789-4F16-ABD3-08284FD4FEA5}"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2061722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6BC1E-5789-4F16-ABD3-08284FD4FEA5}"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EE33A-9A72-4F25-8C56-91D81473008B}" type="slidenum">
              <a:rPr lang="en-US" smtClean="0"/>
              <a:t>‹#›</a:t>
            </a:fld>
            <a:endParaRPr lang="en-US"/>
          </a:p>
        </p:txBody>
      </p:sp>
    </p:spTree>
    <p:extLst>
      <p:ext uri="{BB962C8B-B14F-4D97-AF65-F5344CB8AC3E}">
        <p14:creationId xmlns:p14="http://schemas.microsoft.com/office/powerpoint/2010/main" val="204126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6BC1E-5789-4F16-ABD3-08284FD4FEA5}"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EE33A-9A72-4F25-8C56-91D81473008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74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B56BC1E-5789-4F16-ABD3-08284FD4FEA5}" type="datetimeFigureOut">
              <a:rPr lang="en-US" smtClean="0"/>
              <a:t>5/5/2020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64EE33A-9A72-4F25-8C56-91D81473008B}"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1793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i="1" dirty="0" smtClean="0">
                <a:latin typeface="Times New Roman" panose="02020603050405020304" pitchFamily="18" charset="0"/>
                <a:cs typeface="Times New Roman" panose="02020603050405020304" pitchFamily="18" charset="0"/>
              </a:rPr>
              <a:t>Presented By:</a:t>
            </a:r>
            <a:r>
              <a:rPr lang="en-US" sz="3600" b="1" i="1" dirty="0">
                <a:latin typeface="Times New Roman" panose="02020603050405020304" pitchFamily="18" charset="0"/>
                <a:cs typeface="Times New Roman" panose="02020603050405020304" pitchFamily="18" charset="0"/>
              </a:rPr>
              <a:t> </a:t>
            </a:r>
          </a:p>
        </p:txBody>
      </p:sp>
      <p:sp>
        <p:nvSpPr>
          <p:cNvPr id="3" name="Subtitle 2"/>
          <p:cNvSpPr>
            <a:spLocks noGrp="1"/>
          </p:cNvSpPr>
          <p:nvPr>
            <p:ph type="subTitle" idx="1"/>
          </p:nvPr>
        </p:nvSpPr>
        <p:spPr/>
        <p:txBody>
          <a:bodyPr/>
          <a:lstStyle/>
          <a:p>
            <a:r>
              <a:rPr lang="en-US" dirty="0" err="1" smtClean="0"/>
              <a:t>Iqra</a:t>
            </a:r>
            <a:r>
              <a:rPr lang="en-US" dirty="0" smtClean="0"/>
              <a:t> </a:t>
            </a:r>
            <a:r>
              <a:rPr lang="en-US" dirty="0" err="1" smtClean="0"/>
              <a:t>Mumtaz</a:t>
            </a:r>
            <a:r>
              <a:rPr lang="en-US" dirty="0" smtClean="0"/>
              <a:t>(101)</a:t>
            </a:r>
          </a:p>
          <a:p>
            <a:r>
              <a:rPr lang="en-US" dirty="0" err="1" smtClean="0"/>
              <a:t>Iqra</a:t>
            </a:r>
            <a:r>
              <a:rPr lang="en-US" dirty="0" smtClean="0"/>
              <a:t> Iqbal (127)</a:t>
            </a:r>
          </a:p>
          <a:p>
            <a:r>
              <a:rPr lang="en-US" dirty="0" smtClean="0"/>
              <a:t>Abdullah (118)</a:t>
            </a:r>
            <a:endParaRPr lang="en-US" dirty="0"/>
          </a:p>
        </p:txBody>
      </p:sp>
    </p:spTree>
    <p:extLst>
      <p:ext uri="{BB962C8B-B14F-4D97-AF65-F5344CB8AC3E}">
        <p14:creationId xmlns:p14="http://schemas.microsoft.com/office/powerpoint/2010/main" val="337546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50125"/>
            <a:ext cx="9720072" cy="1310185"/>
          </a:xfrm>
        </p:spPr>
        <p:txBody>
          <a:bodyPr>
            <a:normAutofit fontScale="90000"/>
          </a:bodyPr>
          <a:lstStyle/>
          <a:p>
            <a:r>
              <a:rPr lang="en-US" b="1" dirty="0" smtClean="0">
                <a:solidFill>
                  <a:srgbClr val="FF0000"/>
                </a:solidFill>
              </a:rPr>
              <a:t>Noise Pollution</a:t>
            </a:r>
            <a:r>
              <a:rPr lang="en-US" dirty="0" smtClean="0"/>
              <a:t/>
            </a:r>
            <a:br>
              <a:rPr lang="en-US" dirty="0" smtClean="0"/>
            </a:br>
            <a:endParaRPr lang="en-US" dirty="0"/>
          </a:p>
        </p:txBody>
      </p:sp>
      <p:sp>
        <p:nvSpPr>
          <p:cNvPr id="3" name="Content Placeholder 2"/>
          <p:cNvSpPr>
            <a:spLocks noGrp="1"/>
          </p:cNvSpPr>
          <p:nvPr>
            <p:ph idx="1"/>
          </p:nvPr>
        </p:nvSpPr>
        <p:spPr>
          <a:xfrm>
            <a:off x="1024128" y="914400"/>
            <a:ext cx="9720073" cy="5394960"/>
          </a:xfrm>
        </p:spPr>
        <p:txBody>
          <a:bodyPr/>
          <a:lstStyle/>
          <a:p>
            <a:pPr marL="0" indent="0">
              <a:buNone/>
            </a:pPr>
            <a:r>
              <a:rPr lang="en-US" sz="2800" dirty="0" smtClean="0">
                <a:latin typeface="Times New Roman" panose="02020603050405020304" pitchFamily="18" charset="0"/>
                <a:cs typeface="Times New Roman" panose="02020603050405020304" pitchFamily="18" charset="0"/>
              </a:rPr>
              <a:t>Noise pollution disrupts human and animal life.</a:t>
            </a:r>
          </a:p>
          <a:p>
            <a:r>
              <a:rPr lang="en-US" sz="2800" dirty="0">
                <a:latin typeface="Times New Roman" panose="02020603050405020304" pitchFamily="18" charset="0"/>
                <a:cs typeface="Times New Roman" panose="02020603050405020304" pitchFamily="18" charset="0"/>
              </a:rPr>
              <a:t>Noise </a:t>
            </a:r>
            <a:r>
              <a:rPr lang="en-US" sz="3200" dirty="0">
                <a:latin typeface="Times New Roman" panose="02020603050405020304" pitchFamily="18" charset="0"/>
                <a:cs typeface="Times New Roman" panose="02020603050405020304" pitchFamily="18" charset="0"/>
              </a:rPr>
              <a:t>pollution</a:t>
            </a:r>
            <a:r>
              <a:rPr lang="en-US" sz="2800" dirty="0">
                <a:latin typeface="Times New Roman" panose="02020603050405020304" pitchFamily="18" charset="0"/>
                <a:cs typeface="Times New Roman" panose="02020603050405020304" pitchFamily="18" charset="0"/>
              </a:rPr>
              <a:t> typically refers to human-made noises that are either very loud or disruptive in manner. This type of pollution has been shown to impact the movement of sea mammals, such as dolphins and whales and also impacts the nesting success of birds.</a:t>
            </a:r>
          </a:p>
          <a:p>
            <a:endParaRPr lang="en-US" dirty="0" smtClean="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60" t="31966" r="2035" b="19812"/>
          <a:stretch/>
        </p:blipFill>
        <p:spPr>
          <a:xfrm>
            <a:off x="7280984" y="3998794"/>
            <a:ext cx="3691816" cy="26438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2237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04716"/>
            <a:ext cx="9720072" cy="1665027"/>
          </a:xfrm>
        </p:spPr>
        <p:txBody>
          <a:bodyPr/>
          <a:lstStyle/>
          <a:p>
            <a:r>
              <a:rPr lang="en-US" dirty="0" smtClean="0"/>
              <a:t> </a:t>
            </a:r>
            <a:r>
              <a:rPr lang="en-US" b="1" dirty="0">
                <a:solidFill>
                  <a:srgbClr val="FF0000"/>
                </a:solidFill>
              </a:rPr>
              <a:t>Causes of pollution</a:t>
            </a:r>
            <a:endParaRPr lang="en-US" sz="4400" b="1" dirty="0">
              <a:solidFill>
                <a:srgbClr val="FF0000"/>
              </a:solidFill>
              <a:latin typeface="Times New Roman"/>
              <a:cs typeface="Times New Roman"/>
            </a:endParaRPr>
          </a:p>
        </p:txBody>
      </p:sp>
      <p:sp>
        <p:nvSpPr>
          <p:cNvPr id="3" name="Content Placeholder 2"/>
          <p:cNvSpPr>
            <a:spLocks noGrp="1"/>
          </p:cNvSpPr>
          <p:nvPr>
            <p:ph idx="1"/>
          </p:nvPr>
        </p:nvSpPr>
        <p:spPr>
          <a:xfrm>
            <a:off x="1024128" y="1610436"/>
            <a:ext cx="9720073" cy="4698924"/>
          </a:xfrm>
        </p:spPr>
        <p:txBody>
          <a:bodyPr>
            <a:normAutofit/>
          </a:bodyPr>
          <a:lstStyle/>
          <a:p>
            <a:pPr>
              <a:buFont typeface="Wingdings" panose="05000000000000000000" pitchFamily="2" charset="2"/>
              <a:buChar char="v"/>
            </a:pPr>
            <a:r>
              <a:rPr lang="en-US" sz="3200" dirty="0" smtClean="0">
                <a:latin typeface="Times New Roman"/>
                <a:cs typeface="Times New Roman"/>
              </a:rPr>
              <a:t>Causes Of Air Pollution</a:t>
            </a:r>
          </a:p>
          <a:p>
            <a:pPr marL="0" indent="0">
              <a:buNone/>
            </a:pPr>
            <a:r>
              <a:rPr lang="en-US" sz="3200" dirty="0" smtClean="0">
                <a:latin typeface="Times New Roman"/>
                <a:cs typeface="Times New Roman"/>
              </a:rPr>
              <a:t>There </a:t>
            </a:r>
            <a:r>
              <a:rPr lang="en-US" sz="3200" dirty="0">
                <a:latin typeface="Times New Roman"/>
                <a:cs typeface="Times New Roman"/>
              </a:rPr>
              <a:t>are two types of air </a:t>
            </a:r>
            <a:r>
              <a:rPr lang="en-US" sz="3200" dirty="0" smtClean="0">
                <a:latin typeface="Times New Roman"/>
                <a:cs typeface="Times New Roman"/>
              </a:rPr>
              <a:t>pollutants</a:t>
            </a:r>
          </a:p>
          <a:p>
            <a:pPr marL="514350" indent="-514350">
              <a:buFont typeface="+mj-lt"/>
              <a:buAutoNum type="arabicPeriod"/>
            </a:pPr>
            <a:r>
              <a:rPr lang="en-US" sz="3200" dirty="0" smtClean="0">
                <a:latin typeface="Times New Roman"/>
                <a:cs typeface="Times New Roman"/>
              </a:rPr>
              <a:t>Primary</a:t>
            </a:r>
          </a:p>
          <a:p>
            <a:pPr marL="514350" indent="-514350">
              <a:buFont typeface="+mj-lt"/>
              <a:buAutoNum type="arabicPeriod"/>
            </a:pPr>
            <a:r>
              <a:rPr lang="en-US" sz="3200" dirty="0" smtClean="0">
                <a:latin typeface="Times New Roman"/>
                <a:cs typeface="Times New Roman"/>
              </a:rPr>
              <a:t>Secondary </a:t>
            </a:r>
            <a:endParaRPr lang="en-US" sz="3200" dirty="0">
              <a:latin typeface="Times New Roman"/>
              <a:cs typeface="Times New Roman"/>
            </a:endParaRPr>
          </a:p>
        </p:txBody>
      </p:sp>
      <p:pic>
        <p:nvPicPr>
          <p:cNvPr id="4" name="Picture 3"/>
          <p:cNvPicPr>
            <a:picLocks noChangeAspect="1"/>
          </p:cNvPicPr>
          <p:nvPr/>
        </p:nvPicPr>
        <p:blipFill>
          <a:blip r:embed="rId2"/>
          <a:stretch>
            <a:fillRect/>
          </a:stretch>
        </p:blipFill>
        <p:spPr>
          <a:xfrm>
            <a:off x="5991366" y="3425588"/>
            <a:ext cx="5786651" cy="2743200"/>
          </a:xfrm>
          <a:prstGeom prst="rect">
            <a:avLst/>
          </a:prstGeom>
        </p:spPr>
      </p:pic>
    </p:spTree>
    <p:extLst>
      <p:ext uri="{BB962C8B-B14F-4D97-AF65-F5344CB8AC3E}">
        <p14:creationId xmlns:p14="http://schemas.microsoft.com/office/powerpoint/2010/main" val="1835466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59" y="727906"/>
            <a:ext cx="9720072" cy="1499616"/>
          </a:xfrm>
        </p:spPr>
        <p:txBody>
          <a:bodyPr>
            <a:normAutofit/>
          </a:bodyPr>
          <a:lstStyle/>
          <a:p>
            <a:r>
              <a:rPr lang="en-US" sz="4400" b="1" dirty="0" smtClean="0">
                <a:solidFill>
                  <a:srgbClr val="FF0000"/>
                </a:solidFill>
                <a:latin typeface="Times New Roman"/>
                <a:cs typeface="Times New Roman"/>
              </a:rPr>
              <a:t>Air pollution</a:t>
            </a:r>
            <a:endParaRPr lang="en-US" sz="4400" b="1" dirty="0">
              <a:solidFill>
                <a:srgbClr val="FF0000"/>
              </a:solidFill>
              <a:latin typeface="Times New Roman"/>
              <a:cs typeface="Times New Roman"/>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a:cs typeface="Times New Roman"/>
              </a:rPr>
              <a:t>Burning of fossil fuels</a:t>
            </a:r>
          </a:p>
          <a:p>
            <a:pPr>
              <a:buFont typeface="Wingdings" panose="05000000000000000000" pitchFamily="2" charset="2"/>
              <a:buChar char="Ø"/>
            </a:pPr>
            <a:r>
              <a:rPr lang="en-US" sz="3200" dirty="0" smtClean="0">
                <a:latin typeface="Times New Roman"/>
                <a:cs typeface="Times New Roman"/>
              </a:rPr>
              <a:t>fumes </a:t>
            </a:r>
            <a:r>
              <a:rPr lang="en-US" sz="3200" dirty="0">
                <a:latin typeface="Times New Roman"/>
                <a:cs typeface="Times New Roman"/>
              </a:rPr>
              <a:t>from </a:t>
            </a:r>
            <a:r>
              <a:rPr lang="en-US" sz="3200" dirty="0" smtClean="0">
                <a:latin typeface="Times New Roman"/>
                <a:cs typeface="Times New Roman"/>
              </a:rPr>
              <a:t>car</a:t>
            </a:r>
          </a:p>
          <a:p>
            <a:pPr>
              <a:buFont typeface="Wingdings" panose="05000000000000000000" pitchFamily="2" charset="2"/>
              <a:buChar char="Ø"/>
            </a:pPr>
            <a:r>
              <a:rPr lang="en-US" sz="3200" dirty="0" smtClean="0">
                <a:latin typeface="Times New Roman"/>
                <a:cs typeface="Times New Roman"/>
              </a:rPr>
              <a:t>Ammonia </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Agricultural </a:t>
            </a:r>
            <a:r>
              <a:rPr lang="en-US" sz="3200" dirty="0">
                <a:latin typeface="Times New Roman"/>
                <a:cs typeface="Times New Roman"/>
              </a:rPr>
              <a:t>air pollutants </a:t>
            </a:r>
            <a:r>
              <a:rPr lang="en-US" sz="3200" dirty="0" smtClean="0">
                <a:latin typeface="Times New Roman"/>
                <a:cs typeface="Times New Roman"/>
              </a:rPr>
              <a:t> </a:t>
            </a:r>
            <a:endParaRPr lang="en-US" sz="3200" dirty="0">
              <a:latin typeface="Times New Roman"/>
              <a:cs typeface="Times New Roman"/>
            </a:endParaRPr>
          </a:p>
        </p:txBody>
      </p:sp>
      <p:pic>
        <p:nvPicPr>
          <p:cNvPr id="4" name="Picture 3"/>
          <p:cNvPicPr>
            <a:picLocks noChangeAspect="1"/>
          </p:cNvPicPr>
          <p:nvPr/>
        </p:nvPicPr>
        <p:blipFill>
          <a:blip r:embed="rId2"/>
          <a:stretch>
            <a:fillRect/>
          </a:stretch>
        </p:blipFill>
        <p:spPr>
          <a:xfrm>
            <a:off x="5087026" y="4297680"/>
            <a:ext cx="5785605" cy="2743438"/>
          </a:xfrm>
          <a:prstGeom prst="rect">
            <a:avLst/>
          </a:prstGeom>
        </p:spPr>
      </p:pic>
    </p:spTree>
    <p:extLst>
      <p:ext uri="{BB962C8B-B14F-4D97-AF65-F5344CB8AC3E}">
        <p14:creationId xmlns:p14="http://schemas.microsoft.com/office/powerpoint/2010/main" val="372437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FF0000"/>
                </a:solidFill>
                <a:latin typeface="Times New Roman" panose="02020603050405020304" pitchFamily="18" charset="0"/>
                <a:cs typeface="Times New Roman" panose="02020603050405020304" pitchFamily="18" charset="0"/>
              </a:rPr>
              <a:t>According to the earth institute</a:t>
            </a:r>
            <a:endParaRPr lang="en-US" cap="none"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800" dirty="0" smtClean="0">
                <a:latin typeface="Times New Roman" panose="02020603050405020304" pitchFamily="18" charset="0"/>
                <a:cs typeface="Times New Roman" panose="02020603050405020304" pitchFamily="18" charset="0"/>
              </a:rPr>
              <a:t>The </a:t>
            </a:r>
            <a:r>
              <a:rPr lang="en-US" sz="2800" dirty="0">
                <a:latin typeface="Times New Roman" panose="02020603050405020304" pitchFamily="18" charset="0"/>
                <a:cs typeface="Times New Roman" panose="02020603050405020304" pitchFamily="18" charset="0"/>
              </a:rPr>
              <a:t>heavy use of fertilizer for agriculture is a major contributor of fine-particulate air pollution, with most of Europe, Russia, China, and the United States being affected. The level of pollution caused by agricultural activities is thought to outweigh all other sources of fine-particulate air pollution in these countries.</a:t>
            </a:r>
          </a:p>
        </p:txBody>
      </p:sp>
    </p:spTree>
    <p:extLst>
      <p:ext uri="{BB962C8B-B14F-4D97-AF65-F5344CB8AC3E}">
        <p14:creationId xmlns:p14="http://schemas.microsoft.com/office/powerpoint/2010/main" val="1434552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FF0000"/>
                </a:solidFill>
                <a:latin typeface="Times New Roman" panose="02020603050405020304" pitchFamily="18" charset="0"/>
                <a:cs typeface="Times New Roman" panose="02020603050405020304" pitchFamily="18" charset="0"/>
              </a:rPr>
              <a:t>Causes water pollution</a:t>
            </a:r>
            <a:endParaRPr lang="en-US" cap="none"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sz="3200" dirty="0" smtClean="0">
                <a:latin typeface="Times New Roman"/>
                <a:cs typeface="Times New Roman"/>
              </a:rPr>
              <a:t>Sewage</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wastewater</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fertilizers </a:t>
            </a:r>
          </a:p>
          <a:p>
            <a:pPr>
              <a:buFont typeface="Wingdings" panose="05000000000000000000" pitchFamily="2" charset="2"/>
              <a:buChar char="Ø"/>
            </a:pPr>
            <a:r>
              <a:rPr lang="en-US" sz="3200" dirty="0">
                <a:latin typeface="Times New Roman"/>
                <a:cs typeface="Times New Roman"/>
              </a:rPr>
              <a:t>Pesticides and </a:t>
            </a:r>
            <a:r>
              <a:rPr lang="en-US" sz="3200" dirty="0" smtClean="0">
                <a:latin typeface="Times New Roman"/>
                <a:cs typeface="Times New Roman"/>
              </a:rPr>
              <a:t>herbicides</a:t>
            </a:r>
          </a:p>
          <a:p>
            <a:pPr>
              <a:buFont typeface="Wingdings" panose="05000000000000000000" pitchFamily="2" charset="2"/>
              <a:buChar char="Ø"/>
            </a:pPr>
            <a:r>
              <a:rPr lang="en-US" sz="3200" dirty="0">
                <a:latin typeface="Times New Roman"/>
                <a:cs typeface="Times New Roman"/>
              </a:rPr>
              <a:t>Industrial waste </a:t>
            </a:r>
            <a:r>
              <a:rPr lang="en-US" sz="3200" dirty="0" smtClean="0">
                <a:latin typeface="Times New Roman"/>
                <a:cs typeface="Times New Roman"/>
              </a:rPr>
              <a:t> </a:t>
            </a:r>
            <a:endParaRPr lang="en-US" sz="3200" dirty="0">
              <a:latin typeface="Times New Roman"/>
              <a:cs typeface="Times New Roman"/>
            </a:endParaRPr>
          </a:p>
        </p:txBody>
      </p:sp>
      <p:pic>
        <p:nvPicPr>
          <p:cNvPr id="4" name="Picture 3"/>
          <p:cNvPicPr>
            <a:picLocks noChangeAspect="1"/>
          </p:cNvPicPr>
          <p:nvPr/>
        </p:nvPicPr>
        <p:blipFill>
          <a:blip r:embed="rId2"/>
          <a:stretch>
            <a:fillRect/>
          </a:stretch>
        </p:blipFill>
        <p:spPr>
          <a:xfrm>
            <a:off x="6761395" y="3339271"/>
            <a:ext cx="3718882" cy="2499577"/>
          </a:xfrm>
          <a:prstGeom prst="rect">
            <a:avLst/>
          </a:prstGeom>
        </p:spPr>
      </p:pic>
    </p:spTree>
    <p:extLst>
      <p:ext uri="{BB962C8B-B14F-4D97-AF65-F5344CB8AC3E}">
        <p14:creationId xmlns:p14="http://schemas.microsoft.com/office/powerpoint/2010/main" val="110645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rgbClr val="FF0000"/>
                </a:solidFill>
                <a:latin typeface="Times New Roman" panose="02020603050405020304" pitchFamily="18" charset="0"/>
                <a:cs typeface="Times New Roman" panose="02020603050405020304" pitchFamily="18" charset="0"/>
              </a:rPr>
              <a:t>Causes of land and soil pollution</a:t>
            </a:r>
            <a:endParaRPr lang="en-US" cap="none"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3200" dirty="0" smtClean="0">
                <a:latin typeface="Times New Roman"/>
                <a:cs typeface="Times New Roman"/>
              </a:rPr>
              <a:t>Human s’ activities and misuses of land</a:t>
            </a:r>
          </a:p>
          <a:p>
            <a:pPr>
              <a:buFont typeface="Wingdings" panose="05000000000000000000" pitchFamily="2" charset="2"/>
              <a:buChar char="Ø"/>
            </a:pPr>
            <a:r>
              <a:rPr lang="en-US" sz="3200" dirty="0" smtClean="0">
                <a:latin typeface="Times New Roman"/>
                <a:cs typeface="Times New Roman"/>
              </a:rPr>
              <a:t>Excessive usage of chemicals</a:t>
            </a:r>
          </a:p>
          <a:p>
            <a:pPr>
              <a:buFont typeface="Wingdings" panose="05000000000000000000" pitchFamily="2" charset="2"/>
              <a:buChar char="Ø"/>
            </a:pPr>
            <a:r>
              <a:rPr lang="en-US" sz="3200" dirty="0" smtClean="0">
                <a:latin typeface="Times New Roman"/>
                <a:cs typeface="Times New Roman"/>
              </a:rPr>
              <a:t>Underground leakage</a:t>
            </a:r>
          </a:p>
          <a:p>
            <a:pPr>
              <a:buFont typeface="Wingdings" panose="05000000000000000000" pitchFamily="2" charset="2"/>
              <a:buChar char="Ø"/>
            </a:pPr>
            <a:r>
              <a:rPr lang="en-US" sz="3200" dirty="0" smtClean="0">
                <a:latin typeface="Times New Roman"/>
                <a:cs typeface="Times New Roman"/>
              </a:rPr>
              <a:t>Rain and flooding</a:t>
            </a:r>
          </a:p>
          <a:p>
            <a:pPr>
              <a:buFont typeface="Wingdings" panose="05000000000000000000" pitchFamily="2" charset="2"/>
              <a:buChar char="Ø"/>
            </a:pPr>
            <a:r>
              <a:rPr lang="en-US" sz="3200" dirty="0">
                <a:latin typeface="Times New Roman"/>
                <a:cs typeface="Times New Roman"/>
              </a:rPr>
              <a:t>Over-farming and over-grazing </a:t>
            </a:r>
            <a:endParaRPr lang="en-US" sz="3200" dirty="0" smtClean="0">
              <a:latin typeface="Times New Roman"/>
              <a:cs typeface="Times New Roman"/>
            </a:endParaRP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6893574" y="3718318"/>
            <a:ext cx="4218798" cy="2792210"/>
          </a:xfrm>
          <a:prstGeom prst="rect">
            <a:avLst/>
          </a:prstGeom>
        </p:spPr>
      </p:pic>
    </p:spTree>
    <p:extLst>
      <p:ext uri="{BB962C8B-B14F-4D97-AF65-F5344CB8AC3E}">
        <p14:creationId xmlns:p14="http://schemas.microsoft.com/office/powerpoint/2010/main" val="71000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smtClean="0">
                <a:solidFill>
                  <a:srgbClr val="FF0000"/>
                </a:solidFill>
                <a:latin typeface="Times New Roman"/>
                <a:cs typeface="Times New Roman"/>
              </a:rPr>
              <a:t>Causes of noise pollution</a:t>
            </a:r>
            <a:endParaRPr lang="en-US" sz="4400" cap="none" dirty="0">
              <a:solidFill>
                <a:srgbClr val="FF0000"/>
              </a:solidFill>
              <a:latin typeface="Times New Roman"/>
              <a:cs typeface="Times New Roman"/>
            </a:endParaRPr>
          </a:p>
        </p:txBody>
      </p:sp>
      <p:sp>
        <p:nvSpPr>
          <p:cNvPr id="3" name="Content Placeholder 2"/>
          <p:cNvSpPr>
            <a:spLocks noGrp="1"/>
          </p:cNvSpPr>
          <p:nvPr>
            <p:ph idx="1"/>
          </p:nvPr>
        </p:nvSpPr>
        <p:spPr>
          <a:xfrm>
            <a:off x="1024128" y="2300269"/>
            <a:ext cx="9720073" cy="4023360"/>
          </a:xfrm>
        </p:spPr>
        <p:txBody>
          <a:bodyPr>
            <a:normAutofit/>
          </a:bodyPr>
          <a:lstStyle/>
          <a:p>
            <a:pPr>
              <a:buFont typeface="Wingdings" panose="05000000000000000000" pitchFamily="2" charset="2"/>
              <a:buChar char="Ø"/>
            </a:pPr>
            <a:r>
              <a:rPr lang="en-US" sz="3200" dirty="0">
                <a:latin typeface="Times New Roman"/>
                <a:cs typeface="Times New Roman"/>
              </a:rPr>
              <a:t>H</a:t>
            </a:r>
            <a:r>
              <a:rPr lang="en-US" sz="3200" dirty="0" smtClean="0">
                <a:latin typeface="Times New Roman"/>
                <a:cs typeface="Times New Roman"/>
              </a:rPr>
              <a:t>ousehold sources</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social events</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Commercial and </a:t>
            </a:r>
            <a:r>
              <a:rPr lang="en-US" sz="3200" dirty="0">
                <a:latin typeface="Times New Roman"/>
                <a:cs typeface="Times New Roman"/>
              </a:rPr>
              <a:t>industrial </a:t>
            </a:r>
            <a:r>
              <a:rPr lang="en-US" sz="3200" dirty="0" smtClean="0">
                <a:latin typeface="Times New Roman"/>
                <a:cs typeface="Times New Roman"/>
              </a:rPr>
              <a:t>activities</a:t>
            </a:r>
            <a:endParaRPr lang="en-US" sz="3200" dirty="0">
              <a:latin typeface="Times New Roman"/>
              <a:cs typeface="Times New Roman"/>
            </a:endParaRPr>
          </a:p>
          <a:p>
            <a:pPr>
              <a:buFont typeface="Wingdings" panose="05000000000000000000" pitchFamily="2" charset="2"/>
              <a:buChar char="Ø"/>
            </a:pPr>
            <a:r>
              <a:rPr lang="en-US" sz="3200" dirty="0">
                <a:latin typeface="Times New Roman"/>
                <a:cs typeface="Times New Roman"/>
              </a:rPr>
              <a:t>T</a:t>
            </a:r>
            <a:r>
              <a:rPr lang="en-US" sz="3200" dirty="0" smtClean="0">
                <a:latin typeface="Times New Roman"/>
                <a:cs typeface="Times New Roman"/>
              </a:rPr>
              <a:t>ransportation</a:t>
            </a:r>
            <a:r>
              <a:rPr lang="en-US" sz="3200" dirty="0">
                <a:latin typeface="Times New Roman"/>
                <a:cs typeface="Times New Roman"/>
              </a:rPr>
              <a:t>. </a:t>
            </a:r>
          </a:p>
        </p:txBody>
      </p:sp>
      <p:pic>
        <p:nvPicPr>
          <p:cNvPr id="4" name="Picture 3"/>
          <p:cNvPicPr>
            <a:picLocks noChangeAspect="1"/>
          </p:cNvPicPr>
          <p:nvPr/>
        </p:nvPicPr>
        <p:blipFill>
          <a:blip r:embed="rId2"/>
          <a:stretch>
            <a:fillRect/>
          </a:stretch>
        </p:blipFill>
        <p:spPr>
          <a:xfrm>
            <a:off x="5884164" y="4066134"/>
            <a:ext cx="5078408" cy="2901948"/>
          </a:xfrm>
          <a:prstGeom prst="rect">
            <a:avLst/>
          </a:prstGeom>
        </p:spPr>
      </p:pic>
    </p:spTree>
    <p:extLst>
      <p:ext uri="{BB962C8B-B14F-4D97-AF65-F5344CB8AC3E}">
        <p14:creationId xmlns:p14="http://schemas.microsoft.com/office/powerpoint/2010/main" val="5322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smtClean="0">
                <a:solidFill>
                  <a:srgbClr val="FF0000"/>
                </a:solidFill>
                <a:latin typeface="Times New Roman"/>
                <a:cs typeface="Times New Roman"/>
              </a:rPr>
              <a:t>Causes of light pollution</a:t>
            </a:r>
            <a:endParaRPr lang="en-US" sz="4400" cap="none" dirty="0">
              <a:solidFill>
                <a:srgbClr val="FF0000"/>
              </a:solidFill>
              <a:latin typeface="Times New Roman"/>
              <a:cs typeface="Times New Roman"/>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sz="3200" dirty="0">
                <a:latin typeface="Times New Roman"/>
                <a:cs typeface="Times New Roman"/>
              </a:rPr>
              <a:t>A</a:t>
            </a:r>
            <a:r>
              <a:rPr lang="en-US" sz="3200" dirty="0" smtClean="0">
                <a:latin typeface="Times New Roman"/>
                <a:cs typeface="Times New Roman"/>
              </a:rPr>
              <a:t>rtificial </a:t>
            </a:r>
            <a:r>
              <a:rPr lang="en-US" sz="3200" dirty="0">
                <a:latin typeface="Times New Roman"/>
                <a:cs typeface="Times New Roman"/>
              </a:rPr>
              <a:t>lights </a:t>
            </a:r>
            <a:endParaRPr lang="en-US" sz="3200" dirty="0" smtClean="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Vehicles lights at night</a:t>
            </a:r>
          </a:p>
          <a:p>
            <a:pPr>
              <a:buFont typeface="Wingdings" panose="05000000000000000000" pitchFamily="2" charset="2"/>
              <a:buChar char="Ø"/>
            </a:pPr>
            <a:r>
              <a:rPr lang="en-US" sz="3200" dirty="0">
                <a:latin typeface="Times New Roman"/>
                <a:cs typeface="Times New Roman"/>
              </a:rPr>
              <a:t>electronic </a:t>
            </a:r>
            <a:r>
              <a:rPr lang="en-US" sz="3200" dirty="0" smtClean="0">
                <a:latin typeface="Times New Roman"/>
                <a:cs typeface="Times New Roman"/>
              </a:rPr>
              <a:t>billboards</a:t>
            </a:r>
          </a:p>
          <a:p>
            <a:pPr>
              <a:buFont typeface="Wingdings" panose="05000000000000000000" pitchFamily="2" charset="2"/>
              <a:buChar char="Ø"/>
            </a:pPr>
            <a:r>
              <a:rPr lang="en-US" sz="3200" dirty="0" smtClean="0">
                <a:latin typeface="Times New Roman"/>
                <a:cs typeface="Times New Roman"/>
              </a:rPr>
              <a:t> </a:t>
            </a:r>
            <a:r>
              <a:rPr lang="en-US" sz="3200" dirty="0">
                <a:latin typeface="Times New Roman"/>
                <a:cs typeface="Times New Roman"/>
              </a:rPr>
              <a:t>night sports </a:t>
            </a:r>
            <a:r>
              <a:rPr lang="en-US" sz="3200" dirty="0" smtClean="0">
                <a:latin typeface="Times New Roman"/>
                <a:cs typeface="Times New Roman"/>
              </a:rPr>
              <a:t>grounds</a:t>
            </a:r>
          </a:p>
          <a:p>
            <a:pPr>
              <a:buFont typeface="Wingdings" panose="05000000000000000000" pitchFamily="2" charset="2"/>
              <a:buChar char="Ø"/>
            </a:pPr>
            <a:r>
              <a:rPr lang="en-US" sz="3200" dirty="0" smtClean="0">
                <a:latin typeface="Times New Roman"/>
                <a:cs typeface="Times New Roman"/>
              </a:rPr>
              <a:t> </a:t>
            </a:r>
            <a:r>
              <a:rPr lang="en-US" sz="3200" dirty="0">
                <a:latin typeface="Times New Roman"/>
                <a:cs typeface="Times New Roman"/>
              </a:rPr>
              <a:t>street and car </a:t>
            </a:r>
            <a:r>
              <a:rPr lang="en-US" sz="3200" dirty="0" smtClean="0">
                <a:latin typeface="Times New Roman"/>
                <a:cs typeface="Times New Roman"/>
              </a:rPr>
              <a:t>lights</a:t>
            </a:r>
          </a:p>
          <a:p>
            <a:pPr>
              <a:buFont typeface="Wingdings" panose="05000000000000000000" pitchFamily="2" charset="2"/>
              <a:buChar char="Ø"/>
            </a:pPr>
            <a:r>
              <a:rPr lang="en-US" sz="3200" dirty="0" smtClean="0">
                <a:latin typeface="Times New Roman"/>
                <a:cs typeface="Times New Roman"/>
              </a:rPr>
              <a:t> </a:t>
            </a:r>
            <a:r>
              <a:rPr lang="en-US" sz="3200" dirty="0">
                <a:latin typeface="Times New Roman"/>
                <a:cs typeface="Times New Roman"/>
              </a:rPr>
              <a:t>city </a:t>
            </a:r>
            <a:r>
              <a:rPr lang="en-US" sz="3200" dirty="0" smtClean="0">
                <a:latin typeface="Times New Roman"/>
                <a:cs typeface="Times New Roman"/>
              </a:rPr>
              <a:t>parks</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public places</a:t>
            </a:r>
            <a:endParaRPr lang="en-US" sz="3200" dirty="0">
              <a:latin typeface="Times New Roman"/>
              <a:cs typeface="Times New Roman"/>
            </a:endParaRPr>
          </a:p>
          <a:p>
            <a:pPr>
              <a:buFont typeface="Wingdings" panose="05000000000000000000" pitchFamily="2" charset="2"/>
              <a:buChar char="Ø"/>
            </a:pPr>
            <a:r>
              <a:rPr lang="en-US" sz="3200" dirty="0" smtClean="0">
                <a:latin typeface="Times New Roman"/>
                <a:cs typeface="Times New Roman"/>
              </a:rPr>
              <a:t>Air ports</a:t>
            </a:r>
            <a:endParaRPr lang="en-US" sz="3200" dirty="0">
              <a:latin typeface="Times New Roman"/>
              <a:cs typeface="Times New Roman"/>
            </a:endParaRPr>
          </a:p>
          <a:p>
            <a:endParaRPr lang="en-US" b="1" dirty="0" smtClean="0"/>
          </a:p>
          <a:p>
            <a:endParaRPr lang="en-US" b="1" dirty="0" smtClean="0"/>
          </a:p>
          <a:p>
            <a:endParaRPr lang="en-US" dirty="0"/>
          </a:p>
        </p:txBody>
      </p:sp>
      <p:pic>
        <p:nvPicPr>
          <p:cNvPr id="4" name="Picture 3"/>
          <p:cNvPicPr>
            <a:picLocks noChangeAspect="1"/>
          </p:cNvPicPr>
          <p:nvPr/>
        </p:nvPicPr>
        <p:blipFill>
          <a:blip r:embed="rId2"/>
          <a:stretch>
            <a:fillRect/>
          </a:stretch>
        </p:blipFill>
        <p:spPr>
          <a:xfrm>
            <a:off x="5884164" y="3065622"/>
            <a:ext cx="4584589" cy="2773920"/>
          </a:xfrm>
          <a:prstGeom prst="rect">
            <a:avLst/>
          </a:prstGeom>
        </p:spPr>
      </p:pic>
    </p:spTree>
    <p:extLst>
      <p:ext uri="{BB962C8B-B14F-4D97-AF65-F5344CB8AC3E}">
        <p14:creationId xmlns:p14="http://schemas.microsoft.com/office/powerpoint/2010/main" val="102947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EDUCATION</a:t>
            </a:r>
          </a:p>
        </p:txBody>
      </p:sp>
      <p:pic>
        <p:nvPicPr>
          <p:cNvPr id="4" name="Content Placeholder 3"/>
          <p:cNvPicPr>
            <a:picLocks noGrp="1" noChangeAspect="1"/>
          </p:cNvPicPr>
          <p:nvPr>
            <p:ph idx="1"/>
          </p:nvPr>
        </p:nvPicPr>
        <p:blipFill>
          <a:blip r:embed="rId2"/>
          <a:stretch>
            <a:fillRect/>
          </a:stretch>
        </p:blipFill>
        <p:spPr>
          <a:xfrm>
            <a:off x="2579530" y="2286000"/>
            <a:ext cx="6609078" cy="4022725"/>
          </a:xfrm>
          <a:prstGeom prst="rect">
            <a:avLst/>
          </a:prstGeom>
        </p:spPr>
      </p:pic>
    </p:spTree>
    <p:extLst>
      <p:ext uri="{BB962C8B-B14F-4D97-AF65-F5344CB8AC3E}">
        <p14:creationId xmlns:p14="http://schemas.microsoft.com/office/powerpoint/2010/main" val="2083001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012" y="491318"/>
            <a:ext cx="11395881" cy="5950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7415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423081"/>
            <a:ext cx="9720073" cy="5886279"/>
          </a:xfrm>
        </p:spPr>
        <p:style>
          <a:lnRef idx="2">
            <a:schemeClr val="accent1"/>
          </a:lnRef>
          <a:fillRef idx="1">
            <a:schemeClr val="lt1"/>
          </a:fillRef>
          <a:effectRef idx="0">
            <a:schemeClr val="accent1"/>
          </a:effectRef>
          <a:fontRef idx="minor">
            <a:schemeClr val="dk1"/>
          </a:fontRef>
        </p:style>
        <p:txBody>
          <a:bodyPr/>
          <a:lstStyle/>
          <a:p>
            <a:pPr marL="0" lvl="7" indent="0">
              <a:spcBef>
                <a:spcPts val="1200"/>
              </a:spcBef>
              <a:spcAft>
                <a:spcPts val="200"/>
              </a:spcAft>
              <a:buSzPct val="100000"/>
              <a:buNone/>
            </a:pP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Chapter 6 Content</a:t>
            </a: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a:p>
            <a:pPr marL="0" indent="0">
              <a:buNone/>
            </a:pPr>
            <a:r>
              <a:rPr lang="en-US" sz="44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Environmental Awareness</a:t>
            </a:r>
          </a:p>
          <a:p>
            <a:pPr>
              <a:buFont typeface="Wingdings" panose="05000000000000000000" pitchFamily="2" charset="2"/>
              <a:buChar char="v"/>
            </a:pPr>
            <a:r>
              <a:rPr lang="en-US" sz="44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Types of pollution</a:t>
            </a:r>
          </a:p>
          <a:p>
            <a:pPr>
              <a:buFont typeface="Wingdings" panose="05000000000000000000" pitchFamily="2" charset="2"/>
              <a:buChar char="v"/>
            </a:pPr>
            <a:r>
              <a:rPr lang="en-US" sz="44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Causes Of Pollution</a:t>
            </a:r>
          </a:p>
          <a:p>
            <a:pPr>
              <a:buFont typeface="Wingdings" panose="05000000000000000000" pitchFamily="2" charset="2"/>
              <a:buChar char="v"/>
            </a:pPr>
            <a:r>
              <a:rPr lang="en-US" sz="44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Environmental Education</a:t>
            </a:r>
          </a:p>
          <a:p>
            <a:endParaRPr lang="en-US" dirty="0" smtClean="0"/>
          </a:p>
          <a:p>
            <a:endParaRPr lang="en-US" dirty="0"/>
          </a:p>
        </p:txBody>
      </p:sp>
    </p:spTree>
    <p:extLst>
      <p:ext uri="{BB962C8B-B14F-4D97-AF65-F5344CB8AC3E}">
        <p14:creationId xmlns:p14="http://schemas.microsoft.com/office/powerpoint/2010/main" val="552103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72954" y="545909"/>
            <a:ext cx="11750723" cy="61687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76864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182" y="204715"/>
            <a:ext cx="11955439" cy="65099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6691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33015" y="573205"/>
            <a:ext cx="8843749" cy="5504204"/>
          </a:xfrm>
          <a:prstGeom prst="rect">
            <a:avLst/>
          </a:prstGeom>
        </p:spPr>
      </p:pic>
    </p:spTree>
    <p:extLst>
      <p:ext uri="{BB962C8B-B14F-4D97-AF65-F5344CB8AC3E}">
        <p14:creationId xmlns:p14="http://schemas.microsoft.com/office/powerpoint/2010/main" val="969256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269242" y="464024"/>
            <a:ext cx="10017457" cy="5844701"/>
          </a:xfrm>
          <a:prstGeom prst="rect">
            <a:avLst/>
          </a:prstGeom>
        </p:spPr>
      </p:pic>
    </p:spTree>
    <p:extLst>
      <p:ext uri="{BB962C8B-B14F-4D97-AF65-F5344CB8AC3E}">
        <p14:creationId xmlns:p14="http://schemas.microsoft.com/office/powerpoint/2010/main" val="1162248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232012"/>
            <a:ext cx="9720073" cy="6077348"/>
          </a:xfrm>
        </p:spPr>
        <p:txBody>
          <a:bodyPr/>
          <a:lstStyle/>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To create awareness among the students about the environment and its problems.</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enable the students to understand the environment and its inter relationship with man.</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enable the students to acquire basic knowledge about the environment.</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identify the social values which are in harmony with the environmental quality.</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create positive attitude among the students towards environment.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develop skills among the students for evaluating environmental measures and educational programs.</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develop skills among the students with a view to solve environmental problems.</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465325" y="4217158"/>
            <a:ext cx="3278875" cy="2374711"/>
          </a:xfrm>
          <a:prstGeom prst="rect">
            <a:avLst/>
          </a:prstGeom>
        </p:spPr>
      </p:pic>
    </p:spTree>
    <p:extLst>
      <p:ext uri="{BB962C8B-B14F-4D97-AF65-F5344CB8AC3E}">
        <p14:creationId xmlns:p14="http://schemas.microsoft.com/office/powerpoint/2010/main" val="2218736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5661" y="327546"/>
            <a:ext cx="11450470" cy="6185895"/>
          </a:xfrm>
          <a:prstGeom prst="rect">
            <a:avLst/>
          </a:prstGeom>
        </p:spPr>
      </p:pic>
    </p:spTree>
    <p:extLst>
      <p:ext uri="{BB962C8B-B14F-4D97-AF65-F5344CB8AC3E}">
        <p14:creationId xmlns:p14="http://schemas.microsoft.com/office/powerpoint/2010/main" val="1469188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9308" y="204716"/>
            <a:ext cx="11586950" cy="6653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3230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11621"/>
          <a:stretch/>
        </p:blipFill>
        <p:spPr>
          <a:xfrm>
            <a:off x="-1" y="177419"/>
            <a:ext cx="11904689" cy="6492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6375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8365" y="232012"/>
            <a:ext cx="11627892" cy="6523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9425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2956" y="191069"/>
            <a:ext cx="11614244" cy="6550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8094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Environmental Awareness</a:t>
            </a:r>
          </a:p>
        </p:txBody>
      </p:sp>
      <p:pic>
        <p:nvPicPr>
          <p:cNvPr id="4" name="Content Placeholder 3"/>
          <p:cNvPicPr>
            <a:picLocks noGrp="1" noChangeAspect="1"/>
          </p:cNvPicPr>
          <p:nvPr>
            <p:ph idx="1"/>
          </p:nvPr>
        </p:nvPicPr>
        <p:blipFill>
          <a:blip r:embed="rId2"/>
          <a:stretch>
            <a:fillRect/>
          </a:stretch>
        </p:blipFill>
        <p:spPr>
          <a:xfrm>
            <a:off x="3741640" y="2286000"/>
            <a:ext cx="4284857" cy="40227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763393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82299" y="590859"/>
            <a:ext cx="7766977" cy="5322269"/>
          </a:xfrm>
          <a:prstGeom prst="rect">
            <a:avLst/>
          </a:prstGeom>
        </p:spPr>
      </p:pic>
    </p:spTree>
    <p:extLst>
      <p:ext uri="{BB962C8B-B14F-4D97-AF65-F5344CB8AC3E}">
        <p14:creationId xmlns:p14="http://schemas.microsoft.com/office/powerpoint/2010/main" val="223466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964" y="476034"/>
            <a:ext cx="9720072" cy="1499616"/>
          </a:xfrm>
        </p:spPr>
        <p:txBody>
          <a:bodyPr>
            <a:normAutofit/>
          </a:bodyPr>
          <a:lstStyle/>
          <a:p>
            <a:r>
              <a:rPr lang="en-US" b="1" dirty="0">
                <a:solidFill>
                  <a:srgbClr val="FF0000"/>
                </a:solidFill>
              </a:rPr>
              <a:t>What is Environmental </a:t>
            </a:r>
            <a:r>
              <a:rPr lang="en-US" b="1" dirty="0" smtClean="0">
                <a:solidFill>
                  <a:srgbClr val="FF0000"/>
                </a:solidFill>
              </a:rPr>
              <a:t>Awareness</a:t>
            </a:r>
            <a:r>
              <a:rPr lang="en-US" dirty="0"/>
              <a:t/>
            </a:r>
            <a:br>
              <a:rPr lang="en-US" dirty="0"/>
            </a:br>
            <a:endParaRPr lang="en-US" dirty="0"/>
          </a:p>
        </p:txBody>
      </p:sp>
      <p:sp>
        <p:nvSpPr>
          <p:cNvPr id="3" name="Content Placeholder 2"/>
          <p:cNvSpPr>
            <a:spLocks noGrp="1"/>
          </p:cNvSpPr>
          <p:nvPr>
            <p:ph idx="1"/>
          </p:nvPr>
        </p:nvSpPr>
        <p:spPr/>
        <p:txBody>
          <a:bodyPr/>
          <a:lstStyle/>
          <a:p>
            <a:r>
              <a:rPr lang="en-US" sz="4000" dirty="0" smtClean="0">
                <a:latin typeface="Times New Roman" panose="02020603050405020304" pitchFamily="18" charset="0"/>
                <a:cs typeface="Times New Roman" panose="02020603050405020304" pitchFamily="18" charset="0"/>
              </a:rPr>
              <a:t>Environmental </a:t>
            </a:r>
            <a:r>
              <a:rPr lang="en-US" sz="4000" dirty="0">
                <a:latin typeface="Times New Roman" panose="02020603050405020304" pitchFamily="18" charset="0"/>
                <a:cs typeface="Times New Roman" panose="02020603050405020304" pitchFamily="18" charset="0"/>
              </a:rPr>
              <a:t>awareness is to understand the fragility of our environment and the importance of its protection</a:t>
            </a:r>
          </a:p>
          <a:p>
            <a:endParaRPr lang="en-US" dirty="0"/>
          </a:p>
        </p:txBody>
      </p:sp>
      <p:pic>
        <p:nvPicPr>
          <p:cNvPr id="4" name="Picture 3"/>
          <p:cNvPicPr>
            <a:picLocks noChangeAspect="1"/>
          </p:cNvPicPr>
          <p:nvPr/>
        </p:nvPicPr>
        <p:blipFill rotWithShape="1">
          <a:blip r:embed="rId2"/>
          <a:srcRect b="10573"/>
          <a:stretch/>
        </p:blipFill>
        <p:spPr>
          <a:xfrm>
            <a:off x="2971529" y="3725839"/>
            <a:ext cx="6248942" cy="277049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91114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Types of Pollution</a:t>
            </a:r>
            <a:endParaRPr lang="en-US" b="1" dirty="0">
              <a:solidFill>
                <a:srgbClr val="FF0000"/>
              </a:solidFill>
            </a:endParaRPr>
          </a:p>
        </p:txBody>
      </p:sp>
      <p:sp>
        <p:nvSpPr>
          <p:cNvPr id="3" name="Content Placeholder 2"/>
          <p:cNvSpPr>
            <a:spLocks noGrp="1"/>
          </p:cNvSpPr>
          <p:nvPr>
            <p:ph idx="1"/>
          </p:nvPr>
        </p:nvSpPr>
        <p:spPr/>
        <p:txBody>
          <a:bodyPr/>
          <a:lstStyle/>
          <a:p>
            <a:pPr marL="0" indent="0" algn="just">
              <a:buNone/>
            </a:pPr>
            <a:r>
              <a:rPr lang="en-US" sz="3200" dirty="0" smtClean="0">
                <a:latin typeface="Times New Roman" panose="02020603050405020304" pitchFamily="18" charset="0"/>
                <a:cs typeface="Times New Roman" panose="02020603050405020304" pitchFamily="18" charset="0"/>
              </a:rPr>
              <a:t>The term "pollution" refers to any substance that negatively impacts the environment or organisms that live within the affected environment. The five major types of pollution include: air pollution, water pollution, soil pollution, light pollution, and noise pollution.</a:t>
            </a:r>
          </a:p>
          <a:p>
            <a:endParaRPr lang="en-US" dirty="0" smtClean="0"/>
          </a:p>
          <a:p>
            <a:endParaRPr lang="en-US" dirty="0"/>
          </a:p>
        </p:txBody>
      </p:sp>
    </p:spTree>
    <p:extLst>
      <p:ext uri="{BB962C8B-B14F-4D97-AF65-F5344CB8AC3E}">
        <p14:creationId xmlns:p14="http://schemas.microsoft.com/office/powerpoint/2010/main" val="1331919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0000"/>
                </a:solidFill>
              </a:rPr>
              <a:t>Air Pollution</a:t>
            </a:r>
            <a:r>
              <a:rPr lang="en-US" dirty="0" smtClean="0"/>
              <a:t/>
            </a:r>
            <a:br>
              <a:rPr lang="en-US" dirty="0" smtClean="0"/>
            </a:br>
            <a:endParaRPr lang="en-US" dirty="0"/>
          </a:p>
        </p:txBody>
      </p:sp>
      <p:sp>
        <p:nvSpPr>
          <p:cNvPr id="3" name="Content Placeholder 2"/>
          <p:cNvSpPr>
            <a:spLocks noGrp="1"/>
          </p:cNvSpPr>
          <p:nvPr>
            <p:ph idx="1"/>
          </p:nvPr>
        </p:nvSpPr>
        <p:spPr>
          <a:xfrm>
            <a:off x="1024128" y="1487606"/>
            <a:ext cx="9720073" cy="5370394"/>
          </a:xfrm>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Burning of fossil fuels is a major source of air pollution. A </a:t>
            </a:r>
            <a:r>
              <a:rPr lang="en-US" sz="2400" dirty="0">
                <a:latin typeface="Times New Roman" panose="02020603050405020304" pitchFamily="18" charset="0"/>
                <a:cs typeface="Times New Roman" panose="02020603050405020304" pitchFamily="18" charset="0"/>
              </a:rPr>
              <a:t>major source of air pollution results from the burning of fossil fuels. Vehicle and factory emissions are common sources of this type of air pollution. The burning of fossil fuels contributes to the formation of smog, a dense layer of particulate matter that hangs like a cloud over many major cities and industrial zones. Air pollution contributes to respiratory problems such as asthma, lung cancer, chronic bronchitis, and other lung ailments. Nitrogen and sulfur oxides in the air contribute to acid rain, which is a form of precipitation with a lower (more acidic) pH than normal. Acid rain harms forests, species that live in water bodies, and degrades outdoor statues, monuments, and buildings.</a:t>
            </a:r>
          </a:p>
          <a:p>
            <a:pPr marL="0" indent="0">
              <a:buNone/>
            </a:pPr>
            <a:endParaRPr lang="en-US" sz="2400" b="1" dirty="0" smtClean="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endParaRPr lang="en-US"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195" t="30424" r="1464" b="20820"/>
          <a:stretch/>
        </p:blipFill>
        <p:spPr>
          <a:xfrm>
            <a:off x="8393373" y="4435522"/>
            <a:ext cx="3138986" cy="24224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42683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09182"/>
            <a:ext cx="9720072" cy="1569493"/>
          </a:xfrm>
        </p:spPr>
        <p:txBody>
          <a:bodyPr>
            <a:normAutofit/>
          </a:bodyPr>
          <a:lstStyle/>
          <a:p>
            <a:r>
              <a:rPr lang="en-US" b="1" dirty="0" smtClean="0">
                <a:solidFill>
                  <a:srgbClr val="FF0000"/>
                </a:solidFill>
              </a:rPr>
              <a:t>Water Pollution</a:t>
            </a:r>
            <a:r>
              <a:rPr lang="en-US" dirty="0" smtClean="0"/>
              <a:t/>
            </a:r>
            <a:br>
              <a:rPr lang="en-US" dirty="0" smtClean="0"/>
            </a:br>
            <a:endParaRPr lang="en-US" dirty="0"/>
          </a:p>
        </p:txBody>
      </p:sp>
      <p:sp>
        <p:nvSpPr>
          <p:cNvPr id="3" name="Content Placeholder 2"/>
          <p:cNvSpPr>
            <a:spLocks noGrp="1"/>
          </p:cNvSpPr>
          <p:nvPr>
            <p:ph idx="1"/>
          </p:nvPr>
        </p:nvSpPr>
        <p:spPr>
          <a:xfrm>
            <a:off x="1024128" y="1214651"/>
            <a:ext cx="9720073" cy="5094709"/>
          </a:xfrm>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Trash pollutes water</a:t>
            </a:r>
            <a:r>
              <a:rPr lang="en-US" sz="2400" dirty="0">
                <a:latin typeface="Times New Roman" panose="02020603050405020304" pitchFamily="18" charset="0"/>
                <a:cs typeface="Times New Roman" panose="02020603050405020304" pitchFamily="18" charset="0"/>
              </a:rPr>
              <a:t>. A major source of water pollution is runoff from agricultural fields, industrial sites, or urban areas. Runoff disrupts the water body's natural balance. For example, agricultural runoff typically includes fertilizer or toxic chemicals. Fertilizer can cause algal blooms (an explosive growth of algae), choking out other plants and decreasing the amount of available oxygen necessary for the survival of other species. Raw sewage is another type of water pollutant. When sewage gets into the drinking water supply, serious stomach and digestive issues may result, including the spread of diseases such as typhoid or dysentery. A third source of water pollution is trash. Improperly disposed of items, such as plastic bags, fishing line, and other materials may accumulate in the water and lead to the premature death of animals that get tangled within the garbage.</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815" t="27884" r="5268" b="26066"/>
          <a:stretch/>
        </p:blipFill>
        <p:spPr>
          <a:xfrm>
            <a:off x="9635319" y="4612944"/>
            <a:ext cx="1801506" cy="18288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6651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09182"/>
            <a:ext cx="9720072" cy="1678675"/>
          </a:xfrm>
        </p:spPr>
        <p:txBody>
          <a:bodyPr>
            <a:normAutofit/>
          </a:bodyPr>
          <a:lstStyle/>
          <a:p>
            <a:r>
              <a:rPr lang="en-US" b="1" dirty="0" smtClean="0">
                <a:solidFill>
                  <a:srgbClr val="FF0000"/>
                </a:solidFill>
              </a:rPr>
              <a:t>Soil Pollution</a:t>
            </a:r>
            <a:r>
              <a:rPr lang="en-US" dirty="0" smtClean="0"/>
              <a:t/>
            </a:r>
            <a:br>
              <a:rPr lang="en-US" dirty="0" smtClean="0"/>
            </a:br>
            <a:endParaRPr lang="en-US" dirty="0"/>
          </a:p>
        </p:txBody>
      </p:sp>
      <p:sp>
        <p:nvSpPr>
          <p:cNvPr id="3" name="Content Placeholder 2"/>
          <p:cNvSpPr>
            <a:spLocks noGrp="1"/>
          </p:cNvSpPr>
          <p:nvPr>
            <p:ph idx="1"/>
          </p:nvPr>
        </p:nvSpPr>
        <p:spPr>
          <a:xfrm>
            <a:off x="1024128" y="1132764"/>
            <a:ext cx="9720073" cy="5176596"/>
          </a:xfrm>
        </p:spPr>
        <p:txBody>
          <a:bodyPr/>
          <a:lstStyle/>
          <a:p>
            <a:r>
              <a:rPr lang="en-US" sz="2800" dirty="0" smtClean="0">
                <a:latin typeface="Times New Roman" panose="02020603050405020304" pitchFamily="18" charset="0"/>
                <a:cs typeface="Times New Roman" panose="02020603050405020304" pitchFamily="18" charset="0"/>
              </a:rPr>
              <a:t>Abandoned industrial zones are often polluted</a:t>
            </a:r>
            <a:r>
              <a:rPr lang="en-US" sz="2800" dirty="0">
                <a:latin typeface="Times New Roman" panose="02020603050405020304" pitchFamily="18" charset="0"/>
                <a:cs typeface="Times New Roman" panose="02020603050405020304" pitchFamily="18" charset="0"/>
              </a:rPr>
              <a:t>. Soil can become polluted by industrial sources or the improper disposal of toxic chemical substances. Common sources of soil pollution include asbestos, lead, PCBs, and overuse of pesticides/herbicides. In the United States, the Environmental Protection Agency (EPA) is in charge of cleaning up uncontrolled hazardous waste sites, which are referred to as "Superfund" sites. Many of these sites are abandoned or improperly-managed industrial zones.</a:t>
            </a:r>
            <a:endParaRPr lang="en-US" sz="2800" dirty="0" smtClean="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96" t="34648" r="3350" b="17559"/>
          <a:stretch/>
        </p:blipFill>
        <p:spPr>
          <a:xfrm>
            <a:off x="8487371" y="4394579"/>
            <a:ext cx="3222410" cy="21795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39816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36478"/>
            <a:ext cx="9720072" cy="1487606"/>
          </a:xfrm>
        </p:spPr>
        <p:txBody>
          <a:bodyPr>
            <a:normAutofit/>
          </a:bodyPr>
          <a:lstStyle/>
          <a:p>
            <a:r>
              <a:rPr lang="en-US" b="1" dirty="0" smtClean="0">
                <a:solidFill>
                  <a:srgbClr val="FF0000"/>
                </a:solidFill>
              </a:rPr>
              <a:t>Light Pollution</a:t>
            </a:r>
            <a:r>
              <a:rPr lang="en-US" dirty="0" smtClean="0"/>
              <a:t/>
            </a:r>
            <a:br>
              <a:rPr lang="en-US" dirty="0" smtClean="0"/>
            </a:br>
            <a:endParaRPr lang="en-US" dirty="0"/>
          </a:p>
        </p:txBody>
      </p:sp>
      <p:sp>
        <p:nvSpPr>
          <p:cNvPr id="3" name="Content Placeholder 2"/>
          <p:cNvSpPr>
            <a:spLocks noGrp="1"/>
          </p:cNvSpPr>
          <p:nvPr>
            <p:ph idx="1"/>
          </p:nvPr>
        </p:nvSpPr>
        <p:spPr>
          <a:xfrm>
            <a:off x="1024128" y="1009934"/>
            <a:ext cx="9720073" cy="5299426"/>
          </a:xfrm>
        </p:spPr>
        <p:txBody>
          <a:bodyPr>
            <a:normAutofit/>
          </a:bodyPr>
          <a:lstStyle/>
          <a:p>
            <a:r>
              <a:rPr lang="en-US" sz="2800" dirty="0" smtClean="0">
                <a:latin typeface="Times New Roman" panose="02020603050405020304" pitchFamily="18" charset="0"/>
                <a:cs typeface="Times New Roman" panose="02020603050405020304" pitchFamily="18" charset="0"/>
              </a:rPr>
              <a:t>Light pollution keeps people from seeing the night sky.</a:t>
            </a:r>
          </a:p>
          <a:p>
            <a:pPr marL="0" indent="0">
              <a:buNone/>
            </a:pPr>
            <a:r>
              <a:rPr lang="en-US" sz="2800" dirty="0">
                <a:latin typeface="Times New Roman" panose="02020603050405020304" pitchFamily="18" charset="0"/>
                <a:cs typeface="Times New Roman" panose="02020603050405020304" pitchFamily="18" charset="0"/>
              </a:rPr>
              <a:t>Light pollution refers to the large amount of light produced by most urban and other heavily-populated areas. Light pollution prevents citizens from seeing features of the night sky and has also been shown to impede the migration patterns of birds and the activities of nocturnal animals.</a:t>
            </a:r>
            <a:endParaRPr lang="en-US" sz="28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5" t="27533" r="2980" b="25258"/>
          <a:stretch/>
        </p:blipFill>
        <p:spPr>
          <a:xfrm>
            <a:off x="7603726" y="3457978"/>
            <a:ext cx="3799268" cy="340002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671130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137</TotalTime>
  <Words>869</Words>
  <Application>Microsoft Office PowerPoint</Application>
  <PresentationFormat>Custom</PresentationFormat>
  <Paragraphs>82</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Integral</vt:lpstr>
      <vt:lpstr>Presented By: </vt:lpstr>
      <vt:lpstr>PowerPoint Presentation</vt:lpstr>
      <vt:lpstr>Environmental Awareness</vt:lpstr>
      <vt:lpstr>What is Environmental Awareness </vt:lpstr>
      <vt:lpstr>Types of Pollution</vt:lpstr>
      <vt:lpstr>Air Pollution </vt:lpstr>
      <vt:lpstr>Water Pollution </vt:lpstr>
      <vt:lpstr>Soil Pollution </vt:lpstr>
      <vt:lpstr>Light Pollution </vt:lpstr>
      <vt:lpstr>Noise Pollution </vt:lpstr>
      <vt:lpstr> Causes of pollution</vt:lpstr>
      <vt:lpstr>Air pollution</vt:lpstr>
      <vt:lpstr>According to the earth institute</vt:lpstr>
      <vt:lpstr>Causes water pollution</vt:lpstr>
      <vt:lpstr>Causes of land and soil pollution</vt:lpstr>
      <vt:lpstr>Causes of noise pollution</vt:lpstr>
      <vt:lpstr>Causes of light pollution</vt:lpstr>
      <vt:lpstr>ENVIRONMENTAL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Dr Riffat un Nisa</cp:lastModifiedBy>
  <cp:revision>24</cp:revision>
  <dcterms:created xsi:type="dcterms:W3CDTF">2020-05-01T15:29:43Z</dcterms:created>
  <dcterms:modified xsi:type="dcterms:W3CDTF">2020-05-05T04:58:50Z</dcterms:modified>
</cp:coreProperties>
</file>