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wav" ContentType="audio/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42"/>
  </p:notesMasterIdLst>
  <p:sldIdLst>
    <p:sldId id="256" r:id="rId2"/>
    <p:sldId id="299" r:id="rId3"/>
    <p:sldId id="300" r:id="rId4"/>
    <p:sldId id="258" r:id="rId5"/>
    <p:sldId id="260" r:id="rId6"/>
    <p:sldId id="261" r:id="rId7"/>
    <p:sldId id="262" r:id="rId8"/>
    <p:sldId id="264" r:id="rId9"/>
    <p:sldId id="280" r:id="rId10"/>
    <p:sldId id="281" r:id="rId11"/>
    <p:sldId id="282" r:id="rId12"/>
    <p:sldId id="274" r:id="rId13"/>
    <p:sldId id="283" r:id="rId14"/>
    <p:sldId id="275" r:id="rId15"/>
    <p:sldId id="276" r:id="rId16"/>
    <p:sldId id="277" r:id="rId17"/>
    <p:sldId id="278" r:id="rId18"/>
    <p:sldId id="279" r:id="rId19"/>
    <p:sldId id="284" r:id="rId20"/>
    <p:sldId id="285" r:id="rId21"/>
    <p:sldId id="267" r:id="rId22"/>
    <p:sldId id="286" r:id="rId23"/>
    <p:sldId id="268" r:id="rId24"/>
    <p:sldId id="269" r:id="rId25"/>
    <p:sldId id="270" r:id="rId26"/>
    <p:sldId id="271" r:id="rId27"/>
    <p:sldId id="287" r:id="rId28"/>
    <p:sldId id="288" r:id="rId29"/>
    <p:sldId id="289" r:id="rId30"/>
    <p:sldId id="290" r:id="rId31"/>
    <p:sldId id="291" r:id="rId32"/>
    <p:sldId id="292" r:id="rId33"/>
    <p:sldId id="293" r:id="rId34"/>
    <p:sldId id="294" r:id="rId35"/>
    <p:sldId id="295" r:id="rId36"/>
    <p:sldId id="296" r:id="rId37"/>
    <p:sldId id="297" r:id="rId38"/>
    <p:sldId id="298" r:id="rId39"/>
    <p:sldId id="301" r:id="rId40"/>
    <p:sldId id="302" r:id="rId41"/>
  </p:sldIdLst>
  <p:sldSz cx="9144000" cy="6858000" type="screen4x3"/>
  <p:notesSz cx="6858000" cy="9144000"/>
  <p:defaultTextStyle>
    <a:defPPr>
      <a:defRPr lang="es-E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002"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s-ES" altLang="en-US"/>
          </a:p>
        </p:txBody>
      </p:sp>
      <p:sp>
        <p:nvSpPr>
          <p:cNvPr id="2048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s-ES" alt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048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n-US" noProof="0" smtClean="0"/>
              <a:t>Haga clic para modificar el estilo de texto del patrón</a:t>
            </a:r>
          </a:p>
          <a:p>
            <a:pPr lvl="1"/>
            <a:r>
              <a:rPr lang="es-ES" altLang="en-US" noProof="0" smtClean="0"/>
              <a:t>Segundo nivel</a:t>
            </a:r>
          </a:p>
          <a:p>
            <a:pPr lvl="2"/>
            <a:r>
              <a:rPr lang="es-ES" altLang="en-US" noProof="0" smtClean="0"/>
              <a:t>Tercer nivel</a:t>
            </a:r>
          </a:p>
          <a:p>
            <a:pPr lvl="3"/>
            <a:r>
              <a:rPr lang="es-ES" altLang="en-US" noProof="0" smtClean="0"/>
              <a:t>Cuarto nivel</a:t>
            </a:r>
          </a:p>
          <a:p>
            <a:pPr lvl="4"/>
            <a:r>
              <a:rPr lang="es-ES" altLang="en-US" noProof="0" smtClean="0"/>
              <a:t>Quinto nivel</a:t>
            </a:r>
          </a:p>
        </p:txBody>
      </p:sp>
      <p:sp>
        <p:nvSpPr>
          <p:cNvPr id="2048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s-ES" altLang="en-US"/>
          </a:p>
        </p:txBody>
      </p:sp>
      <p:sp>
        <p:nvSpPr>
          <p:cNvPr id="2048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583A7AE9-AB84-4824-A867-1B9FB52BDB36}" type="slidenum">
              <a:rPr lang="es-ES" altLang="en-US"/>
              <a:pPr/>
              <a:t>‹#›</a:t>
            </a:fld>
            <a:endParaRPr lang="es-ES" altLang="en-US"/>
          </a:p>
        </p:txBody>
      </p:sp>
    </p:spTree>
    <p:extLst>
      <p:ext uri="{BB962C8B-B14F-4D97-AF65-F5344CB8AC3E}">
        <p14:creationId xmlns:p14="http://schemas.microsoft.com/office/powerpoint/2010/main" val="42767627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miter lim="800000"/>
            <a:headEnd/>
            <a:tailEnd/>
          </a:ln>
        </p:spPr>
        <p:txBody>
          <a:bodyPr/>
          <a:lstStyle/>
          <a:p>
            <a:fld id="{F456F597-B315-4C83-BBF6-7262C586FDE6}" type="slidenum">
              <a:rPr lang="es-ES" altLang="en-US"/>
              <a:pPr/>
              <a:t>4</a:t>
            </a:fld>
            <a:endParaRPr lang="es-ES" alt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xfrm>
            <a:off x="914400" y="4343400"/>
            <a:ext cx="5029200" cy="4114800"/>
          </a:xfrm>
          <a:noFill/>
        </p:spPr>
        <p:txBody>
          <a:bodyPr/>
          <a:lstStyle/>
          <a:p>
            <a:pPr eaLnBrk="1" hangingPunct="1"/>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miter lim="800000"/>
            <a:headEnd/>
            <a:tailEnd/>
          </a:ln>
        </p:spPr>
        <p:txBody>
          <a:bodyPr/>
          <a:lstStyle/>
          <a:p>
            <a:fld id="{4973DB1A-E357-4C9C-B2D7-33174A3DCB16}" type="slidenum">
              <a:rPr lang="es-ES" altLang="en-US"/>
              <a:pPr/>
              <a:t>14</a:t>
            </a:fld>
            <a:endParaRPr lang="es-ES" alt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xfrm>
            <a:off x="914400" y="4343400"/>
            <a:ext cx="5029200" cy="4114800"/>
          </a:xfrm>
          <a:noFill/>
        </p:spPr>
        <p:txBody>
          <a:bodyPr/>
          <a:lstStyle/>
          <a:p>
            <a:pPr eaLnBrk="1" hangingPunct="1"/>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miter lim="800000"/>
            <a:headEnd/>
            <a:tailEnd/>
          </a:ln>
        </p:spPr>
        <p:txBody>
          <a:bodyPr/>
          <a:lstStyle/>
          <a:p>
            <a:fld id="{E152B62A-8BF1-4378-891F-E457C9DDB16B}" type="slidenum">
              <a:rPr lang="es-ES" altLang="en-US"/>
              <a:pPr/>
              <a:t>15</a:t>
            </a:fld>
            <a:endParaRPr lang="es-ES" alt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xfrm>
            <a:off x="914400" y="4343400"/>
            <a:ext cx="5029200" cy="4114800"/>
          </a:xfrm>
          <a:noFill/>
        </p:spPr>
        <p:txBody>
          <a:bodyPr/>
          <a:lstStyle/>
          <a:p>
            <a:pPr eaLnBrk="1" hangingPunct="1"/>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miter lim="800000"/>
            <a:headEnd/>
            <a:tailEnd/>
          </a:ln>
        </p:spPr>
        <p:txBody>
          <a:bodyPr/>
          <a:lstStyle/>
          <a:p>
            <a:fld id="{CEDADE7B-90F5-4B8E-9438-79E17FA6E7B2}" type="slidenum">
              <a:rPr lang="es-ES" altLang="en-US"/>
              <a:pPr/>
              <a:t>16</a:t>
            </a:fld>
            <a:endParaRPr lang="es-ES" alt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914400" y="4343400"/>
            <a:ext cx="5029200" cy="4114800"/>
          </a:xfrm>
          <a:noFill/>
        </p:spPr>
        <p:txBody>
          <a:bodyPr/>
          <a:lstStyle/>
          <a:p>
            <a:pPr eaLnBrk="1" hangingPunct="1"/>
            <a:r>
              <a:rPr lang="en-US" altLang="en-US" smtClean="0"/>
              <a:t>An example of a powerful concept is addition.  Instead of drilling facts </a:t>
            </a:r>
          </a:p>
          <a:p>
            <a:pPr eaLnBrk="1" hangingPunct="1"/>
            <a:endParaRPr lang="en-US" altLang="en-US" smtClean="0"/>
          </a:p>
          <a:p>
            <a:pPr eaLnBrk="1" hangingPunct="1"/>
            <a:r>
              <a:rPr lang="en-US" altLang="en-US" smtClean="0"/>
              <a:t>1 + 1 = 2</a:t>
            </a:r>
          </a:p>
          <a:p>
            <a:pPr eaLnBrk="1" hangingPunct="1"/>
            <a:r>
              <a:rPr lang="en-US" altLang="en-US" smtClean="0"/>
              <a:t>1 + 2 = 3</a:t>
            </a:r>
          </a:p>
          <a:p>
            <a:pPr eaLnBrk="1" hangingPunct="1"/>
            <a:endParaRPr lang="en-US" altLang="en-US" smtClean="0"/>
          </a:p>
          <a:p>
            <a:pPr eaLnBrk="1" hangingPunct="1"/>
            <a:r>
              <a:rPr lang="en-US" altLang="en-US" smtClean="0"/>
              <a:t>into people’s heads, teach them the CONCEPT of addition.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miter lim="800000"/>
            <a:headEnd/>
            <a:tailEnd/>
          </a:ln>
        </p:spPr>
        <p:txBody>
          <a:bodyPr/>
          <a:lstStyle/>
          <a:p>
            <a:fld id="{719C81CF-7F9E-4B45-A3A8-3EB4047CB5C2}" type="slidenum">
              <a:rPr lang="es-ES" altLang="en-US"/>
              <a:pPr/>
              <a:t>17</a:t>
            </a:fld>
            <a:endParaRPr lang="es-ES" alt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xfrm>
            <a:off x="914400" y="4343400"/>
            <a:ext cx="5029200" cy="4114800"/>
          </a:xfrm>
          <a:noFill/>
        </p:spPr>
        <p:txBody>
          <a:bodyPr/>
          <a:lstStyle/>
          <a:p>
            <a:pPr eaLnBrk="1" hangingPunct="1"/>
            <a:r>
              <a:rPr lang="en-US" altLang="en-US" smtClean="0"/>
              <a:t>New material is related to something they already know!</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miter lim="800000"/>
            <a:headEnd/>
            <a:tailEnd/>
          </a:ln>
        </p:spPr>
        <p:txBody>
          <a:bodyPr/>
          <a:lstStyle/>
          <a:p>
            <a:fld id="{EB2A5B32-2CD7-4731-9AD1-72FCF07F4410}" type="slidenum">
              <a:rPr lang="es-ES" altLang="en-US"/>
              <a:pPr/>
              <a:t>18</a:t>
            </a:fld>
            <a:endParaRPr lang="es-ES" alt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xfrm>
            <a:off x="914400" y="4343400"/>
            <a:ext cx="5029200" cy="4114800"/>
          </a:xfrm>
          <a:noFill/>
        </p:spPr>
        <p:txBody>
          <a:bodyPr/>
          <a:lstStyle/>
          <a:p>
            <a:pPr eaLnBrk="1" hangingPunct="1"/>
            <a:r>
              <a:rPr lang="en-US" altLang="en-US" smtClean="0"/>
              <a:t>.</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64D984A6-B072-40C1-B2BA-78B3C8045842}" type="slidenum">
              <a:rPr lang="es-ES" altLang="en-US"/>
              <a:pPr/>
              <a:t>19</a:t>
            </a:fld>
            <a:endParaRPr lang="es-ES" alt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r>
              <a:rPr lang="en-US" altLang="en-US" smtClean="0"/>
              <a:t>Staged scaffolding: not based on ability or experience…based on developmental stage (age most predominantly)</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miter lim="800000"/>
            <a:headEnd/>
            <a:tailEnd/>
          </a:ln>
        </p:spPr>
        <p:txBody>
          <a:bodyPr/>
          <a:lstStyle/>
          <a:p>
            <a:fld id="{3394DC8E-387B-43E9-A268-E359B3911EE6}" type="slidenum">
              <a:rPr lang="es-ES" altLang="en-US"/>
              <a:pPr/>
              <a:t>20</a:t>
            </a:fld>
            <a:endParaRPr lang="es-ES" alt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r>
              <a:rPr lang="en-US" altLang="en-US" smtClean="0"/>
              <a:t>Does not account enough for individuality and differences in staged development</a:t>
            </a:r>
          </a:p>
          <a:p>
            <a:pPr eaLnBrk="1" hangingPunct="1"/>
            <a:endParaRPr lang="en-US" altLang="en-US" smtClean="0"/>
          </a:p>
          <a:p>
            <a:pPr eaLnBrk="1" hangingPunct="1"/>
            <a:r>
              <a:rPr lang="en-US" altLang="en-US" smtClean="0"/>
              <a:t>Little emphasis on affective characteristics, especially motivation</a:t>
            </a:r>
          </a:p>
          <a:p>
            <a:pPr eaLnBrk="1" hangingPunct="1"/>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miter lim="800000"/>
            <a:headEnd/>
            <a:tailEnd/>
          </a:ln>
        </p:spPr>
        <p:txBody>
          <a:bodyPr/>
          <a:lstStyle/>
          <a:p>
            <a:fld id="{8AB0AD7D-0DA0-4C7D-93B5-B92423D19BFF}" type="slidenum">
              <a:rPr lang="es-ES" altLang="en-US"/>
              <a:pPr/>
              <a:t>21</a:t>
            </a:fld>
            <a:endParaRPr lang="es-ES" alt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xfrm>
            <a:off x="914400" y="4343400"/>
            <a:ext cx="5029200" cy="4114800"/>
          </a:xfrm>
          <a:noFill/>
        </p:spPr>
        <p:txBody>
          <a:bodyPr/>
          <a:lstStyle/>
          <a:p>
            <a:pPr eaLnBrk="1" hangingPunct="1"/>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miter lim="800000"/>
            <a:headEnd/>
            <a:tailEnd/>
          </a:ln>
        </p:spPr>
        <p:txBody>
          <a:bodyPr/>
          <a:lstStyle/>
          <a:p>
            <a:fld id="{000C2DB6-A5F8-4745-AAF4-9F3F896841AC}" type="slidenum">
              <a:rPr lang="es-ES" altLang="en-US"/>
              <a:pPr/>
              <a:t>22</a:t>
            </a:fld>
            <a:endParaRPr lang="es-ES" alt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r>
              <a:rPr lang="en-US" altLang="en-US" smtClean="0"/>
              <a:t>Imitation: Individuals adopt the modeled behavior more readily and completely if the person they are observing is admired by the observer</a:t>
            </a:r>
          </a:p>
          <a:p>
            <a:pPr eaLnBrk="1" hangingPunct="1"/>
            <a:endParaRPr lang="en-US" altLang="en-US" smtClean="0"/>
          </a:p>
          <a:p>
            <a:pPr eaLnBrk="1" hangingPunct="1"/>
            <a:r>
              <a:rPr lang="en-US" altLang="en-US" smtClean="0"/>
              <a:t>We more readily model behavior if it results in outcomes we value or approve of</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miter lim="800000"/>
            <a:headEnd/>
            <a:tailEnd/>
          </a:ln>
        </p:spPr>
        <p:txBody>
          <a:bodyPr/>
          <a:lstStyle/>
          <a:p>
            <a:fld id="{1E52AC7A-13DE-4032-8E5A-338EFDD203A1}" type="slidenum">
              <a:rPr lang="es-ES" altLang="en-US"/>
              <a:pPr/>
              <a:t>23</a:t>
            </a:fld>
            <a:endParaRPr lang="es-ES" alt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xfrm>
            <a:off x="914400" y="4343400"/>
            <a:ext cx="5029200" cy="4114800"/>
          </a:xfrm>
          <a:noFill/>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miter lim="800000"/>
            <a:headEnd/>
            <a:tailEnd/>
          </a:ln>
        </p:spPr>
        <p:txBody>
          <a:bodyPr/>
          <a:lstStyle/>
          <a:p>
            <a:fld id="{11DA18E9-7860-45D3-B69E-E83AA03A5030}" type="slidenum">
              <a:rPr lang="es-ES" altLang="en-US"/>
              <a:pPr/>
              <a:t>5</a:t>
            </a:fld>
            <a:endParaRPr lang="es-ES" altLang="en-US"/>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xfrm>
            <a:off x="914400" y="4343400"/>
            <a:ext cx="5029200" cy="4114800"/>
          </a:xfrm>
          <a:noFill/>
        </p:spPr>
        <p:txBody>
          <a:bodyPr/>
          <a:lstStyle/>
          <a:p>
            <a:pPr eaLnBrk="1" hangingPunct="1"/>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miter lim="800000"/>
            <a:headEnd/>
            <a:tailEnd/>
          </a:ln>
        </p:spPr>
        <p:txBody>
          <a:bodyPr/>
          <a:lstStyle/>
          <a:p>
            <a:fld id="{2ED73B6C-AA71-475F-B81C-AC14A8435EA6}" type="slidenum">
              <a:rPr lang="es-ES" altLang="en-US"/>
              <a:pPr/>
              <a:t>24</a:t>
            </a:fld>
            <a:endParaRPr lang="es-ES" alt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xfrm>
            <a:off x="914400" y="4343400"/>
            <a:ext cx="5029200" cy="4114800"/>
          </a:xfrm>
          <a:noFill/>
        </p:spPr>
        <p:txBody>
          <a:bodyPr/>
          <a:lstStyle/>
          <a:p>
            <a:pPr eaLnBrk="1" hangingPunct="1"/>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miter lim="800000"/>
            <a:headEnd/>
            <a:tailEnd/>
          </a:ln>
        </p:spPr>
        <p:txBody>
          <a:bodyPr/>
          <a:lstStyle/>
          <a:p>
            <a:fld id="{D6C8976E-1BF9-4748-9078-1A18118B0500}" type="slidenum">
              <a:rPr lang="es-ES" altLang="en-US"/>
              <a:pPr/>
              <a:t>25</a:t>
            </a:fld>
            <a:endParaRPr lang="es-ES" alt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xfrm>
            <a:off x="914400" y="4343400"/>
            <a:ext cx="5029200" cy="4114800"/>
          </a:xfrm>
          <a:noFill/>
        </p:spPr>
        <p:txBody>
          <a:bodyPr/>
          <a:lstStyle/>
          <a:p>
            <a:pPr eaLnBrk="1" hangingPunct="1"/>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miter lim="800000"/>
            <a:headEnd/>
            <a:tailEnd/>
          </a:ln>
        </p:spPr>
        <p:txBody>
          <a:bodyPr/>
          <a:lstStyle/>
          <a:p>
            <a:fld id="{DA4262D7-CD1C-400C-AC0C-32C616255E10}" type="slidenum">
              <a:rPr lang="es-ES" altLang="en-US"/>
              <a:pPr/>
              <a:t>26</a:t>
            </a:fld>
            <a:endParaRPr lang="es-ES" alt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xfrm>
            <a:off x="914400" y="4343400"/>
            <a:ext cx="5029200" cy="4114800"/>
          </a:xfrm>
          <a:noFill/>
        </p:spPr>
        <p:txBody>
          <a:bodyPr/>
          <a:lstStyle/>
          <a:p>
            <a:pPr eaLnBrk="1" hangingPunct="1"/>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miter lim="800000"/>
            <a:headEnd/>
            <a:tailEnd/>
          </a:ln>
        </p:spPr>
        <p:txBody>
          <a:bodyPr/>
          <a:lstStyle/>
          <a:p>
            <a:fld id="{27FE1BB9-09AC-4601-A518-48EA990140FD}" type="slidenum">
              <a:rPr lang="es-ES" altLang="en-US"/>
              <a:pPr/>
              <a:t>28</a:t>
            </a:fld>
            <a:endParaRPr lang="es-ES" alt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r>
              <a:rPr lang="en-US" altLang="en-US" smtClean="0"/>
              <a:t>Think of a laboratory environment, for instance. What’s more effective in your estimation…watching the faculty member conduct the lab, or you doing it yourself? </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miter lim="800000"/>
            <a:headEnd/>
            <a:tailEnd/>
          </a:ln>
        </p:spPr>
        <p:txBody>
          <a:bodyPr/>
          <a:lstStyle/>
          <a:p>
            <a:fld id="{98C7B734-C327-4886-B9DD-3BA79C9DFBE2}" type="slidenum">
              <a:rPr lang="es-ES" altLang="en-US"/>
              <a:pPr/>
              <a:t>29</a:t>
            </a:fld>
            <a:endParaRPr lang="es-ES" alt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r>
              <a:rPr lang="en-US" altLang="en-US" smtClean="0"/>
              <a:t>Knowledge is actively constructed by individuals in light of and in relation to our past experiences, the context of learning, personal motivation, and our beliefs/attitudes/prior knowledge</a:t>
            </a:r>
          </a:p>
          <a:p>
            <a:pPr eaLnBrk="1" hangingPunct="1"/>
            <a:endParaRPr lang="en-US" altLang="en-US" smtClean="0"/>
          </a:p>
          <a:p>
            <a:pPr eaLnBrk="1" hangingPunct="1"/>
            <a:r>
              <a:rPr lang="en-US" altLang="en-US" smtClean="0"/>
              <a:t>Think of the lab…instead of just watching it being done, the student acts as the active agent conducting the lab, with expert support leading them to the edge of their knowledge and beyond.</a:t>
            </a:r>
          </a:p>
          <a:p>
            <a:pPr eaLnBrk="1" hangingPunct="1"/>
            <a:endParaRPr lang="en-US" altLang="en-US" smtClean="0"/>
          </a:p>
          <a:p>
            <a:pPr eaLnBrk="1" hangingPunct="1"/>
            <a:r>
              <a:rPr lang="en-US" altLang="en-US" smtClean="0"/>
              <a:t>Dialogic: central focus is on written &amp; spoken dialogue</a:t>
            </a:r>
          </a:p>
          <a:p>
            <a:pPr eaLnBrk="1" hangingPunct="1"/>
            <a:endParaRPr lang="en-US" altLang="en-US" smtClean="0"/>
          </a:p>
          <a:p>
            <a:pPr eaLnBrk="1" hangingPunct="1"/>
            <a:r>
              <a:rPr lang="en-US" altLang="en-US" smtClean="0"/>
              <a:t>Recursive: new learning is built upon prior learning…scaffolding</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miter lim="800000"/>
            <a:headEnd/>
            <a:tailEnd/>
          </a:ln>
        </p:spPr>
        <p:txBody>
          <a:bodyPr/>
          <a:lstStyle/>
          <a:p>
            <a:fld id="{5B843B9D-AB73-40C0-B720-34342E807EBB}" type="slidenum">
              <a:rPr lang="es-ES" altLang="en-US"/>
              <a:pPr/>
              <a:t>31</a:t>
            </a:fld>
            <a:endParaRPr lang="es-ES" alt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r>
              <a:rPr lang="en-US" altLang="en-US" smtClean="0"/>
              <a:t>Suggests that knowledge is neither given nor absolute, but is rather an individual construct</a:t>
            </a:r>
          </a:p>
          <a:p>
            <a:pPr eaLnBrk="1" hangingPunct="1"/>
            <a:endParaRPr lang="en-US" altLang="en-US" smtClean="0"/>
          </a:p>
          <a:p>
            <a:pPr eaLnBrk="1" hangingPunct="1"/>
            <a:r>
              <a:rPr lang="en-US" altLang="en-US" smtClean="0"/>
              <a:t>Does not fit well with traditional age grouping and rigid terms/semesters that do not provide a flexible timeframe for learning</a:t>
            </a:r>
          </a:p>
          <a:p>
            <a:pPr eaLnBrk="1" hangingPunct="1"/>
            <a:endParaRPr lang="en-US"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miter lim="800000"/>
            <a:headEnd/>
            <a:tailEnd/>
          </a:ln>
        </p:spPr>
        <p:txBody>
          <a:bodyPr/>
          <a:lstStyle/>
          <a:p>
            <a:fld id="{669623D0-7EDE-4B5C-871D-0A8A70CF31B8}" type="slidenum">
              <a:rPr lang="es-ES" altLang="en-US"/>
              <a:pPr/>
              <a:t>32</a:t>
            </a:fld>
            <a:endParaRPr lang="es-ES" altLang="en-US"/>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r>
              <a:rPr lang="en-US" altLang="en-US" smtClean="0"/>
              <a:t>Metacognition – simply put is learning about learning, but more realistically, it’s about kn owing who you are as a learner, and developing the capacity to leverage your strengths to your advantage while purposefully addressing your weaknesses</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miter lim="800000"/>
            <a:headEnd/>
            <a:tailEnd/>
          </a:ln>
        </p:spPr>
        <p:txBody>
          <a:bodyPr/>
          <a:lstStyle/>
          <a:p>
            <a:fld id="{170CBA97-D2FB-4E21-9B6D-F123A05A11CE}" type="slidenum">
              <a:rPr lang="es-ES" altLang="en-US"/>
              <a:pPr/>
              <a:t>37</a:t>
            </a:fld>
            <a:endParaRPr lang="es-ES" alt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p:spPr>
        <p:txBody>
          <a:bodyPr/>
          <a:lstStyle/>
          <a:p>
            <a:pPr eaLnBrk="1" hangingPunct="1"/>
            <a:r>
              <a:rPr lang="en-US" altLang="en-US" smtClean="0"/>
              <a:t>Individual principles have been scientifically questioned (left/right brain laterality)</a:t>
            </a:r>
          </a:p>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miter lim="800000"/>
            <a:headEnd/>
            <a:tailEnd/>
          </a:ln>
        </p:spPr>
        <p:txBody>
          <a:bodyPr/>
          <a:lstStyle/>
          <a:p>
            <a:fld id="{841036C4-7C28-4093-A665-406804504EDA}" type="slidenum">
              <a:rPr lang="es-ES" altLang="en-US"/>
              <a:pPr/>
              <a:t>6</a:t>
            </a:fld>
            <a:endParaRPr lang="es-ES" alt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xfrm>
            <a:off x="914400" y="4343400"/>
            <a:ext cx="5029200" cy="4114800"/>
          </a:xfrm>
          <a:noFill/>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miter lim="800000"/>
            <a:headEnd/>
            <a:tailEnd/>
          </a:ln>
        </p:spPr>
        <p:txBody>
          <a:bodyPr/>
          <a:lstStyle/>
          <a:p>
            <a:fld id="{E3B08AFC-0B50-4B4C-A4D8-F2950BEA4208}" type="slidenum">
              <a:rPr lang="es-ES" altLang="en-US"/>
              <a:pPr/>
              <a:t>7</a:t>
            </a:fld>
            <a:endParaRPr lang="es-ES" alt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xfrm>
            <a:off x="914400" y="4343400"/>
            <a:ext cx="5029200" cy="4114800"/>
          </a:xfrm>
          <a:noFill/>
        </p:spPr>
        <p:txBody>
          <a:bodyPr/>
          <a:lstStyle/>
          <a:p>
            <a:pPr eaLnBrk="1" hangingPunct="1"/>
            <a:r>
              <a:rPr lang="en-US" altLang="en-US" smtClean="0"/>
              <a:t>First Order Classical Conditioning:</a:t>
            </a:r>
          </a:p>
          <a:p>
            <a:pPr eaLnBrk="1" hangingPunct="1"/>
            <a:endParaRPr lang="en-US" altLang="en-US" smtClean="0"/>
          </a:p>
          <a:p>
            <a:pPr eaLnBrk="1" hangingPunct="1"/>
            <a:r>
              <a:rPr lang="en-US" altLang="en-US" smtClean="0"/>
              <a:t>S = Stimulus	(bell)</a:t>
            </a:r>
          </a:p>
          <a:p>
            <a:pPr eaLnBrk="1" hangingPunct="1"/>
            <a:r>
              <a:rPr lang="en-US" altLang="en-US" smtClean="0"/>
              <a:t>US = Unconditioned Stimulus (food)</a:t>
            </a:r>
          </a:p>
          <a:p>
            <a:pPr eaLnBrk="1" hangingPunct="1"/>
            <a:r>
              <a:rPr lang="en-US" altLang="en-US" smtClean="0"/>
              <a:t>UR = Unconditioned Response (saliva)</a:t>
            </a:r>
          </a:p>
          <a:p>
            <a:pPr eaLnBrk="1" hangingPunct="1"/>
            <a:r>
              <a:rPr lang="en-US" altLang="en-US" smtClean="0"/>
              <a:t>CS = Conditioned Stimulus (bell)</a:t>
            </a:r>
          </a:p>
          <a:p>
            <a:pPr eaLnBrk="1" hangingPunct="1"/>
            <a:r>
              <a:rPr lang="en-US" altLang="en-US" smtClean="0"/>
              <a:t>CR = Conditioned Reponse (saliva)</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miter lim="800000"/>
            <a:headEnd/>
            <a:tailEnd/>
          </a:ln>
        </p:spPr>
        <p:txBody>
          <a:bodyPr/>
          <a:lstStyle/>
          <a:p>
            <a:fld id="{93ED7474-F0FE-4AF3-A756-D7BA3BA05693}" type="slidenum">
              <a:rPr lang="es-ES" altLang="en-US"/>
              <a:pPr/>
              <a:t>8</a:t>
            </a:fld>
            <a:endParaRPr lang="es-ES" alt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xfrm>
            <a:off x="914400" y="4343400"/>
            <a:ext cx="5029200" cy="4114800"/>
          </a:xfrm>
          <a:noFill/>
        </p:spPr>
        <p:txBody>
          <a:bodyPr/>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miter lim="800000"/>
            <a:headEnd/>
            <a:tailEnd/>
          </a:ln>
        </p:spPr>
        <p:txBody>
          <a:bodyPr/>
          <a:lstStyle/>
          <a:p>
            <a:fld id="{AE8B3546-5000-4331-9BB2-F284C2D75902}" type="slidenum">
              <a:rPr lang="es-ES" altLang="en-US"/>
              <a:pPr/>
              <a:t>9</a:t>
            </a:fld>
            <a:endParaRPr lang="es-ES" alt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r>
              <a:rPr lang="en-US" altLang="en-US" smtClean="0"/>
              <a:t>Biological basis for learning – you have it or you don’t…it’s a thing you inherit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3BD1D9D9-9D72-4A7E-B56A-145180BDCD04}" type="slidenum">
              <a:rPr lang="es-ES" altLang="en-US"/>
              <a:pPr/>
              <a:t>11</a:t>
            </a:fld>
            <a:endParaRPr lang="es-ES" alt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2EE8587-6E80-4533-AC84-3EAE54646579}" type="slidenum">
              <a:rPr lang="es-ES" altLang="en-US"/>
              <a:pPr/>
              <a:t>12</a:t>
            </a:fld>
            <a:endParaRPr lang="es-ES" alt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xfrm>
            <a:off x="914400" y="4343400"/>
            <a:ext cx="5029200" cy="4114800"/>
          </a:xfrm>
          <a:noFill/>
        </p:spPr>
        <p:txBody>
          <a:bodyPr/>
          <a:lstStyle/>
          <a:p>
            <a:pPr eaLnBrk="1" hangingPunct="1"/>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miter lim="800000"/>
            <a:headEnd/>
            <a:tailEnd/>
          </a:ln>
        </p:spPr>
        <p:txBody>
          <a:bodyPr/>
          <a:lstStyle/>
          <a:p>
            <a:fld id="{78E4E5CB-B55A-4CB4-AB61-CB393901ABA9}" type="slidenum">
              <a:rPr lang="es-ES" altLang="en-US"/>
              <a:pPr/>
              <a:t>13</a:t>
            </a:fld>
            <a:endParaRPr lang="es-ES"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r>
              <a:rPr lang="en-US" altLang="en-US" smtClean="0"/>
              <a:t>Grew in response to Behaviorism in an effort to better understand the mental processes behind learning</a:t>
            </a:r>
          </a:p>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fld id="{CA9DDFE2-878B-43F5-8F00-3541E76A1542}" type="slidenum">
              <a:rPr lang="es-ES" altLang="en-US"/>
              <a:pPr/>
              <a:t>‹#›</a:t>
            </a:fld>
            <a:endParaRPr lang="es-ES" altLang="en-US"/>
          </a:p>
        </p:txBody>
      </p:sp>
      <p:sp>
        <p:nvSpPr>
          <p:cNvPr id="5" name="Footer Placeholder 4"/>
          <p:cNvSpPr>
            <a:spLocks noGrp="1"/>
          </p:cNvSpPr>
          <p:nvPr>
            <p:ph type="ftr" sz="quarter" idx="11"/>
          </p:nvPr>
        </p:nvSpPr>
        <p:spPr/>
        <p:txBody>
          <a:bodyPr/>
          <a:lstStyle>
            <a:lvl1pPr>
              <a:defRPr/>
            </a:lvl1pPr>
          </a:lstStyle>
          <a:p>
            <a:pPr>
              <a:defRPr/>
            </a:pPr>
            <a:endParaRPr lang="es-ES" altLang="en-US"/>
          </a:p>
        </p:txBody>
      </p:sp>
      <p:sp>
        <p:nvSpPr>
          <p:cNvPr id="6" name="Date Placeholder 3"/>
          <p:cNvSpPr>
            <a:spLocks noGrp="1"/>
          </p:cNvSpPr>
          <p:nvPr>
            <p:ph type="dt" sz="half" idx="12"/>
          </p:nvPr>
        </p:nvSpPr>
        <p:spPr/>
        <p:txBody>
          <a:bodyPr/>
          <a:lstStyle>
            <a:lvl1pPr>
              <a:defRPr/>
            </a:lvl1pPr>
          </a:lstStyle>
          <a:p>
            <a:pPr>
              <a:defRPr/>
            </a:pPr>
            <a:endParaRPr lang="es-ES" altLang="en-US"/>
          </a:p>
        </p:txBody>
      </p:sp>
    </p:spTree>
  </p:cSld>
  <p:clrMapOvr>
    <a:masterClrMapping/>
  </p:clrMapOvr>
  <p:transition spd="slow">
    <p:wheel spokes="3"/>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fld id="{9AE42A0C-D91A-44EE-A5E3-F7594655C74B}" type="slidenum">
              <a:rPr lang="es-ES" altLang="en-US"/>
              <a:pPr/>
              <a:t>‹#›</a:t>
            </a:fld>
            <a:endParaRPr lang="es-ES" altLang="en-US"/>
          </a:p>
        </p:txBody>
      </p:sp>
      <p:sp>
        <p:nvSpPr>
          <p:cNvPr id="5" name="Footer Placeholder 4"/>
          <p:cNvSpPr>
            <a:spLocks noGrp="1"/>
          </p:cNvSpPr>
          <p:nvPr>
            <p:ph type="ftr" sz="quarter" idx="11"/>
          </p:nvPr>
        </p:nvSpPr>
        <p:spPr/>
        <p:txBody>
          <a:bodyPr/>
          <a:lstStyle>
            <a:lvl1pPr>
              <a:defRPr/>
            </a:lvl1pPr>
          </a:lstStyle>
          <a:p>
            <a:pPr>
              <a:defRPr/>
            </a:pPr>
            <a:endParaRPr lang="es-ES" altLang="en-US"/>
          </a:p>
        </p:txBody>
      </p:sp>
      <p:sp>
        <p:nvSpPr>
          <p:cNvPr id="6" name="Date Placeholder 3"/>
          <p:cNvSpPr>
            <a:spLocks noGrp="1"/>
          </p:cNvSpPr>
          <p:nvPr>
            <p:ph type="dt" sz="half" idx="12"/>
          </p:nvPr>
        </p:nvSpPr>
        <p:spPr/>
        <p:txBody>
          <a:bodyPr/>
          <a:lstStyle>
            <a:lvl1pPr>
              <a:defRPr/>
            </a:lvl1pPr>
          </a:lstStyle>
          <a:p>
            <a:pPr>
              <a:defRPr/>
            </a:pPr>
            <a:endParaRPr lang="es-ES" altLang="en-US"/>
          </a:p>
        </p:txBody>
      </p:sp>
    </p:spTree>
  </p:cSld>
  <p:clrMapOvr>
    <a:masterClrMapping/>
  </p:clrMapOvr>
  <p:transition spd="slow">
    <p:wheel spokes="3"/>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fld id="{CDA0F7DA-63FE-4E7D-8ADE-0378D3D8173D}" type="slidenum">
              <a:rPr lang="es-ES" altLang="en-US"/>
              <a:pPr/>
              <a:t>‹#›</a:t>
            </a:fld>
            <a:endParaRPr lang="es-ES" altLang="en-US"/>
          </a:p>
        </p:txBody>
      </p:sp>
      <p:sp>
        <p:nvSpPr>
          <p:cNvPr id="5" name="Footer Placeholder 4"/>
          <p:cNvSpPr>
            <a:spLocks noGrp="1"/>
          </p:cNvSpPr>
          <p:nvPr>
            <p:ph type="ftr" sz="quarter" idx="11"/>
          </p:nvPr>
        </p:nvSpPr>
        <p:spPr/>
        <p:txBody>
          <a:bodyPr/>
          <a:lstStyle>
            <a:lvl1pPr>
              <a:defRPr/>
            </a:lvl1pPr>
          </a:lstStyle>
          <a:p>
            <a:pPr>
              <a:defRPr/>
            </a:pPr>
            <a:endParaRPr lang="es-ES" altLang="en-US"/>
          </a:p>
        </p:txBody>
      </p:sp>
      <p:sp>
        <p:nvSpPr>
          <p:cNvPr id="6" name="Date Placeholder 3"/>
          <p:cNvSpPr>
            <a:spLocks noGrp="1"/>
          </p:cNvSpPr>
          <p:nvPr>
            <p:ph type="dt" sz="half" idx="12"/>
          </p:nvPr>
        </p:nvSpPr>
        <p:spPr/>
        <p:txBody>
          <a:bodyPr/>
          <a:lstStyle>
            <a:lvl1pPr>
              <a:defRPr/>
            </a:lvl1pPr>
          </a:lstStyle>
          <a:p>
            <a:pPr>
              <a:defRPr/>
            </a:pPr>
            <a:endParaRPr lang="es-ES" altLang="en-US"/>
          </a:p>
        </p:txBody>
      </p:sp>
    </p:spTree>
  </p:cSld>
  <p:clrMapOvr>
    <a:masterClrMapping/>
  </p:clrMapOvr>
  <p:transition spd="slow">
    <p:wheel spokes="3"/>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73075"/>
            <a:ext cx="8153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828800"/>
            <a:ext cx="40005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828800"/>
            <a:ext cx="40005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533400" y="6248400"/>
            <a:ext cx="2057400" cy="457200"/>
          </a:xfrm>
        </p:spPr>
        <p:txBody>
          <a:bodyPr/>
          <a:lstStyle>
            <a:lvl1pPr>
              <a:defRPr/>
            </a:lvl1pPr>
          </a:lstStyle>
          <a:p>
            <a:pPr>
              <a:defRPr/>
            </a:pPr>
            <a:endParaRPr lang="es-ES" altLang="en-US"/>
          </a:p>
        </p:txBody>
      </p:sp>
      <p:sp>
        <p:nvSpPr>
          <p:cNvPr id="6" name="Footer Placeholder 5"/>
          <p:cNvSpPr>
            <a:spLocks noGrp="1"/>
          </p:cNvSpPr>
          <p:nvPr>
            <p:ph type="ftr" sz="quarter" idx="11"/>
          </p:nvPr>
        </p:nvSpPr>
        <p:spPr>
          <a:xfrm>
            <a:off x="3238500" y="6248400"/>
            <a:ext cx="2895600" cy="457200"/>
          </a:xfrm>
        </p:spPr>
        <p:txBody>
          <a:bodyPr/>
          <a:lstStyle>
            <a:lvl1pPr>
              <a:defRPr/>
            </a:lvl1pPr>
          </a:lstStyle>
          <a:p>
            <a:pPr>
              <a:defRPr/>
            </a:pPr>
            <a:endParaRPr lang="es-ES" altLang="en-US"/>
          </a:p>
        </p:txBody>
      </p:sp>
      <p:sp>
        <p:nvSpPr>
          <p:cNvPr id="7" name="Slide Number Placeholder 6"/>
          <p:cNvSpPr>
            <a:spLocks noGrp="1"/>
          </p:cNvSpPr>
          <p:nvPr>
            <p:ph type="sldNum" sz="quarter" idx="12"/>
          </p:nvPr>
        </p:nvSpPr>
        <p:spPr>
          <a:xfrm>
            <a:off x="6781800" y="6248400"/>
            <a:ext cx="1905000" cy="457200"/>
          </a:xfrm>
        </p:spPr>
        <p:txBody>
          <a:bodyPr/>
          <a:lstStyle>
            <a:lvl1pPr>
              <a:defRPr/>
            </a:lvl1pPr>
          </a:lstStyle>
          <a:p>
            <a:fld id="{9975D876-C6B3-46CE-8C5B-B42E2813352B}" type="slidenum">
              <a:rPr lang="es-ES" altLang="en-US"/>
              <a:pPr/>
              <a:t>‹#›</a:t>
            </a:fld>
            <a:endParaRPr lang="es-ES" altLang="en-US"/>
          </a:p>
        </p:txBody>
      </p:sp>
    </p:spTree>
  </p:cSld>
  <p:clrMapOvr>
    <a:masterClrMapping/>
  </p:clrMapOvr>
  <p:transition spd="slow">
    <p:wheel spokes="3"/>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fld id="{28F7728D-3BA1-4C78-AF09-0B4E9CD2F911}" type="slidenum">
              <a:rPr lang="es-ES" altLang="en-US"/>
              <a:pPr/>
              <a:t>‹#›</a:t>
            </a:fld>
            <a:endParaRPr lang="es-ES" altLang="en-US"/>
          </a:p>
        </p:txBody>
      </p:sp>
      <p:sp>
        <p:nvSpPr>
          <p:cNvPr id="5" name="Footer Placeholder 4"/>
          <p:cNvSpPr>
            <a:spLocks noGrp="1"/>
          </p:cNvSpPr>
          <p:nvPr>
            <p:ph type="ftr" sz="quarter" idx="11"/>
          </p:nvPr>
        </p:nvSpPr>
        <p:spPr/>
        <p:txBody>
          <a:bodyPr/>
          <a:lstStyle>
            <a:lvl1pPr>
              <a:defRPr/>
            </a:lvl1pPr>
          </a:lstStyle>
          <a:p>
            <a:pPr>
              <a:defRPr/>
            </a:pPr>
            <a:endParaRPr lang="es-ES" altLang="en-US"/>
          </a:p>
        </p:txBody>
      </p:sp>
      <p:sp>
        <p:nvSpPr>
          <p:cNvPr id="6" name="Date Placeholder 3"/>
          <p:cNvSpPr>
            <a:spLocks noGrp="1"/>
          </p:cNvSpPr>
          <p:nvPr>
            <p:ph type="dt" sz="half" idx="12"/>
          </p:nvPr>
        </p:nvSpPr>
        <p:spPr/>
        <p:txBody>
          <a:bodyPr/>
          <a:lstStyle>
            <a:lvl1pPr>
              <a:defRPr/>
            </a:lvl1pPr>
          </a:lstStyle>
          <a:p>
            <a:pPr>
              <a:defRPr/>
            </a:pPr>
            <a:endParaRPr lang="es-ES" altLang="en-US"/>
          </a:p>
        </p:txBody>
      </p:sp>
    </p:spTree>
  </p:cSld>
  <p:clrMapOvr>
    <a:masterClrMapping/>
  </p:clrMapOvr>
  <p:transition spd="slow">
    <p:wheel spokes="3"/>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fld id="{FD18F72D-5CC4-49D5-88D3-1A01B1768090}" type="slidenum">
              <a:rPr lang="es-ES" altLang="en-US"/>
              <a:pPr/>
              <a:t>‹#›</a:t>
            </a:fld>
            <a:endParaRPr lang="es-ES" altLang="en-US"/>
          </a:p>
        </p:txBody>
      </p:sp>
      <p:sp>
        <p:nvSpPr>
          <p:cNvPr id="5" name="Footer Placeholder 4"/>
          <p:cNvSpPr>
            <a:spLocks noGrp="1"/>
          </p:cNvSpPr>
          <p:nvPr>
            <p:ph type="ftr" sz="quarter" idx="11"/>
          </p:nvPr>
        </p:nvSpPr>
        <p:spPr/>
        <p:txBody>
          <a:bodyPr/>
          <a:lstStyle>
            <a:lvl1pPr>
              <a:defRPr/>
            </a:lvl1pPr>
          </a:lstStyle>
          <a:p>
            <a:pPr>
              <a:defRPr/>
            </a:pPr>
            <a:endParaRPr lang="es-ES" altLang="en-US"/>
          </a:p>
        </p:txBody>
      </p:sp>
      <p:sp>
        <p:nvSpPr>
          <p:cNvPr id="6" name="Date Placeholder 3"/>
          <p:cNvSpPr>
            <a:spLocks noGrp="1"/>
          </p:cNvSpPr>
          <p:nvPr>
            <p:ph type="dt" sz="half" idx="12"/>
          </p:nvPr>
        </p:nvSpPr>
        <p:spPr/>
        <p:txBody>
          <a:bodyPr/>
          <a:lstStyle>
            <a:lvl1pPr>
              <a:defRPr/>
            </a:lvl1pPr>
          </a:lstStyle>
          <a:p>
            <a:pPr>
              <a:defRPr/>
            </a:pPr>
            <a:endParaRPr lang="es-ES" altLang="en-US"/>
          </a:p>
        </p:txBody>
      </p:sp>
    </p:spTree>
  </p:cSld>
  <p:clrMapOvr>
    <a:masterClrMapping/>
  </p:clrMapOvr>
  <p:transition spd="slow">
    <p:wheel spokes="3"/>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fld id="{193AB711-C51C-47BD-B8F1-CD649FB0A752}" type="slidenum">
              <a:rPr lang="es-ES" altLang="en-US"/>
              <a:pPr/>
              <a:t>‹#›</a:t>
            </a:fld>
            <a:endParaRPr lang="es-ES" altLang="en-US"/>
          </a:p>
        </p:txBody>
      </p:sp>
      <p:sp>
        <p:nvSpPr>
          <p:cNvPr id="6" name="Footer Placeholder 4"/>
          <p:cNvSpPr>
            <a:spLocks noGrp="1"/>
          </p:cNvSpPr>
          <p:nvPr>
            <p:ph type="ftr" sz="quarter" idx="11"/>
          </p:nvPr>
        </p:nvSpPr>
        <p:spPr/>
        <p:txBody>
          <a:bodyPr/>
          <a:lstStyle>
            <a:lvl1pPr>
              <a:defRPr/>
            </a:lvl1pPr>
          </a:lstStyle>
          <a:p>
            <a:pPr>
              <a:defRPr/>
            </a:pPr>
            <a:endParaRPr lang="es-ES" altLang="en-US"/>
          </a:p>
        </p:txBody>
      </p:sp>
      <p:sp>
        <p:nvSpPr>
          <p:cNvPr id="7" name="Date Placeholder 3"/>
          <p:cNvSpPr>
            <a:spLocks noGrp="1"/>
          </p:cNvSpPr>
          <p:nvPr>
            <p:ph type="dt" sz="half" idx="12"/>
          </p:nvPr>
        </p:nvSpPr>
        <p:spPr/>
        <p:txBody>
          <a:bodyPr/>
          <a:lstStyle>
            <a:lvl1pPr>
              <a:defRPr/>
            </a:lvl1pPr>
          </a:lstStyle>
          <a:p>
            <a:pPr>
              <a:defRPr/>
            </a:pPr>
            <a:endParaRPr lang="es-ES" altLang="en-US"/>
          </a:p>
        </p:txBody>
      </p:sp>
    </p:spTree>
  </p:cSld>
  <p:clrMapOvr>
    <a:masterClrMapping/>
  </p:clrMapOvr>
  <p:transition spd="slow">
    <p:wheel spokes="3"/>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fld id="{BD109B4F-DBB8-4A0E-ADE1-67D09D5CE4C1}" type="slidenum">
              <a:rPr lang="es-ES" altLang="en-US"/>
              <a:pPr/>
              <a:t>‹#›</a:t>
            </a:fld>
            <a:endParaRPr lang="es-ES" altLang="en-US"/>
          </a:p>
        </p:txBody>
      </p:sp>
      <p:sp>
        <p:nvSpPr>
          <p:cNvPr id="8" name="Footer Placeholder 4"/>
          <p:cNvSpPr>
            <a:spLocks noGrp="1"/>
          </p:cNvSpPr>
          <p:nvPr>
            <p:ph type="ftr" sz="quarter" idx="11"/>
          </p:nvPr>
        </p:nvSpPr>
        <p:spPr/>
        <p:txBody>
          <a:bodyPr/>
          <a:lstStyle>
            <a:lvl1pPr>
              <a:defRPr/>
            </a:lvl1pPr>
          </a:lstStyle>
          <a:p>
            <a:pPr>
              <a:defRPr/>
            </a:pPr>
            <a:endParaRPr lang="es-ES" altLang="en-US"/>
          </a:p>
        </p:txBody>
      </p:sp>
      <p:sp>
        <p:nvSpPr>
          <p:cNvPr id="9" name="Date Placeholder 3"/>
          <p:cNvSpPr>
            <a:spLocks noGrp="1"/>
          </p:cNvSpPr>
          <p:nvPr>
            <p:ph type="dt" sz="half" idx="12"/>
          </p:nvPr>
        </p:nvSpPr>
        <p:spPr/>
        <p:txBody>
          <a:bodyPr/>
          <a:lstStyle>
            <a:lvl1pPr>
              <a:defRPr/>
            </a:lvl1pPr>
          </a:lstStyle>
          <a:p>
            <a:pPr>
              <a:defRPr/>
            </a:pPr>
            <a:endParaRPr lang="es-ES" altLang="en-US"/>
          </a:p>
        </p:txBody>
      </p:sp>
    </p:spTree>
  </p:cSld>
  <p:clrMapOvr>
    <a:masterClrMapping/>
  </p:clrMapOvr>
  <p:transition spd="slow">
    <p:wheel spokes="3"/>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fld id="{D14C72C8-7365-4133-8C49-BA7FDBF65ECC}" type="slidenum">
              <a:rPr lang="es-ES" altLang="en-US"/>
              <a:pPr/>
              <a:t>‹#›</a:t>
            </a:fld>
            <a:endParaRPr lang="es-ES" altLang="en-US"/>
          </a:p>
        </p:txBody>
      </p:sp>
      <p:sp>
        <p:nvSpPr>
          <p:cNvPr id="4" name="Footer Placeholder 4"/>
          <p:cNvSpPr>
            <a:spLocks noGrp="1"/>
          </p:cNvSpPr>
          <p:nvPr>
            <p:ph type="ftr" sz="quarter" idx="11"/>
          </p:nvPr>
        </p:nvSpPr>
        <p:spPr/>
        <p:txBody>
          <a:bodyPr/>
          <a:lstStyle>
            <a:lvl1pPr>
              <a:defRPr/>
            </a:lvl1pPr>
          </a:lstStyle>
          <a:p>
            <a:pPr>
              <a:defRPr/>
            </a:pPr>
            <a:endParaRPr lang="es-ES" altLang="en-US"/>
          </a:p>
        </p:txBody>
      </p:sp>
      <p:sp>
        <p:nvSpPr>
          <p:cNvPr id="5" name="Date Placeholder 3"/>
          <p:cNvSpPr>
            <a:spLocks noGrp="1"/>
          </p:cNvSpPr>
          <p:nvPr>
            <p:ph type="dt" sz="half" idx="12"/>
          </p:nvPr>
        </p:nvSpPr>
        <p:spPr/>
        <p:txBody>
          <a:bodyPr/>
          <a:lstStyle>
            <a:lvl1pPr>
              <a:defRPr/>
            </a:lvl1pPr>
          </a:lstStyle>
          <a:p>
            <a:pPr>
              <a:defRPr/>
            </a:pPr>
            <a:endParaRPr lang="es-ES" altLang="en-US"/>
          </a:p>
        </p:txBody>
      </p:sp>
    </p:spTree>
  </p:cSld>
  <p:clrMapOvr>
    <a:masterClrMapping/>
  </p:clrMapOvr>
  <p:transition spd="slow">
    <p:wheel spokes="3"/>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fld id="{02890BAD-7064-4332-9D24-C93A5264B468}" type="slidenum">
              <a:rPr lang="es-ES" altLang="en-US"/>
              <a:pPr/>
              <a:t>‹#›</a:t>
            </a:fld>
            <a:endParaRPr lang="es-ES" altLang="en-US"/>
          </a:p>
        </p:txBody>
      </p:sp>
      <p:sp>
        <p:nvSpPr>
          <p:cNvPr id="3" name="Footer Placeholder 4"/>
          <p:cNvSpPr>
            <a:spLocks noGrp="1"/>
          </p:cNvSpPr>
          <p:nvPr>
            <p:ph type="ftr" sz="quarter" idx="11"/>
          </p:nvPr>
        </p:nvSpPr>
        <p:spPr/>
        <p:txBody>
          <a:bodyPr/>
          <a:lstStyle>
            <a:lvl1pPr>
              <a:defRPr/>
            </a:lvl1pPr>
          </a:lstStyle>
          <a:p>
            <a:pPr>
              <a:defRPr/>
            </a:pPr>
            <a:endParaRPr lang="es-ES" altLang="en-US"/>
          </a:p>
        </p:txBody>
      </p:sp>
      <p:sp>
        <p:nvSpPr>
          <p:cNvPr id="4" name="Date Placeholder 3"/>
          <p:cNvSpPr>
            <a:spLocks noGrp="1"/>
          </p:cNvSpPr>
          <p:nvPr>
            <p:ph type="dt" sz="half" idx="12"/>
          </p:nvPr>
        </p:nvSpPr>
        <p:spPr/>
        <p:txBody>
          <a:bodyPr/>
          <a:lstStyle>
            <a:lvl1pPr>
              <a:defRPr/>
            </a:lvl1pPr>
          </a:lstStyle>
          <a:p>
            <a:pPr>
              <a:defRPr/>
            </a:pPr>
            <a:endParaRPr lang="es-ES" altLang="en-US"/>
          </a:p>
        </p:txBody>
      </p:sp>
    </p:spTree>
  </p:cSld>
  <p:clrMapOvr>
    <a:masterClrMapping/>
  </p:clrMapOvr>
  <p:transition spd="slow">
    <p:wheel spokes="3"/>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fld id="{17D8058F-69F0-4B9E-9976-09E5280FB9CB}" type="slidenum">
              <a:rPr lang="es-ES" altLang="en-US"/>
              <a:pPr/>
              <a:t>‹#›</a:t>
            </a:fld>
            <a:endParaRPr lang="es-ES" altLang="en-US"/>
          </a:p>
        </p:txBody>
      </p:sp>
      <p:sp>
        <p:nvSpPr>
          <p:cNvPr id="6" name="Footer Placeholder 4"/>
          <p:cNvSpPr>
            <a:spLocks noGrp="1"/>
          </p:cNvSpPr>
          <p:nvPr>
            <p:ph type="ftr" sz="quarter" idx="15"/>
          </p:nvPr>
        </p:nvSpPr>
        <p:spPr/>
        <p:txBody>
          <a:bodyPr/>
          <a:lstStyle>
            <a:lvl1pPr>
              <a:defRPr/>
            </a:lvl1pPr>
          </a:lstStyle>
          <a:p>
            <a:pPr>
              <a:defRPr/>
            </a:pPr>
            <a:endParaRPr lang="es-ES" altLang="en-US"/>
          </a:p>
        </p:txBody>
      </p:sp>
      <p:sp>
        <p:nvSpPr>
          <p:cNvPr id="7" name="Date Placeholder 3"/>
          <p:cNvSpPr>
            <a:spLocks noGrp="1"/>
          </p:cNvSpPr>
          <p:nvPr>
            <p:ph type="dt" sz="half" idx="16"/>
          </p:nvPr>
        </p:nvSpPr>
        <p:spPr/>
        <p:txBody>
          <a:bodyPr/>
          <a:lstStyle>
            <a:lvl1pPr>
              <a:defRPr/>
            </a:lvl1pPr>
          </a:lstStyle>
          <a:p>
            <a:pPr>
              <a:defRPr/>
            </a:pPr>
            <a:endParaRPr lang="es-ES" altLang="en-US"/>
          </a:p>
        </p:txBody>
      </p:sp>
    </p:spTree>
  </p:cSld>
  <p:clrMapOvr>
    <a:masterClrMapping/>
  </p:clrMapOvr>
  <p:transition spd="slow">
    <p:wheel spokes="3"/>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fld id="{144C1931-66DF-4138-9B15-D3BF7B835026}" type="slidenum">
              <a:rPr lang="es-ES" altLang="en-US"/>
              <a:pPr/>
              <a:t>‹#›</a:t>
            </a:fld>
            <a:endParaRPr lang="es-ES" altLang="en-US"/>
          </a:p>
        </p:txBody>
      </p:sp>
      <p:sp>
        <p:nvSpPr>
          <p:cNvPr id="6" name="Footer Placeholder 4"/>
          <p:cNvSpPr>
            <a:spLocks noGrp="1"/>
          </p:cNvSpPr>
          <p:nvPr>
            <p:ph type="ftr" sz="quarter" idx="11"/>
          </p:nvPr>
        </p:nvSpPr>
        <p:spPr/>
        <p:txBody>
          <a:bodyPr/>
          <a:lstStyle>
            <a:lvl1pPr>
              <a:defRPr/>
            </a:lvl1pPr>
          </a:lstStyle>
          <a:p>
            <a:pPr>
              <a:defRPr/>
            </a:pPr>
            <a:endParaRPr lang="es-ES" altLang="en-US"/>
          </a:p>
        </p:txBody>
      </p:sp>
      <p:sp>
        <p:nvSpPr>
          <p:cNvPr id="7" name="Date Placeholder 3"/>
          <p:cNvSpPr>
            <a:spLocks noGrp="1"/>
          </p:cNvSpPr>
          <p:nvPr>
            <p:ph type="dt" sz="half" idx="12"/>
          </p:nvPr>
        </p:nvSpPr>
        <p:spPr/>
        <p:txBody>
          <a:bodyPr/>
          <a:lstStyle>
            <a:lvl1pPr>
              <a:defRPr/>
            </a:lvl1pPr>
          </a:lstStyle>
          <a:p>
            <a:pPr>
              <a:defRPr/>
            </a:pPr>
            <a:endParaRPr lang="es-ES" altLang="en-US"/>
          </a:p>
        </p:txBody>
      </p:sp>
    </p:spTree>
  </p:cSld>
  <p:clrMapOvr>
    <a:masterClrMapping/>
  </p:clrMapOvr>
  <p:transition spd="slow">
    <p:wheel spokes="3"/>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wrap="square" lIns="0" tIns="0" rIns="0" bIns="0" numCol="1" anchor="ctr" anchorCtr="0" compatLnSpc="1">
            <a:prstTxWarp prst="textNoShape">
              <a:avLst/>
            </a:prstTxWarp>
          </a:bodyPr>
          <a:lstStyle>
            <a:lvl1pPr algn="ctr" eaLnBrk="1" hangingPunct="1">
              <a:defRPr>
                <a:solidFill>
                  <a:srgbClr val="FFFFFF"/>
                </a:solidFill>
              </a:defRPr>
            </a:lvl1pPr>
          </a:lstStyle>
          <a:p>
            <a:fld id="{05632BC3-4386-4615-9095-54049157D0CB}" type="slidenum">
              <a:rPr lang="es-ES" altLang="en-US"/>
              <a:pPr/>
              <a:t>‹#›</a:t>
            </a:fld>
            <a:endParaRPr lang="es-ES" altLang="en-US"/>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eaLnBrk="1" hangingPunct="1">
              <a:defRPr sz="1200">
                <a:solidFill>
                  <a:schemeClr val="bg2"/>
                </a:solidFill>
                <a:latin typeface="Arial" charset="0"/>
                <a:cs typeface="Arial" charset="0"/>
              </a:defRPr>
            </a:lvl1pPr>
          </a:lstStyle>
          <a:p>
            <a:pPr>
              <a:defRPr/>
            </a:pPr>
            <a:endParaRPr lang="es-ES" altLang="en-US"/>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eaLnBrk="1" hangingPunct="1">
              <a:defRPr sz="1200">
                <a:solidFill>
                  <a:schemeClr val="bg2"/>
                </a:solidFill>
                <a:latin typeface="Arial" charset="0"/>
                <a:cs typeface="Arial" charset="0"/>
              </a:defRPr>
            </a:lvl1pPr>
          </a:lstStyle>
          <a:p>
            <a:pPr>
              <a:defRPr/>
            </a:pPr>
            <a:endParaRPr lang="es-ES" altLang="en-US"/>
          </a:p>
        </p:txBody>
      </p:sp>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Lst>
  <p:transition spd="slow">
    <p:wheel spokes="3"/>
  </p:transition>
  <p:txStyles>
    <p:title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Cambria" panose="02040503050406030204" pitchFamily="18" charset="0"/>
        </a:defRPr>
      </a:lvl2pPr>
      <a:lvl3pPr algn="l" rtl="0" eaLnBrk="0" fontAlgn="base" hangingPunct="0">
        <a:spcBef>
          <a:spcPct val="0"/>
        </a:spcBef>
        <a:spcAft>
          <a:spcPct val="0"/>
        </a:spcAft>
        <a:defRPr sz="4600">
          <a:solidFill>
            <a:schemeClr val="tx2"/>
          </a:solidFill>
          <a:latin typeface="Cambria" panose="02040503050406030204" pitchFamily="18" charset="0"/>
        </a:defRPr>
      </a:lvl3pPr>
      <a:lvl4pPr algn="l" rtl="0" eaLnBrk="0" fontAlgn="base" hangingPunct="0">
        <a:spcBef>
          <a:spcPct val="0"/>
        </a:spcBef>
        <a:spcAft>
          <a:spcPct val="0"/>
        </a:spcAft>
        <a:defRPr sz="4600">
          <a:solidFill>
            <a:schemeClr val="tx2"/>
          </a:solidFill>
          <a:latin typeface="Cambria" panose="02040503050406030204" pitchFamily="18" charset="0"/>
        </a:defRPr>
      </a:lvl4pPr>
      <a:lvl5pPr algn="l" rtl="0" eaLnBrk="0" fontAlgn="base" hangingPunct="0">
        <a:spcBef>
          <a:spcPct val="0"/>
        </a:spcBef>
        <a:spcAft>
          <a:spcPct val="0"/>
        </a:spcAft>
        <a:defRPr sz="4600">
          <a:solidFill>
            <a:schemeClr val="tx2"/>
          </a:solidFill>
          <a:latin typeface="Cambria" panose="02040503050406030204" pitchFamily="18" charset="0"/>
        </a:defRPr>
      </a:lvl5pPr>
      <a:lvl6pPr marL="457200" algn="l" rtl="0" fontAlgn="base">
        <a:spcBef>
          <a:spcPct val="0"/>
        </a:spcBef>
        <a:spcAft>
          <a:spcPct val="0"/>
        </a:spcAft>
        <a:defRPr sz="4600">
          <a:solidFill>
            <a:schemeClr val="tx2"/>
          </a:solidFill>
          <a:latin typeface="Cambria" panose="02040503050406030204" pitchFamily="18" charset="0"/>
        </a:defRPr>
      </a:lvl6pPr>
      <a:lvl7pPr marL="914400" algn="l" rtl="0" fontAlgn="base">
        <a:spcBef>
          <a:spcPct val="0"/>
        </a:spcBef>
        <a:spcAft>
          <a:spcPct val="0"/>
        </a:spcAft>
        <a:defRPr sz="4600">
          <a:solidFill>
            <a:schemeClr val="tx2"/>
          </a:solidFill>
          <a:latin typeface="Cambria" panose="02040503050406030204" pitchFamily="18" charset="0"/>
        </a:defRPr>
      </a:lvl7pPr>
      <a:lvl8pPr marL="1371600" algn="l" rtl="0" fontAlgn="base">
        <a:spcBef>
          <a:spcPct val="0"/>
        </a:spcBef>
        <a:spcAft>
          <a:spcPct val="0"/>
        </a:spcAft>
        <a:defRPr sz="4600">
          <a:solidFill>
            <a:schemeClr val="tx2"/>
          </a:solidFill>
          <a:latin typeface="Cambria" panose="02040503050406030204" pitchFamily="18" charset="0"/>
        </a:defRPr>
      </a:lvl8pPr>
      <a:lvl9pPr marL="1828800" algn="l" rtl="0" fontAlgn="base">
        <a:spcBef>
          <a:spcPct val="0"/>
        </a:spcBef>
        <a:spcAft>
          <a:spcPct val="0"/>
        </a:spcAft>
        <a:defRPr sz="4600">
          <a:solidFill>
            <a:schemeClr val="tx2"/>
          </a:solidFill>
          <a:latin typeface="Cambria" panose="02040503050406030204" pitchFamily="18" charset="0"/>
        </a:defRPr>
      </a:lvl9pPr>
    </p:titleStyle>
    <p:bodyStyle>
      <a:lvl1pPr marL="342900" indent="-228600" algn="l" rtl="0" eaLnBrk="0" fontAlgn="base" hangingPunct="0">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eaLnBrk="0" fontAlgn="base" hangingPunct="0">
        <a:spcBef>
          <a:spcPct val="20000"/>
        </a:spcBef>
        <a:spcAft>
          <a:spcPct val="0"/>
        </a:spcAft>
        <a:buClr>
          <a:srgbClr val="D2CB6C"/>
        </a:buClr>
        <a:buFont typeface="Arial" charset="0"/>
        <a:buChar char="•"/>
        <a:defRPr kern="1200">
          <a:solidFill>
            <a:schemeClr val="tx1"/>
          </a:solidFill>
          <a:latin typeface="+mn-lt"/>
          <a:ea typeface="+mn-ea"/>
          <a:cs typeface="+mn-cs"/>
        </a:defRPr>
      </a:lvl3pPr>
      <a:lvl4pPr marL="1279525" indent="-228600" algn="l" rtl="0" eaLnBrk="0" fontAlgn="base" hangingPunct="0">
        <a:spcBef>
          <a:spcPct val="20000"/>
        </a:spcBef>
        <a:spcAft>
          <a:spcPct val="0"/>
        </a:spcAft>
        <a:buClr>
          <a:srgbClr val="95A39D"/>
        </a:buClr>
        <a:buFont typeface="Arial" charset="0"/>
        <a:buChar char="•"/>
        <a:defRPr sz="1600" kern="1200">
          <a:solidFill>
            <a:schemeClr val="tx1"/>
          </a:solidFill>
          <a:latin typeface="+mn-lt"/>
          <a:ea typeface="+mn-ea"/>
          <a:cs typeface="+mn-cs"/>
        </a:defRPr>
      </a:lvl4pPr>
      <a:lvl5pPr marL="1554163" indent="-228600" algn="l" rtl="0" eaLnBrk="0" fontAlgn="base" hangingPunct="0">
        <a:spcBef>
          <a:spcPct val="20000"/>
        </a:spcBef>
        <a:spcAft>
          <a:spcPct val="0"/>
        </a:spcAft>
        <a:buClr>
          <a:srgbClr val="C89F5D"/>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7.emf"/><Relationship Id="rId4" Type="http://schemas.openxmlformats.org/officeDocument/2006/relationships/oleObject" Target="../embeddings/oleObject5.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8.wmf"/><Relationship Id="rId5" Type="http://schemas.openxmlformats.org/officeDocument/2006/relationships/oleObject" Target="../embeddings/oleObject6.bin"/><Relationship Id="rId4" Type="http://schemas.openxmlformats.org/officeDocument/2006/relationships/audio" Target="../media/audio1.wav"/></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8.bin"/><Relationship Id="rId5" Type="http://schemas.openxmlformats.org/officeDocument/2006/relationships/image" Target="../media/image9.wmf"/><Relationship Id="rId4" Type="http://schemas.openxmlformats.org/officeDocument/2006/relationships/oleObject" Target="../embeddings/oleObject7.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11.emf"/><Relationship Id="rId4" Type="http://schemas.openxmlformats.org/officeDocument/2006/relationships/oleObject" Target="../embeddings/oleObject9.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12.emf"/><Relationship Id="rId4" Type="http://schemas.openxmlformats.org/officeDocument/2006/relationships/oleObject" Target="../embeddings/oleObject10.bin"/></Relationships>
</file>

<file path=ppt/slides/_rels/slide1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14.emf"/><Relationship Id="rId4" Type="http://schemas.openxmlformats.org/officeDocument/2006/relationships/oleObject" Target="../embeddings/oleObject11.bin"/></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15.wmf"/><Relationship Id="rId5" Type="http://schemas.openxmlformats.org/officeDocument/2006/relationships/oleObject" Target="../embeddings/oleObject12.bin"/><Relationship Id="rId4" Type="http://schemas.openxmlformats.org/officeDocument/2006/relationships/audio" Target="../media/audio2.wav"/></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16.wmf"/><Relationship Id="rId4" Type="http://schemas.openxmlformats.org/officeDocument/2006/relationships/oleObject" Target="../embeddings/oleObject13.bin"/></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4.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3.w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5.wmf"/><Relationship Id="rId4" Type="http://schemas.openxmlformats.org/officeDocument/2006/relationships/oleObject" Target="../embeddings/oleObject4.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fontAlgn="auto" hangingPunct="1">
              <a:spcAft>
                <a:spcPts val="0"/>
              </a:spcAft>
              <a:defRPr/>
            </a:pPr>
            <a:r>
              <a:rPr lang="es-ES" altLang="en-US"/>
              <a:t>Theories of learning</a:t>
            </a:r>
          </a:p>
        </p:txBody>
      </p:sp>
      <p:sp>
        <p:nvSpPr>
          <p:cNvPr id="2051" name="Rectangle 3"/>
          <p:cNvSpPr>
            <a:spLocks noGrp="1" noChangeArrowheads="1"/>
          </p:cNvSpPr>
          <p:nvPr>
            <p:ph type="subTitle" idx="1"/>
          </p:nvPr>
        </p:nvSpPr>
        <p:spPr>
          <a:xfrm>
            <a:off x="685800" y="4572000"/>
            <a:ext cx="6461125" cy="1066800"/>
          </a:xfrm>
        </p:spPr>
        <p:txBody>
          <a:bodyPr rtlCol="0">
            <a:normAutofit/>
          </a:bodyPr>
          <a:lstStyle/>
          <a:p>
            <a:pPr eaLnBrk="1" fontAlgn="auto" hangingPunct="1">
              <a:lnSpc>
                <a:spcPct val="90000"/>
              </a:lnSpc>
              <a:spcAft>
                <a:spcPts val="0"/>
              </a:spcAft>
              <a:buFont typeface="Arial" panose="020B0604020202020204" pitchFamily="34" charset="0"/>
              <a:buNone/>
              <a:defRPr/>
            </a:pPr>
            <a:r>
              <a:rPr lang="es-ES" altLang="en-US" sz="2100" dirty="0" smtClean="0">
                <a:solidFill>
                  <a:srgbClr val="FF0000"/>
                </a:solidFill>
              </a:rPr>
              <a:t>Azhar Pervaiz</a:t>
            </a:r>
            <a:endParaRPr lang="es-ES" altLang="en-US" sz="2100" dirty="0">
              <a:solidFill>
                <a:srgbClr val="FF0000"/>
              </a:solidFill>
            </a:endParaRPr>
          </a:p>
        </p:txBody>
      </p:sp>
    </p:spTree>
  </p:cSld>
  <p:clrMapOvr>
    <a:masterClrMapping/>
  </p:clrMapOvr>
  <p:transition spd="slow">
    <p:wheel spokes="3"/>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fontAlgn="auto" hangingPunct="1">
              <a:spcAft>
                <a:spcPts val="0"/>
              </a:spcAft>
              <a:defRPr/>
            </a:pPr>
            <a:r>
              <a:rPr lang="en-US" altLang="en-US">
                <a:solidFill>
                  <a:schemeClr val="tx1"/>
                </a:solidFill>
              </a:rPr>
              <a:t>Behaviorism in the Classroom</a:t>
            </a:r>
          </a:p>
        </p:txBody>
      </p:sp>
      <p:sp>
        <p:nvSpPr>
          <p:cNvPr id="19459" name="Rectangle 3"/>
          <p:cNvSpPr>
            <a:spLocks noGrp="1" noChangeArrowheads="1"/>
          </p:cNvSpPr>
          <p:nvPr>
            <p:ph idx="1"/>
          </p:nvPr>
        </p:nvSpPr>
        <p:spPr>
          <a:xfrm>
            <a:off x="457200" y="1600200"/>
            <a:ext cx="3657600" cy="4648200"/>
          </a:xfrm>
        </p:spPr>
        <p:txBody>
          <a:bodyPr/>
          <a:lstStyle/>
          <a:p>
            <a:pPr eaLnBrk="1" hangingPunct="1"/>
            <a:r>
              <a:rPr lang="en-US" altLang="en-US" sz="2400" smtClean="0"/>
              <a:t>Rewards and punishments</a:t>
            </a:r>
          </a:p>
          <a:p>
            <a:pPr eaLnBrk="1" hangingPunct="1">
              <a:buFont typeface="Wingdings" pitchFamily="-1" charset="2"/>
              <a:buNone/>
            </a:pPr>
            <a:endParaRPr lang="en-US" altLang="en-US" sz="2400" smtClean="0"/>
          </a:p>
          <a:p>
            <a:pPr eaLnBrk="1" hangingPunct="1"/>
            <a:r>
              <a:rPr lang="en-US" altLang="en-US" sz="2400" smtClean="0"/>
              <a:t>Responsibility for student learning rests squarely with the teacher</a:t>
            </a:r>
          </a:p>
          <a:p>
            <a:pPr eaLnBrk="1" hangingPunct="1">
              <a:buFont typeface="Wingdings" pitchFamily="-1" charset="2"/>
              <a:buNone/>
            </a:pPr>
            <a:endParaRPr lang="en-US" altLang="en-US" sz="2400" smtClean="0"/>
          </a:p>
          <a:p>
            <a:pPr eaLnBrk="1" hangingPunct="1"/>
            <a:r>
              <a:rPr lang="en-US" altLang="en-US" sz="2400" smtClean="0"/>
              <a:t>Lecture-based, highly structured</a:t>
            </a:r>
          </a:p>
        </p:txBody>
      </p:sp>
      <p:pic>
        <p:nvPicPr>
          <p:cNvPr id="19460" name="Picture 4" descr="classroom"/>
          <p:cNvPicPr>
            <a:picLocks noChangeAspect="1" noChangeArrowheads="1"/>
          </p:cNvPicPr>
          <p:nvPr/>
        </p:nvPicPr>
        <p:blipFill>
          <a:blip r:embed="rId2"/>
          <a:srcRect/>
          <a:stretch>
            <a:fillRect/>
          </a:stretch>
        </p:blipFill>
        <p:spPr bwMode="auto">
          <a:xfrm>
            <a:off x="3851275" y="1676400"/>
            <a:ext cx="4572000" cy="3287713"/>
          </a:xfrm>
          <a:prstGeom prst="rect">
            <a:avLst/>
          </a:prstGeom>
          <a:noFill/>
          <a:ln w="9525">
            <a:noFill/>
            <a:miter lim="800000"/>
            <a:headEnd/>
            <a:tailEnd/>
          </a:ln>
        </p:spPr>
      </p:pic>
    </p:spTree>
  </p:cSld>
  <p:clrMapOvr>
    <a:masterClrMapping/>
  </p:clrMapOvr>
  <p:transition spd="slow">
    <p:wheel spokes="3"/>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533400" y="44450"/>
            <a:ext cx="8153400" cy="1143000"/>
          </a:xfrm>
        </p:spPr>
        <p:txBody>
          <a:bodyPr/>
          <a:lstStyle/>
          <a:p>
            <a:pPr eaLnBrk="1" fontAlgn="auto" hangingPunct="1">
              <a:spcAft>
                <a:spcPts val="0"/>
              </a:spcAft>
              <a:defRPr/>
            </a:pPr>
            <a:r>
              <a:rPr lang="en-US" altLang="en-US">
                <a:solidFill>
                  <a:schemeClr val="tx1"/>
                </a:solidFill>
              </a:rPr>
              <a:t>Critiques of Behaviorism</a:t>
            </a:r>
          </a:p>
        </p:txBody>
      </p:sp>
      <p:sp>
        <p:nvSpPr>
          <p:cNvPr id="20483" name="Rectangle 3"/>
          <p:cNvSpPr>
            <a:spLocks noGrp="1" noChangeArrowheads="1"/>
          </p:cNvSpPr>
          <p:nvPr>
            <p:ph idx="1"/>
          </p:nvPr>
        </p:nvSpPr>
        <p:spPr>
          <a:xfrm>
            <a:off x="468313" y="1484313"/>
            <a:ext cx="8370887" cy="4349750"/>
          </a:xfrm>
        </p:spPr>
        <p:txBody>
          <a:bodyPr/>
          <a:lstStyle/>
          <a:p>
            <a:pPr eaLnBrk="1" hangingPunct="1"/>
            <a:r>
              <a:rPr lang="en-US" altLang="en-US" sz="2000" smtClean="0"/>
              <a:t>Does not account for processes taking place in the mind that cannot be observed</a:t>
            </a:r>
          </a:p>
          <a:p>
            <a:pPr eaLnBrk="1" hangingPunct="1">
              <a:buFont typeface="Wingdings" pitchFamily="-1" charset="2"/>
              <a:buNone/>
            </a:pPr>
            <a:endParaRPr lang="en-US" altLang="en-US" sz="2000" smtClean="0"/>
          </a:p>
          <a:p>
            <a:pPr eaLnBrk="1" hangingPunct="1"/>
            <a:r>
              <a:rPr lang="en-US" altLang="en-US" sz="2000" smtClean="0"/>
              <a:t>Advocates for passive student learning in a teacher-centric environment</a:t>
            </a:r>
          </a:p>
          <a:p>
            <a:pPr eaLnBrk="1" hangingPunct="1">
              <a:buFont typeface="Wingdings" pitchFamily="-1" charset="2"/>
              <a:buNone/>
            </a:pPr>
            <a:endParaRPr lang="en-US" altLang="en-US" sz="2000" smtClean="0"/>
          </a:p>
          <a:p>
            <a:pPr eaLnBrk="1" hangingPunct="1"/>
            <a:r>
              <a:rPr lang="en-US" altLang="en-US" sz="2000" smtClean="0"/>
              <a:t>One size fits all</a:t>
            </a:r>
          </a:p>
          <a:p>
            <a:pPr eaLnBrk="1" hangingPunct="1">
              <a:buFont typeface="Wingdings" pitchFamily="-1" charset="2"/>
              <a:buNone/>
            </a:pPr>
            <a:endParaRPr lang="en-US" altLang="en-US" sz="2000" smtClean="0"/>
          </a:p>
          <a:p>
            <a:pPr eaLnBrk="1" hangingPunct="1"/>
            <a:r>
              <a:rPr lang="en-US" altLang="en-US" sz="2000" smtClean="0"/>
              <a:t>Knowledge itself is given and absolute</a:t>
            </a:r>
          </a:p>
          <a:p>
            <a:pPr eaLnBrk="1" hangingPunct="1"/>
            <a:endParaRPr lang="en-US" altLang="en-US" sz="2000" smtClean="0"/>
          </a:p>
          <a:p>
            <a:pPr eaLnBrk="1" hangingPunct="1"/>
            <a:r>
              <a:rPr lang="en-US" altLang="en-US" sz="2000" smtClean="0"/>
              <a:t>Programmed instruction &amp; teacher-proofing</a:t>
            </a:r>
          </a:p>
        </p:txBody>
      </p:sp>
    </p:spTree>
  </p:cSld>
  <p:clrMapOvr>
    <a:masterClrMapping/>
  </p:clrMapOvr>
  <p:transition spd="slow">
    <p:wheel spokes="3"/>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fontAlgn="auto" hangingPunct="1">
              <a:spcAft>
                <a:spcPts val="0"/>
              </a:spcAft>
              <a:defRPr/>
            </a:pPr>
            <a:r>
              <a:rPr lang="en-US" altLang="en-US"/>
              <a:t>Learning Theory</a:t>
            </a:r>
          </a:p>
        </p:txBody>
      </p:sp>
      <p:sp>
        <p:nvSpPr>
          <p:cNvPr id="22531" name="Rectangle 3"/>
          <p:cNvSpPr>
            <a:spLocks noGrp="1" noChangeArrowheads="1"/>
          </p:cNvSpPr>
          <p:nvPr>
            <p:ph idx="1"/>
          </p:nvPr>
        </p:nvSpPr>
        <p:spPr>
          <a:xfrm>
            <a:off x="1412875" y="1903413"/>
            <a:ext cx="6554788" cy="1870075"/>
          </a:xfrm>
        </p:spPr>
        <p:txBody>
          <a:bodyPr/>
          <a:lstStyle/>
          <a:p>
            <a:pPr eaLnBrk="1" hangingPunct="1">
              <a:buFont typeface="Wingdings" pitchFamily="-1" charset="2"/>
              <a:buChar char="§"/>
            </a:pPr>
            <a:r>
              <a:rPr lang="en-US" altLang="en-US" sz="2800" b="1" smtClean="0">
                <a:solidFill>
                  <a:srgbClr val="FF3300"/>
                </a:solidFill>
              </a:rPr>
              <a:t>Behaviorism</a:t>
            </a:r>
          </a:p>
          <a:p>
            <a:pPr eaLnBrk="1" hangingPunct="1">
              <a:buFont typeface="Wingdings" pitchFamily="-1" charset="2"/>
              <a:buChar char="§"/>
            </a:pPr>
            <a:r>
              <a:rPr lang="en-US" altLang="en-US" sz="2800" b="1" smtClean="0">
                <a:solidFill>
                  <a:srgbClr val="FF3300"/>
                </a:solidFill>
              </a:rPr>
              <a:t>Cognitive Learning Theory</a:t>
            </a:r>
          </a:p>
          <a:p>
            <a:pPr eaLnBrk="1" hangingPunct="1">
              <a:buFont typeface="Wingdings" pitchFamily="-1" charset="2"/>
              <a:buChar char="§"/>
            </a:pPr>
            <a:r>
              <a:rPr lang="en-US" altLang="en-US" sz="2800" b="1" smtClean="0"/>
              <a:t>Social Learning Theory</a:t>
            </a:r>
          </a:p>
        </p:txBody>
      </p:sp>
      <p:graphicFrame>
        <p:nvGraphicFramePr>
          <p:cNvPr id="22532" name="Object 4"/>
          <p:cNvGraphicFramePr>
            <a:graphicFrameLocks noChangeAspect="1"/>
          </p:cNvGraphicFramePr>
          <p:nvPr/>
        </p:nvGraphicFramePr>
        <p:xfrm>
          <a:off x="2819400" y="3200400"/>
          <a:ext cx="3962400" cy="3962400"/>
        </p:xfrm>
        <a:graphic>
          <a:graphicData uri="http://schemas.openxmlformats.org/presentationml/2006/ole">
            <mc:AlternateContent xmlns:mc="http://schemas.openxmlformats.org/markup-compatibility/2006">
              <mc:Choice xmlns:v="urn:schemas-microsoft-com:vml" Requires="v">
                <p:oleObj spid="_x0000_s22534" name="Clip" r:id="rId4" imgW="3629085" imgH="3628987" progId="">
                  <p:embed/>
                </p:oleObj>
              </mc:Choice>
              <mc:Fallback>
                <p:oleObj name="Clip" r:id="rId4" imgW="3629085" imgH="3628987"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9400" y="3200400"/>
                        <a:ext cx="3962400" cy="3962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slow">
    <p:wheel spokes="3"/>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fontAlgn="auto" hangingPunct="1">
              <a:spcAft>
                <a:spcPts val="0"/>
              </a:spcAft>
              <a:defRPr/>
            </a:pPr>
            <a:r>
              <a:rPr lang="en-US" altLang="en-US">
                <a:solidFill>
                  <a:schemeClr val="tx1"/>
                </a:solidFill>
              </a:rPr>
              <a:t>Cognitivism</a:t>
            </a:r>
          </a:p>
        </p:txBody>
      </p:sp>
      <p:sp>
        <p:nvSpPr>
          <p:cNvPr id="24579" name="Rectangle 3"/>
          <p:cNvSpPr>
            <a:spLocks noGrp="1" noChangeArrowheads="1"/>
          </p:cNvSpPr>
          <p:nvPr>
            <p:ph idx="1"/>
          </p:nvPr>
        </p:nvSpPr>
        <p:spPr>
          <a:xfrm>
            <a:off x="457200" y="2066925"/>
            <a:ext cx="8382000" cy="4530725"/>
          </a:xfrm>
        </p:spPr>
        <p:txBody>
          <a:bodyPr/>
          <a:lstStyle/>
          <a:p>
            <a:pPr eaLnBrk="1" hangingPunct="1"/>
            <a:r>
              <a:rPr lang="en-US" altLang="en-US" smtClean="0"/>
              <a:t>Grew in response to Behaviorism</a:t>
            </a:r>
          </a:p>
          <a:p>
            <a:pPr eaLnBrk="1" hangingPunct="1">
              <a:buFont typeface="Wingdings" pitchFamily="-1" charset="2"/>
              <a:buNone/>
            </a:pPr>
            <a:endParaRPr lang="en-US" altLang="en-US" sz="1100" smtClean="0"/>
          </a:p>
          <a:p>
            <a:pPr eaLnBrk="1" hangingPunct="1"/>
            <a:r>
              <a:rPr lang="en-US" altLang="en-US" smtClean="0"/>
              <a:t>Knowledge is stored cognitively as symbols</a:t>
            </a:r>
          </a:p>
          <a:p>
            <a:pPr eaLnBrk="1" hangingPunct="1">
              <a:buFont typeface="Wingdings" pitchFamily="-1" charset="2"/>
              <a:buNone/>
            </a:pPr>
            <a:endParaRPr lang="en-US" altLang="en-US" sz="1100" smtClean="0"/>
          </a:p>
          <a:p>
            <a:pPr eaLnBrk="1" hangingPunct="1"/>
            <a:r>
              <a:rPr lang="en-US" altLang="en-US" smtClean="0"/>
              <a:t>Learning is the process of connecting symbols in a meaningful &amp; memorable way</a:t>
            </a:r>
          </a:p>
          <a:p>
            <a:pPr eaLnBrk="1" hangingPunct="1">
              <a:buFont typeface="Wingdings" pitchFamily="-1" charset="2"/>
              <a:buNone/>
            </a:pPr>
            <a:endParaRPr lang="en-US" altLang="en-US" sz="1100" smtClean="0"/>
          </a:p>
          <a:p>
            <a:pPr eaLnBrk="1" hangingPunct="1"/>
            <a:r>
              <a:rPr lang="en-US" altLang="en-US" smtClean="0"/>
              <a:t>Studies focused on the mental processes that facilitate symbol connection</a:t>
            </a:r>
          </a:p>
        </p:txBody>
      </p:sp>
    </p:spTree>
  </p:cSld>
  <p:clrMapOvr>
    <a:masterClrMapping/>
  </p:clrMapOvr>
  <p:transition spd="slow">
    <p:wheel spokes="3"/>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fontAlgn="auto" hangingPunct="1">
              <a:spcAft>
                <a:spcPts val="0"/>
              </a:spcAft>
              <a:defRPr/>
            </a:pPr>
            <a:r>
              <a:rPr lang="en-US" altLang="en-US"/>
              <a:t>Cognitive Learning Theory</a:t>
            </a:r>
          </a:p>
        </p:txBody>
      </p:sp>
      <p:sp>
        <p:nvSpPr>
          <p:cNvPr id="55299" name="Rectangle 3"/>
          <p:cNvSpPr>
            <a:spLocks noGrp="1" noChangeArrowheads="1"/>
          </p:cNvSpPr>
          <p:nvPr>
            <p:ph idx="1"/>
          </p:nvPr>
        </p:nvSpPr>
        <p:spPr>
          <a:xfrm>
            <a:off x="3859213" y="2127250"/>
            <a:ext cx="4556125" cy="3665538"/>
          </a:xfrm>
        </p:spPr>
        <p:txBody>
          <a:bodyPr/>
          <a:lstStyle/>
          <a:p>
            <a:pPr eaLnBrk="1" hangingPunct="1">
              <a:buFont typeface="Wingdings" pitchFamily="-1" charset="2"/>
              <a:buChar char="§"/>
            </a:pPr>
            <a:r>
              <a:rPr lang="en-US" altLang="en-US" smtClean="0"/>
              <a:t>Discovery Learning - Jerome Bruner</a:t>
            </a:r>
          </a:p>
          <a:p>
            <a:pPr eaLnBrk="1" hangingPunct="1">
              <a:buFont typeface="Wingdings" pitchFamily="-1" charset="2"/>
              <a:buChar char="§"/>
            </a:pPr>
            <a:endParaRPr lang="en-US" altLang="en-US" smtClean="0"/>
          </a:p>
          <a:p>
            <a:pPr eaLnBrk="1" hangingPunct="1">
              <a:buFont typeface="Wingdings" pitchFamily="-1" charset="2"/>
              <a:buChar char="§"/>
            </a:pPr>
            <a:r>
              <a:rPr lang="en-US" altLang="en-US" smtClean="0"/>
              <a:t>Meaningful Verbal Learning -            David Ausubel</a:t>
            </a:r>
          </a:p>
        </p:txBody>
      </p:sp>
      <p:graphicFrame>
        <p:nvGraphicFramePr>
          <p:cNvPr id="55300" name="Object 4"/>
          <p:cNvGraphicFramePr>
            <a:graphicFrameLocks noChangeAspect="1"/>
          </p:cNvGraphicFramePr>
          <p:nvPr/>
        </p:nvGraphicFramePr>
        <p:xfrm>
          <a:off x="1066800" y="2209800"/>
          <a:ext cx="3195638" cy="3657600"/>
        </p:xfrm>
        <a:graphic>
          <a:graphicData uri="http://schemas.openxmlformats.org/presentationml/2006/ole">
            <mc:AlternateContent xmlns:mc="http://schemas.openxmlformats.org/markup-compatibility/2006">
              <mc:Choice xmlns:v="urn:schemas-microsoft-com:vml" Requires="v">
                <p:oleObj spid="_x0000_s26630" name="Clip" r:id="rId5" imgW="3195828" imgH="3657600" progId="">
                  <p:embed/>
                </p:oleObj>
              </mc:Choice>
              <mc:Fallback>
                <p:oleObj name="Clip" r:id="rId5" imgW="3195828" imgH="3657600" progId="">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6800" y="2209800"/>
                        <a:ext cx="3195638" cy="365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slow">
    <p:wheel spokes="3"/>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5298"/>
                                        </p:tgtEl>
                                        <p:attrNameLst>
                                          <p:attrName>style.visibility</p:attrName>
                                        </p:attrNameLst>
                                      </p:cBhvr>
                                      <p:to>
                                        <p:strVal val="visible"/>
                                      </p:to>
                                    </p:set>
                                    <p:anim calcmode="lin" valueType="num">
                                      <p:cBhvr additive="base">
                                        <p:cTn id="7" dur="500" fill="hold"/>
                                        <p:tgtEl>
                                          <p:spTgt spid="55298"/>
                                        </p:tgtEl>
                                        <p:attrNameLst>
                                          <p:attrName>ppt_x</p:attrName>
                                        </p:attrNameLst>
                                      </p:cBhvr>
                                      <p:tavLst>
                                        <p:tav tm="0">
                                          <p:val>
                                            <p:strVal val="#ppt_x"/>
                                          </p:val>
                                        </p:tav>
                                        <p:tav tm="100000">
                                          <p:val>
                                            <p:strVal val="#ppt_x"/>
                                          </p:val>
                                        </p:tav>
                                      </p:tavLst>
                                    </p:anim>
                                    <p:anim calcmode="lin" valueType="num">
                                      <p:cBhvr additive="base">
                                        <p:cTn id="8" dur="500" fill="hold"/>
                                        <p:tgtEl>
                                          <p:spTgt spid="55298"/>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4" name="DRUMROLL.WAV"/>
                                        </p:tgtEl>
                                      </p:cMediaNode>
                                    </p:audio>
                                  </p:subTnLst>
                                </p:cTn>
                              </p:par>
                            </p:childTnLst>
                          </p:cTn>
                        </p:par>
                        <p:par>
                          <p:cTn id="9" fill="hold" nodeType="afterGroup">
                            <p:stCondLst>
                              <p:cond delay="500"/>
                            </p:stCondLst>
                            <p:childTnLst>
                              <p:par>
                                <p:cTn id="10" presetID="12" presetClass="entr" presetSubtype="8" fill="hold" nodeType="afterEffect">
                                  <p:stCondLst>
                                    <p:cond delay="0"/>
                                  </p:stCondLst>
                                  <p:childTnLst>
                                    <p:set>
                                      <p:cBhvr>
                                        <p:cTn id="11" dur="1" fill="hold">
                                          <p:stCondLst>
                                            <p:cond delay="0"/>
                                          </p:stCondLst>
                                        </p:cTn>
                                        <p:tgtEl>
                                          <p:spTgt spid="55300"/>
                                        </p:tgtEl>
                                        <p:attrNameLst>
                                          <p:attrName>style.visibility</p:attrName>
                                        </p:attrNameLst>
                                      </p:cBhvr>
                                      <p:to>
                                        <p:strVal val="visible"/>
                                      </p:to>
                                    </p:set>
                                    <p:animEffect transition="in" filter="slide(fromLeft)">
                                      <p:cBhvr>
                                        <p:cTn id="12" dur="500"/>
                                        <p:tgtEl>
                                          <p:spTgt spid="5530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55299">
                                            <p:txEl>
                                              <p:pRg st="0" end="0"/>
                                            </p:txEl>
                                          </p:spTgt>
                                        </p:tgtEl>
                                        <p:attrNameLst>
                                          <p:attrName>style.visibility</p:attrName>
                                        </p:attrNameLst>
                                      </p:cBhvr>
                                      <p:to>
                                        <p:strVal val="visible"/>
                                      </p:to>
                                    </p:set>
                                    <p:anim calcmode="lin" valueType="num">
                                      <p:cBhvr additive="base">
                                        <p:cTn id="17" dur="500" fill="hold"/>
                                        <p:tgtEl>
                                          <p:spTgt spid="55299">
                                            <p:txEl>
                                              <p:pRg st="0" end="0"/>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552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55299">
                                            <p:txEl>
                                              <p:pRg st="2" end="2"/>
                                            </p:txEl>
                                          </p:spTgt>
                                        </p:tgtEl>
                                        <p:attrNameLst>
                                          <p:attrName>style.visibility</p:attrName>
                                        </p:attrNameLst>
                                      </p:cBhvr>
                                      <p:to>
                                        <p:strVal val="visible"/>
                                      </p:to>
                                    </p:set>
                                    <p:anim calcmode="lin" valueType="num">
                                      <p:cBhvr additive="base">
                                        <p:cTn id="23" dur="500" fill="hold"/>
                                        <p:tgtEl>
                                          <p:spTgt spid="55299">
                                            <p:txEl>
                                              <p:pRg st="2" end="2"/>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5529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autoUpdateAnimBg="0"/>
      <p:bldP spid="55299"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57346" name="Group 2"/>
          <p:cNvGrpSpPr>
            <a:grpSpLocks/>
          </p:cNvGrpSpPr>
          <p:nvPr/>
        </p:nvGrpSpPr>
        <p:grpSpPr bwMode="auto">
          <a:xfrm>
            <a:off x="1524000" y="3505200"/>
            <a:ext cx="7070725" cy="2979738"/>
            <a:chOff x="960" y="2208"/>
            <a:chExt cx="4454" cy="1877"/>
          </a:xfrm>
        </p:grpSpPr>
        <p:graphicFrame>
          <p:nvGraphicFramePr>
            <p:cNvPr id="28678" name="Object 3"/>
            <p:cNvGraphicFramePr>
              <a:graphicFrameLocks noChangeAspect="1"/>
            </p:cNvGraphicFramePr>
            <p:nvPr/>
          </p:nvGraphicFramePr>
          <p:xfrm>
            <a:off x="960" y="2304"/>
            <a:ext cx="1680" cy="1680"/>
          </p:xfrm>
          <a:graphic>
            <a:graphicData uri="http://schemas.openxmlformats.org/presentationml/2006/ole">
              <mc:AlternateContent xmlns:mc="http://schemas.openxmlformats.org/markup-compatibility/2006">
                <mc:Choice xmlns:v="urn:schemas-microsoft-com:vml" Requires="v">
                  <p:oleObj spid="_x0000_s28682" name="Clip" r:id="rId4" imgW="3657600" imgH="3657600" progId="">
                    <p:embed/>
                  </p:oleObj>
                </mc:Choice>
                <mc:Fallback>
                  <p:oleObj name="Clip" r:id="rId4" imgW="3657600" imgH="3657600" progId="">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60" y="2304"/>
                          <a:ext cx="1680" cy="16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679" name="Object 4"/>
            <p:cNvGraphicFramePr>
              <a:graphicFrameLocks noChangeAspect="1"/>
            </p:cNvGraphicFramePr>
            <p:nvPr/>
          </p:nvGraphicFramePr>
          <p:xfrm>
            <a:off x="2976" y="2208"/>
            <a:ext cx="2438" cy="1877"/>
          </p:xfrm>
          <a:graphic>
            <a:graphicData uri="http://schemas.openxmlformats.org/presentationml/2006/ole">
              <mc:AlternateContent xmlns:mc="http://schemas.openxmlformats.org/markup-compatibility/2006">
                <mc:Choice xmlns:v="urn:schemas-microsoft-com:vml" Requires="v">
                  <p:oleObj spid="_x0000_s28683" name="Clip" r:id="rId6" imgW="4540250" imgH="3497263" progId="">
                    <p:embed/>
                  </p:oleObj>
                </mc:Choice>
                <mc:Fallback>
                  <p:oleObj name="Clip" r:id="rId6" imgW="4540250" imgH="3497263" progId="">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76" y="2208"/>
                          <a:ext cx="2438" cy="187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57349" name="Rectangle 5"/>
          <p:cNvSpPr>
            <a:spLocks noGrp="1" noChangeArrowheads="1"/>
          </p:cNvSpPr>
          <p:nvPr>
            <p:ph type="title"/>
          </p:nvPr>
        </p:nvSpPr>
        <p:spPr/>
        <p:txBody>
          <a:bodyPr/>
          <a:lstStyle/>
          <a:p>
            <a:pPr eaLnBrk="1" fontAlgn="auto" hangingPunct="1">
              <a:spcAft>
                <a:spcPts val="0"/>
              </a:spcAft>
              <a:defRPr/>
            </a:pPr>
            <a:r>
              <a:rPr lang="en-US" altLang="en-US"/>
              <a:t>Cognitive Learning Theory</a:t>
            </a:r>
          </a:p>
        </p:txBody>
      </p:sp>
      <p:sp>
        <p:nvSpPr>
          <p:cNvPr id="57350" name="Rectangle 6"/>
          <p:cNvSpPr>
            <a:spLocks noGrp="1" noChangeArrowheads="1"/>
          </p:cNvSpPr>
          <p:nvPr>
            <p:ph idx="1"/>
          </p:nvPr>
        </p:nvSpPr>
        <p:spPr>
          <a:xfrm>
            <a:off x="533400" y="1828800"/>
            <a:ext cx="8153400" cy="449263"/>
          </a:xfrm>
        </p:spPr>
        <p:txBody>
          <a:bodyPr rtlCol="0">
            <a:normAutofit lnSpcReduction="10000"/>
          </a:bodyPr>
          <a:lstStyle/>
          <a:p>
            <a:pPr eaLnBrk="1" fontAlgn="auto" hangingPunct="1">
              <a:lnSpc>
                <a:spcPct val="90000"/>
              </a:lnSpc>
              <a:spcAft>
                <a:spcPts val="0"/>
              </a:spcAft>
              <a:buFont typeface="Wingdings" pitchFamily="2" charset="2"/>
              <a:buChar char="§"/>
              <a:defRPr/>
            </a:pPr>
            <a:r>
              <a:rPr lang="en-US" altLang="en-US" sz="2700"/>
              <a:t>Discovery Learning </a:t>
            </a:r>
          </a:p>
        </p:txBody>
      </p:sp>
      <p:sp>
        <p:nvSpPr>
          <p:cNvPr id="57351" name="Text Box 7"/>
          <p:cNvSpPr txBox="1">
            <a:spLocks noChangeArrowheads="1"/>
          </p:cNvSpPr>
          <p:nvPr/>
        </p:nvSpPr>
        <p:spPr bwMode="auto">
          <a:xfrm>
            <a:off x="1295400" y="2514600"/>
            <a:ext cx="7315200" cy="1325563"/>
          </a:xfrm>
          <a:prstGeom prst="rect">
            <a:avLst/>
          </a:prstGeom>
          <a:noFill/>
          <a:ln w="38100">
            <a:noFill/>
            <a:miter lim="800000"/>
            <a:headEnd/>
            <a:tailEnd type="none" w="lg" len="med"/>
          </a:ln>
          <a:effectLst/>
        </p:spPr>
        <p:txBody>
          <a:bodyPr>
            <a:spAutoFit/>
          </a:bodyPr>
          <a:lstStyle/>
          <a:p>
            <a:pPr>
              <a:lnSpc>
                <a:spcPct val="90000"/>
              </a:lnSpc>
            </a:pPr>
            <a:r>
              <a:rPr lang="en-US" altLang="en-US" sz="3000">
                <a:latin typeface="Times New Roman" pitchFamily="-1" charset="0"/>
              </a:rPr>
              <a:t>1. Bruner said anybody can learn anything at 	any age, provided it is stated in terms 	they can understand.</a:t>
            </a:r>
            <a:endParaRPr lang="en-US" altLang="en-US" sz="2800">
              <a:latin typeface="Times New Roman" pitchFamily="-1" charset="0"/>
            </a:endParaRPr>
          </a:p>
        </p:txBody>
      </p:sp>
    </p:spTree>
  </p:cSld>
  <p:clrMapOvr>
    <a:masterClrMapping/>
  </p:clrMapOvr>
  <p:transition spd="slow">
    <p:wheel spokes="3"/>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57350">
                                            <p:txEl>
                                              <p:pRg st="0" end="0"/>
                                            </p:txEl>
                                          </p:spTgt>
                                        </p:tgtEl>
                                        <p:attrNameLst>
                                          <p:attrName>style.visibility</p:attrName>
                                        </p:attrNameLst>
                                      </p:cBhvr>
                                      <p:to>
                                        <p:strVal val="visible"/>
                                      </p:to>
                                    </p:set>
                                    <p:anim calcmode="lin" valueType="num">
                                      <p:cBhvr additive="base">
                                        <p:cTn id="7" dur="500" fill="hold"/>
                                        <p:tgtEl>
                                          <p:spTgt spid="57350">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735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7351">
                                            <p:txEl>
                                              <p:pRg st="0" end="0"/>
                                            </p:txEl>
                                          </p:spTgt>
                                        </p:tgtEl>
                                        <p:attrNameLst>
                                          <p:attrName>style.visibility</p:attrName>
                                        </p:attrNameLst>
                                      </p:cBhvr>
                                      <p:to>
                                        <p:strVal val="visible"/>
                                      </p:to>
                                    </p:set>
                                    <p:anim calcmode="lin" valueType="num">
                                      <p:cBhvr additive="base">
                                        <p:cTn id="13" dur="500" fill="hold"/>
                                        <p:tgtEl>
                                          <p:spTgt spid="57351">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7351">
                                            <p:txEl>
                                              <p:pRg st="0" end="0"/>
                                            </p:txEl>
                                          </p:spTgt>
                                        </p:tgtEl>
                                        <p:attrNameLst>
                                          <p:attrName>ppt_y</p:attrName>
                                        </p:attrNameLst>
                                      </p:cBhvr>
                                      <p:tavLst>
                                        <p:tav tm="0">
                                          <p:val>
                                            <p:strVal val="#ppt_y"/>
                                          </p:val>
                                        </p:tav>
                                        <p:tav tm="100000">
                                          <p:val>
                                            <p:strVal val="#ppt_y"/>
                                          </p:val>
                                        </p:tav>
                                      </p:tavLst>
                                    </p:anim>
                                  </p:childTnLst>
                                </p:cTn>
                              </p:par>
                            </p:childTnLst>
                          </p:cTn>
                        </p:par>
                        <p:par>
                          <p:cTn id="15" fill="hold" nodeType="afterGroup">
                            <p:stCondLst>
                              <p:cond delay="500"/>
                            </p:stCondLst>
                            <p:childTnLst>
                              <p:par>
                                <p:cTn id="16" presetID="9" presetClass="entr" presetSubtype="0" fill="hold" nodeType="afterEffect">
                                  <p:stCondLst>
                                    <p:cond delay="1000"/>
                                  </p:stCondLst>
                                  <p:childTnLst>
                                    <p:set>
                                      <p:cBhvr>
                                        <p:cTn id="17" dur="1" fill="hold">
                                          <p:stCondLst>
                                            <p:cond delay="0"/>
                                          </p:stCondLst>
                                        </p:cTn>
                                        <p:tgtEl>
                                          <p:spTgt spid="57346"/>
                                        </p:tgtEl>
                                        <p:attrNameLst>
                                          <p:attrName>style.visibility</p:attrName>
                                        </p:attrNameLst>
                                      </p:cBhvr>
                                      <p:to>
                                        <p:strVal val="visible"/>
                                      </p:to>
                                    </p:set>
                                    <p:animEffect transition="in" filter="dissolve">
                                      <p:cBhvr>
                                        <p:cTn id="18" dur="500"/>
                                        <p:tgtEl>
                                          <p:spTgt spid="573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50" grpId="0" build="p" bldLvl="3" autoUpdateAnimBg="0" advAuto="0"/>
      <p:bldP spid="57351" grpId="0" build="p" bldLvl="3"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fontAlgn="auto" hangingPunct="1">
              <a:spcAft>
                <a:spcPts val="0"/>
              </a:spcAft>
              <a:defRPr/>
            </a:pPr>
            <a:r>
              <a:rPr lang="en-US" altLang="en-US"/>
              <a:t>Cognitive Learning Theory</a:t>
            </a:r>
          </a:p>
        </p:txBody>
      </p:sp>
      <p:sp>
        <p:nvSpPr>
          <p:cNvPr id="59395" name="Rectangle 3"/>
          <p:cNvSpPr>
            <a:spLocks noGrp="1" noChangeArrowheads="1"/>
          </p:cNvSpPr>
          <p:nvPr>
            <p:ph idx="1"/>
          </p:nvPr>
        </p:nvSpPr>
        <p:spPr>
          <a:xfrm>
            <a:off x="533400" y="1828800"/>
            <a:ext cx="8153400" cy="449263"/>
          </a:xfrm>
        </p:spPr>
        <p:txBody>
          <a:bodyPr rtlCol="0">
            <a:normAutofit lnSpcReduction="10000"/>
          </a:bodyPr>
          <a:lstStyle/>
          <a:p>
            <a:pPr eaLnBrk="1" fontAlgn="auto" hangingPunct="1">
              <a:lnSpc>
                <a:spcPct val="90000"/>
              </a:lnSpc>
              <a:spcAft>
                <a:spcPts val="0"/>
              </a:spcAft>
              <a:buFont typeface="Wingdings" pitchFamily="2" charset="2"/>
              <a:buChar char="§"/>
              <a:defRPr/>
            </a:pPr>
            <a:r>
              <a:rPr lang="en-US" altLang="en-US" sz="2700"/>
              <a:t>Discovery Learning </a:t>
            </a:r>
          </a:p>
        </p:txBody>
      </p:sp>
      <p:sp>
        <p:nvSpPr>
          <p:cNvPr id="59396" name="Text Box 4"/>
          <p:cNvSpPr txBox="1">
            <a:spLocks noChangeArrowheads="1"/>
          </p:cNvSpPr>
          <p:nvPr/>
        </p:nvSpPr>
        <p:spPr bwMode="auto">
          <a:xfrm>
            <a:off x="1295400" y="2514600"/>
            <a:ext cx="7315200" cy="1279525"/>
          </a:xfrm>
          <a:prstGeom prst="rect">
            <a:avLst/>
          </a:prstGeom>
          <a:noFill/>
          <a:ln w="38100">
            <a:noFill/>
            <a:miter lim="800000"/>
            <a:headEnd/>
            <a:tailEnd type="none" w="lg" len="med"/>
          </a:ln>
          <a:effectLst/>
        </p:spPr>
        <p:txBody>
          <a:bodyPr>
            <a:spAutoFit/>
          </a:bodyPr>
          <a:lstStyle/>
          <a:p>
            <a:pPr>
              <a:lnSpc>
                <a:spcPct val="90000"/>
              </a:lnSpc>
            </a:pPr>
            <a:r>
              <a:rPr lang="en-US" altLang="en-US" sz="3000">
                <a:latin typeface="Times New Roman" pitchFamily="-1" charset="0"/>
              </a:rPr>
              <a:t>2. Powerful Concepts (not isolated facts) </a:t>
            </a:r>
          </a:p>
          <a:p>
            <a:pPr>
              <a:lnSpc>
                <a:spcPct val="90000"/>
              </a:lnSpc>
            </a:pPr>
            <a:endParaRPr lang="en-US" altLang="en-US" sz="3000">
              <a:latin typeface="Times New Roman" pitchFamily="-1" charset="0"/>
            </a:endParaRPr>
          </a:p>
          <a:p>
            <a:endParaRPr lang="en-US" altLang="en-US" sz="2400">
              <a:latin typeface="Times New Roman" pitchFamily="-1" charset="0"/>
            </a:endParaRPr>
          </a:p>
        </p:txBody>
      </p:sp>
      <p:sp>
        <p:nvSpPr>
          <p:cNvPr id="59397" name="Text Box 5"/>
          <p:cNvSpPr txBox="1">
            <a:spLocks noChangeArrowheads="1"/>
          </p:cNvSpPr>
          <p:nvPr/>
        </p:nvSpPr>
        <p:spPr bwMode="auto">
          <a:xfrm>
            <a:off x="1295400" y="2362200"/>
            <a:ext cx="7315200" cy="3200400"/>
          </a:xfrm>
          <a:prstGeom prst="rect">
            <a:avLst/>
          </a:prstGeom>
          <a:noFill/>
          <a:ln w="38100">
            <a:noFill/>
            <a:miter lim="800000"/>
            <a:headEnd/>
            <a:tailEnd type="none" w="lg" len="med"/>
          </a:ln>
          <a:effectLst/>
        </p:spPr>
        <p:txBody>
          <a:bodyPr>
            <a:spAutoFit/>
          </a:bodyPr>
          <a:lstStyle/>
          <a:p>
            <a:pPr>
              <a:lnSpc>
                <a:spcPct val="90000"/>
              </a:lnSpc>
            </a:pPr>
            <a:endParaRPr lang="en-US" altLang="en-US" sz="3000">
              <a:latin typeface="Times New Roman" pitchFamily="-1" charset="0"/>
            </a:endParaRPr>
          </a:p>
          <a:p>
            <a:pPr>
              <a:lnSpc>
                <a:spcPct val="90000"/>
              </a:lnSpc>
            </a:pPr>
            <a:endParaRPr lang="en-US" altLang="en-US" sz="3000">
              <a:latin typeface="Times New Roman" pitchFamily="-1" charset="0"/>
            </a:endParaRPr>
          </a:p>
          <a:p>
            <a:pPr>
              <a:lnSpc>
                <a:spcPct val="90000"/>
              </a:lnSpc>
            </a:pPr>
            <a:r>
              <a:rPr lang="en-US" altLang="en-US" sz="2800">
                <a:latin typeface="Times New Roman" pitchFamily="-1" charset="0"/>
              </a:rPr>
              <a:t>a. Transfer to many different situations</a:t>
            </a:r>
          </a:p>
          <a:p>
            <a:pPr>
              <a:lnSpc>
                <a:spcPct val="90000"/>
              </a:lnSpc>
            </a:pPr>
            <a:r>
              <a:rPr lang="en-US" altLang="en-US" sz="2800">
                <a:latin typeface="Times New Roman" pitchFamily="-1" charset="0"/>
              </a:rPr>
              <a:t>b. Only possible through Discovery Learning</a:t>
            </a:r>
          </a:p>
          <a:p>
            <a:pPr>
              <a:lnSpc>
                <a:spcPct val="90000"/>
              </a:lnSpc>
            </a:pPr>
            <a:r>
              <a:rPr lang="en-US" altLang="en-US" sz="2800">
                <a:latin typeface="Times New Roman" pitchFamily="-1" charset="0"/>
              </a:rPr>
              <a:t>c. Confront the learner with problems and help 	them find solutions.  Do not present 		sequenced materials.</a:t>
            </a:r>
            <a:endParaRPr lang="en-US" altLang="en-US" sz="2400">
              <a:latin typeface="Times New Roman" pitchFamily="-1" charset="0"/>
            </a:endParaRPr>
          </a:p>
          <a:p>
            <a:endParaRPr lang="en-US" altLang="en-US" sz="2400">
              <a:latin typeface="Times New Roman" pitchFamily="-1" charset="0"/>
            </a:endParaRPr>
          </a:p>
        </p:txBody>
      </p:sp>
    </p:spTree>
  </p:cSld>
  <p:clrMapOvr>
    <a:masterClrMapping/>
  </p:clrMapOvr>
  <p:transition spd="slow">
    <p:wheel spokes="3"/>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withEffect">
                                  <p:stCondLst>
                                    <p:cond delay="0"/>
                                  </p:stCondLst>
                                  <p:childTnLst>
                                    <p:set>
                                      <p:cBhvr>
                                        <p:cTn id="6" dur="1" fill="hold">
                                          <p:stCondLst>
                                            <p:cond delay="0"/>
                                          </p:stCondLst>
                                        </p:cTn>
                                        <p:tgtEl>
                                          <p:spTgt spid="59396">
                                            <p:txEl>
                                              <p:pRg st="0" end="0"/>
                                            </p:txEl>
                                          </p:spTgt>
                                        </p:tgtEl>
                                        <p:attrNameLst>
                                          <p:attrName>style.visibility</p:attrName>
                                        </p:attrNameLst>
                                      </p:cBhvr>
                                      <p:to>
                                        <p:strVal val="visible"/>
                                      </p:to>
                                    </p:set>
                                    <p:anim calcmode="lin" valueType="num">
                                      <p:cBhvr additive="base">
                                        <p:cTn id="7" dur="500" fill="hold"/>
                                        <p:tgtEl>
                                          <p:spTgt spid="59396">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939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9397">
                                            <p:txEl>
                                              <p:pRg st="2" end="2"/>
                                            </p:txEl>
                                          </p:spTgt>
                                        </p:tgtEl>
                                        <p:attrNameLst>
                                          <p:attrName>style.visibility</p:attrName>
                                        </p:attrNameLst>
                                      </p:cBhvr>
                                      <p:to>
                                        <p:strVal val="visible"/>
                                      </p:to>
                                    </p:set>
                                    <p:anim calcmode="lin" valueType="num">
                                      <p:cBhvr additive="base">
                                        <p:cTn id="13" dur="500" fill="hold"/>
                                        <p:tgtEl>
                                          <p:spTgt spid="59397">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939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9397">
                                            <p:txEl>
                                              <p:pRg st="3" end="3"/>
                                            </p:txEl>
                                          </p:spTgt>
                                        </p:tgtEl>
                                        <p:attrNameLst>
                                          <p:attrName>style.visibility</p:attrName>
                                        </p:attrNameLst>
                                      </p:cBhvr>
                                      <p:to>
                                        <p:strVal val="visible"/>
                                      </p:to>
                                    </p:set>
                                    <p:anim calcmode="lin" valueType="num">
                                      <p:cBhvr additive="base">
                                        <p:cTn id="19" dur="500" fill="hold"/>
                                        <p:tgtEl>
                                          <p:spTgt spid="59397">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939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9397">
                                            <p:txEl>
                                              <p:pRg st="4" end="4"/>
                                            </p:txEl>
                                          </p:spTgt>
                                        </p:tgtEl>
                                        <p:attrNameLst>
                                          <p:attrName>style.visibility</p:attrName>
                                        </p:attrNameLst>
                                      </p:cBhvr>
                                      <p:to>
                                        <p:strVal val="visible"/>
                                      </p:to>
                                    </p:set>
                                    <p:anim calcmode="lin" valueType="num">
                                      <p:cBhvr additive="base">
                                        <p:cTn id="25" dur="500" fill="hold"/>
                                        <p:tgtEl>
                                          <p:spTgt spid="59397">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5939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6" grpId="0" build="p" bldLvl="3" autoUpdateAnimBg="0"/>
      <p:bldP spid="59397" grpId="0" build="p" bldLvl="3"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fontAlgn="auto" hangingPunct="1">
              <a:spcAft>
                <a:spcPts val="0"/>
              </a:spcAft>
              <a:defRPr/>
            </a:pPr>
            <a:r>
              <a:rPr lang="en-US" altLang="en-US"/>
              <a:t>Cognitive Learning Theory</a:t>
            </a:r>
          </a:p>
        </p:txBody>
      </p:sp>
      <p:sp>
        <p:nvSpPr>
          <p:cNvPr id="61443" name="Rectangle 3"/>
          <p:cNvSpPr>
            <a:spLocks noGrp="1" noChangeArrowheads="1"/>
          </p:cNvSpPr>
          <p:nvPr>
            <p:ph idx="1"/>
          </p:nvPr>
        </p:nvSpPr>
        <p:spPr>
          <a:xfrm>
            <a:off x="990600" y="1828800"/>
            <a:ext cx="7772400" cy="685800"/>
          </a:xfrm>
        </p:spPr>
        <p:txBody>
          <a:bodyPr rtlCol="0">
            <a:normAutofit lnSpcReduction="10000"/>
          </a:bodyPr>
          <a:lstStyle/>
          <a:p>
            <a:pPr eaLnBrk="1" fontAlgn="auto" hangingPunct="1">
              <a:lnSpc>
                <a:spcPct val="90000"/>
              </a:lnSpc>
              <a:spcAft>
                <a:spcPts val="0"/>
              </a:spcAft>
              <a:buFont typeface="Wingdings" pitchFamily="2" charset="2"/>
              <a:buChar char="§"/>
              <a:defRPr/>
            </a:pPr>
            <a:r>
              <a:rPr lang="en-US" altLang="en-US"/>
              <a:t>Meaningful Verbal Learning </a:t>
            </a:r>
            <a:endParaRPr lang="en-US" altLang="en-US" sz="3500"/>
          </a:p>
          <a:p>
            <a:pPr marL="640080" lvl="1" eaLnBrk="1" fontAlgn="auto" hangingPunct="1">
              <a:lnSpc>
                <a:spcPct val="90000"/>
              </a:lnSpc>
              <a:spcAft>
                <a:spcPts val="0"/>
              </a:spcAft>
              <a:buFont typeface="Wingdings" pitchFamily="2" charset="2"/>
              <a:buNone/>
              <a:defRPr/>
            </a:pPr>
            <a:r>
              <a:rPr lang="en-US" altLang="en-US"/>
              <a:t>	</a:t>
            </a:r>
          </a:p>
        </p:txBody>
      </p:sp>
      <p:graphicFrame>
        <p:nvGraphicFramePr>
          <p:cNvPr id="61444" name="Object 4"/>
          <p:cNvGraphicFramePr>
            <a:graphicFrameLocks noChangeAspect="1"/>
          </p:cNvGraphicFramePr>
          <p:nvPr/>
        </p:nvGraphicFramePr>
        <p:xfrm>
          <a:off x="4941888" y="2349500"/>
          <a:ext cx="3733800" cy="3581400"/>
        </p:xfrm>
        <a:graphic>
          <a:graphicData uri="http://schemas.openxmlformats.org/presentationml/2006/ole">
            <mc:AlternateContent xmlns:mc="http://schemas.openxmlformats.org/markup-compatibility/2006">
              <mc:Choice xmlns:v="urn:schemas-microsoft-com:vml" Requires="v">
                <p:oleObj spid="_x0000_s32774" name="Clip" r:id="rId4" imgW="3476568" imgH="3628987" progId="">
                  <p:embed/>
                </p:oleObj>
              </mc:Choice>
              <mc:Fallback>
                <p:oleObj name="Clip" r:id="rId4" imgW="3476568" imgH="3628987"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41888" y="2349500"/>
                        <a:ext cx="3733800" cy="3581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445" name="Text Box 5"/>
          <p:cNvSpPr txBox="1">
            <a:spLocks noChangeArrowheads="1"/>
          </p:cNvSpPr>
          <p:nvPr/>
        </p:nvSpPr>
        <p:spPr bwMode="auto">
          <a:xfrm>
            <a:off x="1258888" y="2205038"/>
            <a:ext cx="3276600" cy="3905250"/>
          </a:xfrm>
          <a:prstGeom prst="rect">
            <a:avLst/>
          </a:prstGeom>
          <a:noFill/>
          <a:ln w="38100">
            <a:noFill/>
            <a:miter lim="800000"/>
            <a:headEnd/>
            <a:tailEnd type="none" w="lg" len="med"/>
          </a:ln>
          <a:effectLst/>
        </p:spPr>
        <p:txBody>
          <a:bodyPr>
            <a:spAutoFit/>
          </a:bodyPr>
          <a:lstStyle/>
          <a:p>
            <a:pPr algn="r"/>
            <a:r>
              <a:rPr lang="en-US" altLang="en-US" sz="2800">
                <a:latin typeface="Times New Roman" pitchFamily="-1" charset="0"/>
              </a:rPr>
              <a:t>Advance Organizers: </a:t>
            </a:r>
          </a:p>
          <a:p>
            <a:endParaRPr lang="en-US" altLang="en-US" sz="2600">
              <a:latin typeface="Times New Roman" pitchFamily="-1" charset="0"/>
            </a:endParaRPr>
          </a:p>
          <a:p>
            <a:pPr algn="r"/>
            <a:r>
              <a:rPr lang="en-US" altLang="en-US" sz="2800">
                <a:latin typeface="Times New Roman" pitchFamily="-1" charset="0"/>
              </a:rPr>
              <a:t>New material is presented in a systematic way, and is connected to existing cognitive structures in a meaningful way</a:t>
            </a:r>
            <a:r>
              <a:rPr lang="en-US" altLang="en-US" sz="2600">
                <a:latin typeface="Times New Roman" pitchFamily="-1" charset="0"/>
              </a:rPr>
              <a:t>.</a:t>
            </a:r>
          </a:p>
        </p:txBody>
      </p:sp>
    </p:spTree>
  </p:cSld>
  <p:clrMapOvr>
    <a:masterClrMapping/>
  </p:clrMapOvr>
  <p:transition spd="slow">
    <p:wheel spokes="3"/>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with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 calcmode="lin" valueType="num">
                                      <p:cBhvr additive="base">
                                        <p:cTn id="7" dur="500" fill="hold"/>
                                        <p:tgtEl>
                                          <p:spTgt spid="6144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6144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61443">
                                            <p:txEl>
                                              <p:pRg st="1" end="1"/>
                                            </p:txEl>
                                          </p:spTgt>
                                        </p:tgtEl>
                                        <p:attrNameLst>
                                          <p:attrName>style.visibility</p:attrName>
                                        </p:attrNameLst>
                                      </p:cBhvr>
                                      <p:to>
                                        <p:strVal val="visible"/>
                                      </p:to>
                                    </p:set>
                                    <p:anim calcmode="lin" valueType="num">
                                      <p:cBhvr additive="base">
                                        <p:cTn id="11" dur="500" fill="hold"/>
                                        <p:tgtEl>
                                          <p:spTgt spid="6144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614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61445">
                                            <p:txEl>
                                              <p:pRg st="0" end="0"/>
                                            </p:txEl>
                                          </p:spTgt>
                                        </p:tgtEl>
                                        <p:attrNameLst>
                                          <p:attrName>style.visibility</p:attrName>
                                        </p:attrNameLst>
                                      </p:cBhvr>
                                      <p:to>
                                        <p:strVal val="visible"/>
                                      </p:to>
                                    </p:set>
                                    <p:anim calcmode="lin" valueType="num">
                                      <p:cBhvr additive="base">
                                        <p:cTn id="17" dur="500" fill="hold"/>
                                        <p:tgtEl>
                                          <p:spTgt spid="61445">
                                            <p:txEl>
                                              <p:pRg st="0" end="0"/>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6144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61445">
                                            <p:txEl>
                                              <p:pRg st="2" end="2"/>
                                            </p:txEl>
                                          </p:spTgt>
                                        </p:tgtEl>
                                        <p:attrNameLst>
                                          <p:attrName>style.visibility</p:attrName>
                                        </p:attrNameLst>
                                      </p:cBhvr>
                                      <p:to>
                                        <p:strVal val="visible"/>
                                      </p:to>
                                    </p:set>
                                    <p:anim calcmode="lin" valueType="num">
                                      <p:cBhvr additive="base">
                                        <p:cTn id="23" dur="500" fill="hold"/>
                                        <p:tgtEl>
                                          <p:spTgt spid="61445">
                                            <p:txEl>
                                              <p:pRg st="2" end="2"/>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61445">
                                            <p:txEl>
                                              <p:pRg st="2" end="2"/>
                                            </p:txEl>
                                          </p:spTgt>
                                        </p:tgtEl>
                                        <p:attrNameLst>
                                          <p:attrName>ppt_y</p:attrName>
                                        </p:attrNameLst>
                                      </p:cBhvr>
                                      <p:tavLst>
                                        <p:tav tm="0">
                                          <p:val>
                                            <p:strVal val="#ppt_y"/>
                                          </p:val>
                                        </p:tav>
                                        <p:tav tm="100000">
                                          <p:val>
                                            <p:strVal val="#ppt_y"/>
                                          </p:val>
                                        </p:tav>
                                      </p:tavLst>
                                    </p:anim>
                                  </p:childTnLst>
                                </p:cTn>
                              </p:par>
                            </p:childTnLst>
                          </p:cTn>
                        </p:par>
                        <p:par>
                          <p:cTn id="25" fill="hold" nodeType="afterGroup">
                            <p:stCondLst>
                              <p:cond delay="500"/>
                            </p:stCondLst>
                            <p:childTnLst>
                              <p:par>
                                <p:cTn id="26" presetID="17" presetClass="entr" presetSubtype="8" fill="hold" nodeType="afterEffect">
                                  <p:stCondLst>
                                    <p:cond delay="3000"/>
                                  </p:stCondLst>
                                  <p:childTnLst>
                                    <p:set>
                                      <p:cBhvr>
                                        <p:cTn id="27" dur="1" fill="hold">
                                          <p:stCondLst>
                                            <p:cond delay="0"/>
                                          </p:stCondLst>
                                        </p:cTn>
                                        <p:tgtEl>
                                          <p:spTgt spid="61444"/>
                                        </p:tgtEl>
                                        <p:attrNameLst>
                                          <p:attrName>style.visibility</p:attrName>
                                        </p:attrNameLst>
                                      </p:cBhvr>
                                      <p:to>
                                        <p:strVal val="visible"/>
                                      </p:to>
                                    </p:set>
                                    <p:anim calcmode="lin" valueType="num">
                                      <p:cBhvr>
                                        <p:cTn id="28" dur="5000" fill="hold"/>
                                        <p:tgtEl>
                                          <p:spTgt spid="61444"/>
                                        </p:tgtEl>
                                        <p:attrNameLst>
                                          <p:attrName>ppt_x</p:attrName>
                                        </p:attrNameLst>
                                      </p:cBhvr>
                                      <p:tavLst>
                                        <p:tav tm="0">
                                          <p:val>
                                            <p:strVal val="#ppt_x-#ppt_w/2"/>
                                          </p:val>
                                        </p:tav>
                                        <p:tav tm="100000">
                                          <p:val>
                                            <p:strVal val="#ppt_x"/>
                                          </p:val>
                                        </p:tav>
                                      </p:tavLst>
                                    </p:anim>
                                    <p:anim calcmode="lin" valueType="num">
                                      <p:cBhvr>
                                        <p:cTn id="29" dur="5000" fill="hold"/>
                                        <p:tgtEl>
                                          <p:spTgt spid="61444"/>
                                        </p:tgtEl>
                                        <p:attrNameLst>
                                          <p:attrName>ppt_y</p:attrName>
                                        </p:attrNameLst>
                                      </p:cBhvr>
                                      <p:tavLst>
                                        <p:tav tm="0">
                                          <p:val>
                                            <p:strVal val="#ppt_y"/>
                                          </p:val>
                                        </p:tav>
                                        <p:tav tm="100000">
                                          <p:val>
                                            <p:strVal val="#ppt_y"/>
                                          </p:val>
                                        </p:tav>
                                      </p:tavLst>
                                    </p:anim>
                                    <p:anim calcmode="lin" valueType="num">
                                      <p:cBhvr>
                                        <p:cTn id="30" dur="5000" fill="hold"/>
                                        <p:tgtEl>
                                          <p:spTgt spid="61444"/>
                                        </p:tgtEl>
                                        <p:attrNameLst>
                                          <p:attrName>ppt_w</p:attrName>
                                        </p:attrNameLst>
                                      </p:cBhvr>
                                      <p:tavLst>
                                        <p:tav tm="0">
                                          <p:val>
                                            <p:fltVal val="0"/>
                                          </p:val>
                                        </p:tav>
                                        <p:tav tm="100000">
                                          <p:val>
                                            <p:strVal val="#ppt_w"/>
                                          </p:val>
                                        </p:tav>
                                      </p:tavLst>
                                    </p:anim>
                                    <p:anim calcmode="lin" valueType="num">
                                      <p:cBhvr>
                                        <p:cTn id="31" dur="5000" fill="hold"/>
                                        <p:tgtEl>
                                          <p:spTgt spid="6144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autoUpdateAnimBg="0"/>
      <p:bldP spid="61445"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type="title"/>
          </p:nvPr>
        </p:nvSpPr>
        <p:spPr/>
        <p:txBody>
          <a:bodyPr/>
          <a:lstStyle/>
          <a:p>
            <a:pPr eaLnBrk="1" fontAlgn="auto" hangingPunct="1">
              <a:spcAft>
                <a:spcPts val="0"/>
              </a:spcAft>
              <a:defRPr/>
            </a:pPr>
            <a:r>
              <a:rPr lang="en-US" altLang="en-US"/>
              <a:t>Cognitive Learning Theory</a:t>
            </a:r>
          </a:p>
        </p:txBody>
      </p:sp>
      <p:sp>
        <p:nvSpPr>
          <p:cNvPr id="63490" name="Rectangle 2"/>
          <p:cNvSpPr>
            <a:spLocks noGrp="1" noChangeArrowheads="1"/>
          </p:cNvSpPr>
          <p:nvPr>
            <p:ph idx="1"/>
          </p:nvPr>
        </p:nvSpPr>
        <p:spPr>
          <a:xfrm>
            <a:off x="533400" y="1828800"/>
            <a:ext cx="8153400" cy="747713"/>
          </a:xfrm>
        </p:spPr>
        <p:txBody>
          <a:bodyPr rtlCol="0">
            <a:normAutofit fontScale="92500" lnSpcReduction="10000"/>
          </a:bodyPr>
          <a:lstStyle/>
          <a:p>
            <a:pPr eaLnBrk="1" fontAlgn="auto" hangingPunct="1">
              <a:lnSpc>
                <a:spcPct val="90000"/>
              </a:lnSpc>
              <a:spcAft>
                <a:spcPts val="0"/>
              </a:spcAft>
              <a:buFont typeface="Wingdings" pitchFamily="2" charset="2"/>
              <a:buChar char="§"/>
              <a:defRPr/>
            </a:pPr>
            <a:r>
              <a:rPr lang="en-US" altLang="en-US" sz="2700"/>
              <a:t>Meaningful Verbal Learning </a:t>
            </a:r>
            <a:endParaRPr lang="en-US" altLang="en-US"/>
          </a:p>
          <a:p>
            <a:pPr marL="640080" lvl="1" eaLnBrk="1" fontAlgn="auto" hangingPunct="1">
              <a:lnSpc>
                <a:spcPct val="90000"/>
              </a:lnSpc>
              <a:spcAft>
                <a:spcPts val="0"/>
              </a:spcAft>
              <a:buFont typeface="Wingdings" pitchFamily="2" charset="2"/>
              <a:buNone/>
              <a:defRPr/>
            </a:pPr>
            <a:r>
              <a:rPr lang="en-US" altLang="en-US" sz="2200"/>
              <a:t>	</a:t>
            </a:r>
          </a:p>
        </p:txBody>
      </p:sp>
      <p:graphicFrame>
        <p:nvGraphicFramePr>
          <p:cNvPr id="34820" name="Object 4"/>
          <p:cNvGraphicFramePr>
            <a:graphicFrameLocks noChangeAspect="1"/>
          </p:cNvGraphicFramePr>
          <p:nvPr/>
        </p:nvGraphicFramePr>
        <p:xfrm>
          <a:off x="5003800" y="2444750"/>
          <a:ext cx="3733800" cy="3505200"/>
        </p:xfrm>
        <a:graphic>
          <a:graphicData uri="http://schemas.openxmlformats.org/presentationml/2006/ole">
            <mc:AlternateContent xmlns:mc="http://schemas.openxmlformats.org/markup-compatibility/2006">
              <mc:Choice xmlns:v="urn:schemas-microsoft-com:vml" Requires="v">
                <p:oleObj spid="_x0000_s34822" name="Clip" r:id="rId4" imgW="3476568" imgH="3628987" progId="">
                  <p:embed/>
                </p:oleObj>
              </mc:Choice>
              <mc:Fallback>
                <p:oleObj name="Clip" r:id="rId4" imgW="3476568" imgH="3628987"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03800" y="2444750"/>
                        <a:ext cx="3733800" cy="3505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493" name="Text Box 5"/>
          <p:cNvSpPr txBox="1">
            <a:spLocks noChangeArrowheads="1"/>
          </p:cNvSpPr>
          <p:nvPr/>
        </p:nvSpPr>
        <p:spPr bwMode="auto">
          <a:xfrm>
            <a:off x="755650" y="2349500"/>
            <a:ext cx="3505200" cy="3508375"/>
          </a:xfrm>
          <a:prstGeom prst="rect">
            <a:avLst/>
          </a:prstGeom>
          <a:noFill/>
          <a:ln w="38100">
            <a:noFill/>
            <a:miter lim="800000"/>
            <a:headEnd/>
            <a:tailEnd type="none" w="lg" len="med"/>
          </a:ln>
          <a:effectLst/>
        </p:spPr>
        <p:txBody>
          <a:bodyPr>
            <a:spAutoFit/>
          </a:bodyPr>
          <a:lstStyle/>
          <a:p>
            <a:pPr algn="r"/>
            <a:r>
              <a:rPr lang="en-US" altLang="en-US" sz="2800">
                <a:latin typeface="Times New Roman" pitchFamily="-1" charset="0"/>
              </a:rPr>
              <a:t>When learners have difficulty with new material, go back to the concrete anchors (Advance Organizers).  Provide a Discovery approach, and they’ll learn.</a:t>
            </a:r>
            <a:endParaRPr lang="en-US" altLang="en-US" sz="2400">
              <a:latin typeface="Times New Roman" pitchFamily="-1" charset="0"/>
            </a:endParaRPr>
          </a:p>
        </p:txBody>
      </p:sp>
    </p:spTree>
  </p:cSld>
  <p:clrMapOvr>
    <a:masterClrMapping/>
  </p:clrMapOvr>
  <p:transition spd="slow">
    <p:wheel spokes="3"/>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3493"/>
                                        </p:tgtEl>
                                        <p:attrNameLst>
                                          <p:attrName>style.visibility</p:attrName>
                                        </p:attrNameLst>
                                      </p:cBhvr>
                                      <p:to>
                                        <p:strVal val="visible"/>
                                      </p:to>
                                    </p:set>
                                    <p:anim calcmode="lin" valueType="num">
                                      <p:cBhvr additive="base">
                                        <p:cTn id="7" dur="500" fill="hold"/>
                                        <p:tgtEl>
                                          <p:spTgt spid="63493"/>
                                        </p:tgtEl>
                                        <p:attrNameLst>
                                          <p:attrName>ppt_x</p:attrName>
                                        </p:attrNameLst>
                                      </p:cBhvr>
                                      <p:tavLst>
                                        <p:tav tm="0">
                                          <p:val>
                                            <p:strVal val="0-#ppt_w/2"/>
                                          </p:val>
                                        </p:tav>
                                        <p:tav tm="100000">
                                          <p:val>
                                            <p:strVal val="#ppt_x"/>
                                          </p:val>
                                        </p:tav>
                                      </p:tavLst>
                                    </p:anim>
                                    <p:anim calcmode="lin" valueType="num">
                                      <p:cBhvr additive="base">
                                        <p:cTn id="8" dur="500" fill="hold"/>
                                        <p:tgtEl>
                                          <p:spTgt spid="6349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3"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fontAlgn="auto" hangingPunct="1">
              <a:spcAft>
                <a:spcPts val="0"/>
              </a:spcAft>
              <a:defRPr/>
            </a:pPr>
            <a:r>
              <a:rPr lang="en-US" altLang="en-US">
                <a:solidFill>
                  <a:schemeClr val="tx1"/>
                </a:solidFill>
              </a:rPr>
              <a:t>Cognitivism in the Classroom</a:t>
            </a:r>
          </a:p>
        </p:txBody>
      </p:sp>
      <p:sp>
        <p:nvSpPr>
          <p:cNvPr id="36867" name="Rectangle 3"/>
          <p:cNvSpPr>
            <a:spLocks noGrp="1" noChangeArrowheads="1"/>
          </p:cNvSpPr>
          <p:nvPr>
            <p:ph idx="1"/>
          </p:nvPr>
        </p:nvSpPr>
        <p:spPr>
          <a:xfrm>
            <a:off x="533400" y="1828800"/>
            <a:ext cx="4378325" cy="4038600"/>
          </a:xfrm>
        </p:spPr>
        <p:txBody>
          <a:bodyPr/>
          <a:lstStyle/>
          <a:p>
            <a:pPr eaLnBrk="1" hangingPunct="1"/>
            <a:r>
              <a:rPr lang="en-US" altLang="en-US" smtClean="0"/>
              <a:t>Inquiry-oriented projects</a:t>
            </a:r>
          </a:p>
          <a:p>
            <a:pPr eaLnBrk="1" hangingPunct="1"/>
            <a:endParaRPr lang="en-US" altLang="en-US" sz="1100" smtClean="0"/>
          </a:p>
          <a:p>
            <a:pPr eaLnBrk="1" hangingPunct="1"/>
            <a:r>
              <a:rPr lang="en-US" altLang="en-US" smtClean="0"/>
              <a:t>Opportunities for the testing of hypotheses</a:t>
            </a:r>
          </a:p>
          <a:p>
            <a:pPr eaLnBrk="1" hangingPunct="1"/>
            <a:endParaRPr lang="en-US" altLang="en-US" sz="1100" smtClean="0"/>
          </a:p>
          <a:p>
            <a:pPr eaLnBrk="1" hangingPunct="1"/>
            <a:r>
              <a:rPr lang="en-US" altLang="en-US" smtClean="0"/>
              <a:t>Curiosity encouraged</a:t>
            </a:r>
          </a:p>
          <a:p>
            <a:pPr eaLnBrk="1" hangingPunct="1"/>
            <a:endParaRPr lang="en-US" altLang="en-US" sz="1100" smtClean="0"/>
          </a:p>
          <a:p>
            <a:pPr eaLnBrk="1" hangingPunct="1"/>
            <a:r>
              <a:rPr lang="en-US" altLang="en-US" smtClean="0"/>
              <a:t>Staged scaffolding</a:t>
            </a:r>
          </a:p>
        </p:txBody>
      </p:sp>
      <p:pic>
        <p:nvPicPr>
          <p:cNvPr id="36868" name="Picture 4" descr="lab experiment"/>
          <p:cNvPicPr>
            <a:picLocks noChangeAspect="1" noChangeArrowheads="1"/>
          </p:cNvPicPr>
          <p:nvPr/>
        </p:nvPicPr>
        <p:blipFill>
          <a:blip r:embed="rId3"/>
          <a:srcRect/>
          <a:stretch>
            <a:fillRect/>
          </a:stretch>
        </p:blipFill>
        <p:spPr bwMode="auto">
          <a:xfrm>
            <a:off x="4911725" y="1676400"/>
            <a:ext cx="3622675" cy="4267200"/>
          </a:xfrm>
          <a:prstGeom prst="rect">
            <a:avLst/>
          </a:prstGeom>
          <a:noFill/>
          <a:ln w="9525">
            <a:noFill/>
            <a:miter lim="800000"/>
            <a:headEnd/>
            <a:tailEnd/>
          </a:ln>
        </p:spPr>
      </p:pic>
    </p:spTree>
  </p:cSld>
  <p:clrMapOvr>
    <a:masterClrMapping/>
  </p:clrMapOvr>
  <p:transition spd="slow">
    <p:wheel spokes="3"/>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lIns="92075" tIns="46038" rIns="92075" bIns="46038"/>
          <a:lstStyle/>
          <a:p>
            <a:pPr algn="ctr" fontAlgn="auto">
              <a:spcAft>
                <a:spcPts val="0"/>
              </a:spcAft>
              <a:defRPr/>
            </a:pPr>
            <a:r>
              <a:rPr lang="en-US" altLang="en-US"/>
              <a:t>Broad Goals</a:t>
            </a:r>
          </a:p>
        </p:txBody>
      </p:sp>
      <p:sp>
        <p:nvSpPr>
          <p:cNvPr id="100355" name="Rectangle 3"/>
          <p:cNvSpPr>
            <a:spLocks noGrp="1" noChangeArrowheads="1"/>
          </p:cNvSpPr>
          <p:nvPr>
            <p:ph idx="1"/>
          </p:nvPr>
        </p:nvSpPr>
        <p:spPr/>
        <p:txBody>
          <a:bodyPr lIns="92075" tIns="46038" rIns="92075" bIns="46038"/>
          <a:lstStyle/>
          <a:p>
            <a:pPr>
              <a:buFont typeface="Wingdings" pitchFamily="-1" charset="2"/>
              <a:buNone/>
            </a:pPr>
            <a:r>
              <a:rPr lang="en-US" altLang="en-US" smtClean="0"/>
              <a:t>1.  Operationally define terms relevant to  </a:t>
            </a:r>
            <a:br>
              <a:rPr lang="en-US" altLang="en-US" smtClean="0"/>
            </a:br>
            <a:r>
              <a:rPr lang="en-US" altLang="en-US" smtClean="0"/>
              <a:t>  theories of learning.</a:t>
            </a:r>
            <a:br>
              <a:rPr lang="en-US" altLang="en-US" smtClean="0"/>
            </a:br>
            <a:endParaRPr lang="en-US" altLang="en-US" smtClean="0"/>
          </a:p>
          <a:p>
            <a:pPr>
              <a:buFont typeface="Wingdings" pitchFamily="-1" charset="2"/>
              <a:buNone/>
            </a:pPr>
            <a:r>
              <a:rPr lang="en-US" altLang="en-US" smtClean="0"/>
              <a:t>2.  Examine learning theories that are</a:t>
            </a:r>
            <a:br>
              <a:rPr lang="en-US" altLang="en-US" smtClean="0"/>
            </a:br>
            <a:r>
              <a:rPr lang="en-US" altLang="en-US" smtClean="0"/>
              <a:t>  currently important.</a:t>
            </a:r>
          </a:p>
        </p:txBody>
      </p:sp>
    </p:spTree>
  </p:cSld>
  <p:clrMapOvr>
    <a:masterClrMapping/>
  </p:clrMapOvr>
  <p:transition spd="slow">
    <p:wheel spokes="3"/>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035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00355">
                                            <p:txEl>
                                              <p:pRg st="0" end="0"/>
                                            </p:txEl>
                                          </p:spTgt>
                                        </p:tgtEl>
                                        <p:attrNameLst>
                                          <p:attrName>ppt_c</p:attrName>
                                        </p:attrNameLst>
                                      </p:cBhvr>
                                      <p:to>
                                        <a:schemeClr val="tx2"/>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035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00355">
                                            <p:txEl>
                                              <p:pRg st="1" end="1"/>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fontAlgn="auto" hangingPunct="1">
              <a:spcAft>
                <a:spcPts val="0"/>
              </a:spcAft>
              <a:defRPr/>
            </a:pPr>
            <a:r>
              <a:rPr lang="en-US" altLang="en-US">
                <a:solidFill>
                  <a:schemeClr val="tx1"/>
                </a:solidFill>
              </a:rPr>
              <a:t>Critiques of Cognitivism</a:t>
            </a:r>
          </a:p>
        </p:txBody>
      </p:sp>
      <p:sp>
        <p:nvSpPr>
          <p:cNvPr id="38915" name="Rectangle 3"/>
          <p:cNvSpPr>
            <a:spLocks noGrp="1" noChangeArrowheads="1"/>
          </p:cNvSpPr>
          <p:nvPr>
            <p:ph idx="1"/>
          </p:nvPr>
        </p:nvSpPr>
        <p:spPr/>
        <p:txBody>
          <a:bodyPr/>
          <a:lstStyle/>
          <a:p>
            <a:pPr eaLnBrk="1" hangingPunct="1"/>
            <a:r>
              <a:rPr lang="en-US" altLang="en-US" smtClean="0"/>
              <a:t>Like Behaviorism, knowledge itself is given and absolute </a:t>
            </a:r>
          </a:p>
          <a:p>
            <a:pPr eaLnBrk="1" hangingPunct="1">
              <a:buFont typeface="Wingdings" pitchFamily="-1" charset="2"/>
              <a:buNone/>
            </a:pPr>
            <a:endParaRPr lang="en-US" altLang="en-US" sz="1100" smtClean="0"/>
          </a:p>
          <a:p>
            <a:pPr eaLnBrk="1" hangingPunct="1"/>
            <a:r>
              <a:rPr lang="en-US" altLang="en-US" smtClean="0"/>
              <a:t>Input – Process – Output model is mechanistic and deterministic</a:t>
            </a:r>
          </a:p>
          <a:p>
            <a:pPr eaLnBrk="1" hangingPunct="1">
              <a:buFont typeface="Wingdings" pitchFamily="-1" charset="2"/>
              <a:buNone/>
            </a:pPr>
            <a:endParaRPr lang="en-US" altLang="en-US" sz="1100" smtClean="0"/>
          </a:p>
          <a:p>
            <a:pPr eaLnBrk="1" hangingPunct="1"/>
            <a:r>
              <a:rPr lang="en-US" altLang="en-US" smtClean="0"/>
              <a:t>Does not account enough for individuality</a:t>
            </a:r>
          </a:p>
          <a:p>
            <a:pPr eaLnBrk="1" hangingPunct="1">
              <a:buFont typeface="Wingdings" pitchFamily="-1" charset="2"/>
              <a:buNone/>
            </a:pPr>
            <a:endParaRPr lang="en-US" altLang="en-US" sz="1100" smtClean="0"/>
          </a:p>
          <a:p>
            <a:pPr eaLnBrk="1" hangingPunct="1"/>
            <a:r>
              <a:rPr lang="en-US" altLang="en-US" smtClean="0"/>
              <a:t>Little emphasis on affective characteristics</a:t>
            </a:r>
          </a:p>
        </p:txBody>
      </p:sp>
    </p:spTree>
  </p:cSld>
  <p:clrMapOvr>
    <a:masterClrMapping/>
  </p:clrMapOvr>
  <p:transition spd="slow">
    <p:wheel spokes="3"/>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fontAlgn="auto" hangingPunct="1">
              <a:spcAft>
                <a:spcPts val="0"/>
              </a:spcAft>
              <a:defRPr/>
            </a:pPr>
            <a:r>
              <a:rPr lang="en-US" altLang="en-US"/>
              <a:t>Learning Theory</a:t>
            </a:r>
          </a:p>
        </p:txBody>
      </p:sp>
      <p:sp>
        <p:nvSpPr>
          <p:cNvPr id="40963" name="Rectangle 3"/>
          <p:cNvSpPr>
            <a:spLocks noGrp="1" noChangeArrowheads="1"/>
          </p:cNvSpPr>
          <p:nvPr>
            <p:ph idx="1"/>
          </p:nvPr>
        </p:nvSpPr>
        <p:spPr>
          <a:xfrm>
            <a:off x="1412875" y="1903413"/>
            <a:ext cx="5356225" cy="1870075"/>
          </a:xfrm>
        </p:spPr>
        <p:txBody>
          <a:bodyPr/>
          <a:lstStyle/>
          <a:p>
            <a:pPr eaLnBrk="1" hangingPunct="1">
              <a:buFont typeface="Wingdings" pitchFamily="-1" charset="2"/>
              <a:buChar char="§"/>
            </a:pPr>
            <a:r>
              <a:rPr lang="en-US" altLang="en-US" sz="2700" b="1" smtClean="0"/>
              <a:t>Behaviorism</a:t>
            </a:r>
          </a:p>
          <a:p>
            <a:pPr eaLnBrk="1" hangingPunct="1">
              <a:buFont typeface="Wingdings" pitchFamily="-1" charset="2"/>
              <a:buChar char="§"/>
            </a:pPr>
            <a:r>
              <a:rPr lang="en-US" altLang="en-US" sz="2700" b="1" smtClean="0">
                <a:solidFill>
                  <a:srgbClr val="FF3300"/>
                </a:solidFill>
              </a:rPr>
              <a:t>Social Learning Theory</a:t>
            </a:r>
          </a:p>
          <a:p>
            <a:pPr eaLnBrk="1" hangingPunct="1">
              <a:buFont typeface="Wingdings" pitchFamily="-1" charset="2"/>
              <a:buChar char="§"/>
            </a:pPr>
            <a:r>
              <a:rPr lang="en-US" altLang="en-US" sz="2700" smtClean="0"/>
              <a:t>Cognitive Learning Theory</a:t>
            </a:r>
          </a:p>
        </p:txBody>
      </p:sp>
      <p:graphicFrame>
        <p:nvGraphicFramePr>
          <p:cNvPr id="40964" name="Object 4"/>
          <p:cNvGraphicFramePr>
            <a:graphicFrameLocks noChangeAspect="1"/>
          </p:cNvGraphicFramePr>
          <p:nvPr/>
        </p:nvGraphicFramePr>
        <p:xfrm>
          <a:off x="2819400" y="3200400"/>
          <a:ext cx="3962400" cy="3962400"/>
        </p:xfrm>
        <a:graphic>
          <a:graphicData uri="http://schemas.openxmlformats.org/presentationml/2006/ole">
            <mc:AlternateContent xmlns:mc="http://schemas.openxmlformats.org/markup-compatibility/2006">
              <mc:Choice xmlns:v="urn:schemas-microsoft-com:vml" Requires="v">
                <p:oleObj spid="_x0000_s40966" name="Clip" r:id="rId4" imgW="3629085" imgH="3628987" progId="">
                  <p:embed/>
                </p:oleObj>
              </mc:Choice>
              <mc:Fallback>
                <p:oleObj name="Clip" r:id="rId4" imgW="3629085" imgH="3628987"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9400" y="3200400"/>
                        <a:ext cx="3962400" cy="3962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slow">
    <p:wheel spokes="3"/>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eaLnBrk="1" fontAlgn="auto" hangingPunct="1">
              <a:spcAft>
                <a:spcPts val="0"/>
              </a:spcAft>
              <a:defRPr/>
            </a:pPr>
            <a:r>
              <a:rPr lang="en-US" altLang="en-US">
                <a:solidFill>
                  <a:schemeClr val="tx1"/>
                </a:solidFill>
              </a:rPr>
              <a:t>Social Learning Theory (SLT)</a:t>
            </a:r>
          </a:p>
        </p:txBody>
      </p:sp>
      <p:sp>
        <p:nvSpPr>
          <p:cNvPr id="43011" name="Rectangle 3"/>
          <p:cNvSpPr>
            <a:spLocks noGrp="1" noChangeArrowheads="1"/>
          </p:cNvSpPr>
          <p:nvPr>
            <p:ph idx="1"/>
          </p:nvPr>
        </p:nvSpPr>
        <p:spPr/>
        <p:txBody>
          <a:bodyPr/>
          <a:lstStyle/>
          <a:p>
            <a:pPr eaLnBrk="1" hangingPunct="1">
              <a:lnSpc>
                <a:spcPct val="90000"/>
              </a:lnSpc>
            </a:pPr>
            <a:r>
              <a:rPr lang="en-US" altLang="en-US" smtClean="0"/>
              <a:t>Grew out of Cognitivism</a:t>
            </a:r>
          </a:p>
          <a:p>
            <a:pPr eaLnBrk="1" hangingPunct="1">
              <a:lnSpc>
                <a:spcPct val="90000"/>
              </a:lnSpc>
              <a:buFont typeface="Wingdings" pitchFamily="-1" charset="2"/>
              <a:buNone/>
            </a:pPr>
            <a:endParaRPr lang="en-US" altLang="en-US" sz="1300" smtClean="0"/>
          </a:p>
          <a:p>
            <a:pPr eaLnBrk="1" hangingPunct="1">
              <a:lnSpc>
                <a:spcPct val="90000"/>
              </a:lnSpc>
            </a:pPr>
            <a:r>
              <a:rPr lang="en-US" altLang="en-US" smtClean="0"/>
              <a:t>A. Bandura (1973)</a:t>
            </a:r>
          </a:p>
          <a:p>
            <a:pPr eaLnBrk="1" hangingPunct="1">
              <a:lnSpc>
                <a:spcPct val="90000"/>
              </a:lnSpc>
              <a:buFont typeface="Wingdings" pitchFamily="-1" charset="2"/>
              <a:buNone/>
            </a:pPr>
            <a:endParaRPr lang="en-US" altLang="en-US" sz="1300" smtClean="0"/>
          </a:p>
          <a:p>
            <a:pPr eaLnBrk="1" hangingPunct="1">
              <a:lnSpc>
                <a:spcPct val="90000"/>
              </a:lnSpc>
            </a:pPr>
            <a:r>
              <a:rPr lang="en-US" altLang="en-US" smtClean="0"/>
              <a:t>Learning takes place through observation and sensorial experiences</a:t>
            </a:r>
          </a:p>
          <a:p>
            <a:pPr eaLnBrk="1" hangingPunct="1">
              <a:lnSpc>
                <a:spcPct val="90000"/>
              </a:lnSpc>
              <a:buFont typeface="Wingdings" pitchFamily="-1" charset="2"/>
              <a:buNone/>
            </a:pPr>
            <a:endParaRPr lang="en-US" altLang="en-US" sz="1300" smtClean="0"/>
          </a:p>
          <a:p>
            <a:pPr eaLnBrk="1" hangingPunct="1">
              <a:lnSpc>
                <a:spcPct val="90000"/>
              </a:lnSpc>
            </a:pPr>
            <a:r>
              <a:rPr lang="en-US" altLang="en-US" smtClean="0"/>
              <a:t>Imitation is the sincerest form of flattery</a:t>
            </a:r>
          </a:p>
          <a:p>
            <a:pPr eaLnBrk="1" hangingPunct="1">
              <a:lnSpc>
                <a:spcPct val="90000"/>
              </a:lnSpc>
              <a:buFont typeface="Wingdings" pitchFamily="-1" charset="2"/>
              <a:buNone/>
            </a:pPr>
            <a:endParaRPr lang="en-US" altLang="en-US" sz="1300" smtClean="0"/>
          </a:p>
          <a:p>
            <a:pPr eaLnBrk="1" hangingPunct="1">
              <a:lnSpc>
                <a:spcPct val="90000"/>
              </a:lnSpc>
            </a:pPr>
            <a:r>
              <a:rPr lang="en-US" altLang="en-US" smtClean="0"/>
              <a:t>SLT is the basis of the movement against violence in media &amp; video games</a:t>
            </a:r>
          </a:p>
        </p:txBody>
      </p:sp>
    </p:spTree>
  </p:cSld>
  <p:clrMapOvr>
    <a:masterClrMapping/>
  </p:clrMapOvr>
  <p:transition spd="slow">
    <p:wheel spokes="3"/>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fontAlgn="auto" hangingPunct="1">
              <a:spcAft>
                <a:spcPts val="0"/>
              </a:spcAft>
              <a:defRPr/>
            </a:pPr>
            <a:r>
              <a:rPr lang="en-US" altLang="en-US"/>
              <a:t>Social Learning Theory</a:t>
            </a:r>
          </a:p>
        </p:txBody>
      </p:sp>
      <p:sp>
        <p:nvSpPr>
          <p:cNvPr id="40963" name="Rectangle 3"/>
          <p:cNvSpPr>
            <a:spLocks noGrp="1" noChangeArrowheads="1"/>
          </p:cNvSpPr>
          <p:nvPr>
            <p:ph idx="1"/>
          </p:nvPr>
        </p:nvSpPr>
        <p:spPr>
          <a:xfrm>
            <a:off x="533400" y="1828800"/>
            <a:ext cx="5675313" cy="3440113"/>
          </a:xfrm>
        </p:spPr>
        <p:txBody>
          <a:bodyPr rtlCol="0">
            <a:normAutofit lnSpcReduction="10000"/>
          </a:bodyPr>
          <a:lstStyle/>
          <a:p>
            <a:pPr eaLnBrk="1" fontAlgn="auto" hangingPunct="1">
              <a:lnSpc>
                <a:spcPct val="90000"/>
              </a:lnSpc>
              <a:spcAft>
                <a:spcPts val="0"/>
              </a:spcAft>
              <a:buFont typeface="Wingdings" pitchFamily="2" charset="2"/>
              <a:buNone/>
              <a:defRPr/>
            </a:pPr>
            <a:r>
              <a:rPr lang="en-US" altLang="en-US" sz="2700"/>
              <a:t>Learning From Models -</a:t>
            </a:r>
          </a:p>
          <a:p>
            <a:pPr eaLnBrk="1" fontAlgn="auto" hangingPunct="1">
              <a:lnSpc>
                <a:spcPct val="90000"/>
              </a:lnSpc>
              <a:spcAft>
                <a:spcPts val="0"/>
              </a:spcAft>
              <a:buFont typeface="Wingdings" pitchFamily="2" charset="2"/>
              <a:buNone/>
              <a:defRPr/>
            </a:pPr>
            <a:r>
              <a:rPr lang="en-US" altLang="en-US" sz="2700"/>
              <a:t>Albert Bandura</a:t>
            </a:r>
          </a:p>
          <a:p>
            <a:pPr eaLnBrk="1" fontAlgn="auto" hangingPunct="1">
              <a:lnSpc>
                <a:spcPct val="90000"/>
              </a:lnSpc>
              <a:spcAft>
                <a:spcPts val="0"/>
              </a:spcAft>
              <a:buFont typeface="Wingdings" pitchFamily="2" charset="2"/>
              <a:buNone/>
              <a:defRPr/>
            </a:pPr>
            <a:r>
              <a:rPr lang="en-US" altLang="en-US" sz="2400"/>
              <a:t>1. Attend to pertinent clues</a:t>
            </a:r>
          </a:p>
          <a:p>
            <a:pPr eaLnBrk="1" fontAlgn="auto" hangingPunct="1">
              <a:lnSpc>
                <a:spcPct val="90000"/>
              </a:lnSpc>
              <a:spcAft>
                <a:spcPts val="0"/>
              </a:spcAft>
              <a:buFont typeface="Wingdings" pitchFamily="2" charset="2"/>
              <a:buNone/>
              <a:defRPr/>
            </a:pPr>
            <a:r>
              <a:rPr lang="en-US" altLang="en-US" sz="2400"/>
              <a:t>2. Code for memory (store a visual image)</a:t>
            </a:r>
          </a:p>
          <a:p>
            <a:pPr eaLnBrk="1" fontAlgn="auto" hangingPunct="1">
              <a:lnSpc>
                <a:spcPct val="90000"/>
              </a:lnSpc>
              <a:spcAft>
                <a:spcPts val="0"/>
              </a:spcAft>
              <a:buFont typeface="Wingdings" pitchFamily="2" charset="2"/>
              <a:buNone/>
              <a:defRPr/>
            </a:pPr>
            <a:r>
              <a:rPr lang="en-US" altLang="en-US" sz="2400"/>
              <a:t>3. Retain in memory</a:t>
            </a:r>
          </a:p>
          <a:p>
            <a:pPr eaLnBrk="1" fontAlgn="auto" hangingPunct="1">
              <a:lnSpc>
                <a:spcPct val="90000"/>
              </a:lnSpc>
              <a:spcAft>
                <a:spcPts val="0"/>
              </a:spcAft>
              <a:buFont typeface="Wingdings" pitchFamily="2" charset="2"/>
              <a:buNone/>
              <a:defRPr/>
            </a:pPr>
            <a:r>
              <a:rPr lang="en-US" altLang="en-US" sz="2400"/>
              <a:t>4. Accurately reproduce the observed activity</a:t>
            </a:r>
          </a:p>
          <a:p>
            <a:pPr eaLnBrk="1" fontAlgn="auto" hangingPunct="1">
              <a:lnSpc>
                <a:spcPct val="90000"/>
              </a:lnSpc>
              <a:spcAft>
                <a:spcPts val="0"/>
              </a:spcAft>
              <a:buFont typeface="Wingdings" pitchFamily="2" charset="2"/>
              <a:buNone/>
              <a:defRPr/>
            </a:pPr>
            <a:r>
              <a:rPr lang="en-US" altLang="en-US" sz="2400"/>
              <a:t>5. Possess sufficient motivation to apply new learning</a:t>
            </a:r>
            <a:endParaRPr lang="en-US" altLang="en-US" sz="2700"/>
          </a:p>
        </p:txBody>
      </p:sp>
      <p:graphicFrame>
        <p:nvGraphicFramePr>
          <p:cNvPr id="40964" name="Object 4"/>
          <p:cNvGraphicFramePr>
            <a:graphicFrameLocks noChangeAspect="1"/>
          </p:cNvGraphicFramePr>
          <p:nvPr/>
        </p:nvGraphicFramePr>
        <p:xfrm>
          <a:off x="5486400" y="2514600"/>
          <a:ext cx="3657600" cy="3657600"/>
        </p:xfrm>
        <a:graphic>
          <a:graphicData uri="http://schemas.openxmlformats.org/presentationml/2006/ole">
            <mc:AlternateContent xmlns:mc="http://schemas.openxmlformats.org/markup-compatibility/2006">
              <mc:Choice xmlns:v="urn:schemas-microsoft-com:vml" Requires="v">
                <p:oleObj spid="_x0000_s45062" name="Clip" r:id="rId5" imgW="3657600" imgH="3657600" progId="">
                  <p:embed/>
                </p:oleObj>
              </mc:Choice>
              <mc:Fallback>
                <p:oleObj name="Clip" r:id="rId5" imgW="3657600" imgH="3657600" progId="">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86400" y="2514600"/>
                        <a:ext cx="3657600" cy="365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slow">
    <p:wheel spokes="3"/>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0962"/>
                                        </p:tgtEl>
                                        <p:attrNameLst>
                                          <p:attrName>style.visibility</p:attrName>
                                        </p:attrNameLst>
                                      </p:cBhvr>
                                      <p:to>
                                        <p:strVal val="visible"/>
                                      </p:to>
                                    </p:set>
                                    <p:anim calcmode="lin" valueType="num">
                                      <p:cBhvr additive="base">
                                        <p:cTn id="7" dur="500" fill="hold"/>
                                        <p:tgtEl>
                                          <p:spTgt spid="40962"/>
                                        </p:tgtEl>
                                        <p:attrNameLst>
                                          <p:attrName>ppt_x</p:attrName>
                                        </p:attrNameLst>
                                      </p:cBhvr>
                                      <p:tavLst>
                                        <p:tav tm="0">
                                          <p:val>
                                            <p:strVal val="#ppt_x"/>
                                          </p:val>
                                        </p:tav>
                                        <p:tav tm="100000">
                                          <p:val>
                                            <p:strVal val="#ppt_x"/>
                                          </p:val>
                                        </p:tav>
                                      </p:tavLst>
                                    </p:anim>
                                    <p:anim calcmode="lin" valueType="num">
                                      <p:cBhvr additive="base">
                                        <p:cTn id="8" dur="500" fill="hold"/>
                                        <p:tgtEl>
                                          <p:spTgt spid="40962"/>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8" fill="hold" nodeType="afterEffect">
                                  <p:stCondLst>
                                    <p:cond delay="0"/>
                                  </p:stCondLst>
                                  <p:childTnLst>
                                    <p:set>
                                      <p:cBhvr>
                                        <p:cTn id="11" dur="1" fill="hold">
                                          <p:stCondLst>
                                            <p:cond delay="0"/>
                                          </p:stCondLst>
                                        </p:cTn>
                                        <p:tgtEl>
                                          <p:spTgt spid="40964"/>
                                        </p:tgtEl>
                                        <p:attrNameLst>
                                          <p:attrName>style.visibility</p:attrName>
                                        </p:attrNameLst>
                                      </p:cBhvr>
                                      <p:to>
                                        <p:strVal val="visible"/>
                                      </p:to>
                                    </p:set>
                                    <p:anim calcmode="lin" valueType="num">
                                      <p:cBhvr additive="base">
                                        <p:cTn id="12" dur="500" fill="hold"/>
                                        <p:tgtEl>
                                          <p:spTgt spid="40964"/>
                                        </p:tgtEl>
                                        <p:attrNameLst>
                                          <p:attrName>ppt_x</p:attrName>
                                        </p:attrNameLst>
                                      </p:cBhvr>
                                      <p:tavLst>
                                        <p:tav tm="0">
                                          <p:val>
                                            <p:strVal val="0-#ppt_w/2"/>
                                          </p:val>
                                        </p:tav>
                                        <p:tav tm="100000">
                                          <p:val>
                                            <p:strVal val="#ppt_x"/>
                                          </p:val>
                                        </p:tav>
                                      </p:tavLst>
                                    </p:anim>
                                    <p:anim calcmode="lin" valueType="num">
                                      <p:cBhvr additive="base">
                                        <p:cTn id="13" dur="500" fill="hold"/>
                                        <p:tgtEl>
                                          <p:spTgt spid="4096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4" name="WHOOSH.WAV"/>
                                        </p:tgtEl>
                                      </p:cMediaNode>
                                    </p:audio>
                                  </p:sub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40963">
                                            <p:txEl>
                                              <p:pRg st="0" end="0"/>
                                            </p:txEl>
                                          </p:spTgt>
                                        </p:tgtEl>
                                        <p:attrNameLst>
                                          <p:attrName>style.visibility</p:attrName>
                                        </p:attrNameLst>
                                      </p:cBhvr>
                                      <p:to>
                                        <p:strVal val="visible"/>
                                      </p:to>
                                    </p:set>
                                    <p:anim calcmode="lin" valueType="num">
                                      <p:cBhvr additive="base">
                                        <p:cTn id="18" dur="500" fill="hold"/>
                                        <p:tgtEl>
                                          <p:spTgt spid="40963">
                                            <p:txEl>
                                              <p:pRg st="0" end="0"/>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409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40963">
                                            <p:txEl>
                                              <p:pRg st="1" end="1"/>
                                            </p:txEl>
                                          </p:spTgt>
                                        </p:tgtEl>
                                        <p:attrNameLst>
                                          <p:attrName>style.visibility</p:attrName>
                                        </p:attrNameLst>
                                      </p:cBhvr>
                                      <p:to>
                                        <p:strVal val="visible"/>
                                      </p:to>
                                    </p:set>
                                    <p:anim calcmode="lin" valueType="num">
                                      <p:cBhvr additive="base">
                                        <p:cTn id="24" dur="500" fill="hold"/>
                                        <p:tgtEl>
                                          <p:spTgt spid="40963">
                                            <p:txEl>
                                              <p:pRg st="1" end="1"/>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409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40963">
                                            <p:txEl>
                                              <p:pRg st="2" end="2"/>
                                            </p:txEl>
                                          </p:spTgt>
                                        </p:tgtEl>
                                        <p:attrNameLst>
                                          <p:attrName>style.visibility</p:attrName>
                                        </p:attrNameLst>
                                      </p:cBhvr>
                                      <p:to>
                                        <p:strVal val="visible"/>
                                      </p:to>
                                    </p:set>
                                    <p:anim calcmode="lin" valueType="num">
                                      <p:cBhvr additive="base">
                                        <p:cTn id="30" dur="500" fill="hold"/>
                                        <p:tgtEl>
                                          <p:spTgt spid="40963">
                                            <p:txEl>
                                              <p:pRg st="2" end="2"/>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409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40963">
                                            <p:txEl>
                                              <p:pRg st="3" end="3"/>
                                            </p:txEl>
                                          </p:spTgt>
                                        </p:tgtEl>
                                        <p:attrNameLst>
                                          <p:attrName>style.visibility</p:attrName>
                                        </p:attrNameLst>
                                      </p:cBhvr>
                                      <p:to>
                                        <p:strVal val="visible"/>
                                      </p:to>
                                    </p:set>
                                    <p:anim calcmode="lin" valueType="num">
                                      <p:cBhvr additive="base">
                                        <p:cTn id="36" dur="500" fill="hold"/>
                                        <p:tgtEl>
                                          <p:spTgt spid="40963">
                                            <p:txEl>
                                              <p:pRg st="3" end="3"/>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4096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8" fill="hold" grpId="0" nodeType="clickEffect">
                                  <p:stCondLst>
                                    <p:cond delay="0"/>
                                  </p:stCondLst>
                                  <p:childTnLst>
                                    <p:set>
                                      <p:cBhvr>
                                        <p:cTn id="41" dur="1" fill="hold">
                                          <p:stCondLst>
                                            <p:cond delay="0"/>
                                          </p:stCondLst>
                                        </p:cTn>
                                        <p:tgtEl>
                                          <p:spTgt spid="40963">
                                            <p:txEl>
                                              <p:pRg st="4" end="4"/>
                                            </p:txEl>
                                          </p:spTgt>
                                        </p:tgtEl>
                                        <p:attrNameLst>
                                          <p:attrName>style.visibility</p:attrName>
                                        </p:attrNameLst>
                                      </p:cBhvr>
                                      <p:to>
                                        <p:strVal val="visible"/>
                                      </p:to>
                                    </p:set>
                                    <p:anim calcmode="lin" valueType="num">
                                      <p:cBhvr additive="base">
                                        <p:cTn id="42" dur="500" fill="hold"/>
                                        <p:tgtEl>
                                          <p:spTgt spid="40963">
                                            <p:txEl>
                                              <p:pRg st="4" end="4"/>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4096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40963">
                                            <p:txEl>
                                              <p:pRg st="5" end="5"/>
                                            </p:txEl>
                                          </p:spTgt>
                                        </p:tgtEl>
                                        <p:attrNameLst>
                                          <p:attrName>style.visibility</p:attrName>
                                        </p:attrNameLst>
                                      </p:cBhvr>
                                      <p:to>
                                        <p:strVal val="visible"/>
                                      </p:to>
                                    </p:set>
                                    <p:anim calcmode="lin" valueType="num">
                                      <p:cBhvr additive="base">
                                        <p:cTn id="48" dur="500" fill="hold"/>
                                        <p:tgtEl>
                                          <p:spTgt spid="40963">
                                            <p:txEl>
                                              <p:pRg st="5" end="5"/>
                                            </p:txEl>
                                          </p:spTgt>
                                        </p:tgtEl>
                                        <p:attrNameLst>
                                          <p:attrName>ppt_x</p:attrName>
                                        </p:attrNameLst>
                                      </p:cBhvr>
                                      <p:tavLst>
                                        <p:tav tm="0">
                                          <p:val>
                                            <p:strVal val="0-#ppt_w/2"/>
                                          </p:val>
                                        </p:tav>
                                        <p:tav tm="100000">
                                          <p:val>
                                            <p:strVal val="#ppt_x"/>
                                          </p:val>
                                        </p:tav>
                                      </p:tavLst>
                                    </p:anim>
                                    <p:anim calcmode="lin" valueType="num">
                                      <p:cBhvr additive="base">
                                        <p:cTn id="49" dur="500" fill="hold"/>
                                        <p:tgtEl>
                                          <p:spTgt spid="4096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8" fill="hold" grpId="0" nodeType="clickEffect">
                                  <p:stCondLst>
                                    <p:cond delay="0"/>
                                  </p:stCondLst>
                                  <p:childTnLst>
                                    <p:set>
                                      <p:cBhvr>
                                        <p:cTn id="53" dur="1" fill="hold">
                                          <p:stCondLst>
                                            <p:cond delay="0"/>
                                          </p:stCondLst>
                                        </p:cTn>
                                        <p:tgtEl>
                                          <p:spTgt spid="40963">
                                            <p:txEl>
                                              <p:pRg st="6" end="6"/>
                                            </p:txEl>
                                          </p:spTgt>
                                        </p:tgtEl>
                                        <p:attrNameLst>
                                          <p:attrName>style.visibility</p:attrName>
                                        </p:attrNameLst>
                                      </p:cBhvr>
                                      <p:to>
                                        <p:strVal val="visible"/>
                                      </p:to>
                                    </p:set>
                                    <p:anim calcmode="lin" valueType="num">
                                      <p:cBhvr additive="base">
                                        <p:cTn id="54" dur="500" fill="hold"/>
                                        <p:tgtEl>
                                          <p:spTgt spid="40963">
                                            <p:txEl>
                                              <p:pRg st="6" end="6"/>
                                            </p:txEl>
                                          </p:spTgt>
                                        </p:tgtEl>
                                        <p:attrNameLst>
                                          <p:attrName>ppt_x</p:attrName>
                                        </p:attrNameLst>
                                      </p:cBhvr>
                                      <p:tavLst>
                                        <p:tav tm="0">
                                          <p:val>
                                            <p:strVal val="0-#ppt_w/2"/>
                                          </p:val>
                                        </p:tav>
                                        <p:tav tm="100000">
                                          <p:val>
                                            <p:strVal val="#ppt_x"/>
                                          </p:val>
                                        </p:tav>
                                      </p:tavLst>
                                    </p:anim>
                                    <p:anim calcmode="lin" valueType="num">
                                      <p:cBhvr additive="base">
                                        <p:cTn id="55" dur="500" fill="hold"/>
                                        <p:tgtEl>
                                          <p:spTgt spid="4096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autoUpdateAnimBg="0"/>
      <p:bldP spid="40963"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fontAlgn="auto" hangingPunct="1">
              <a:spcAft>
                <a:spcPts val="0"/>
              </a:spcAft>
              <a:defRPr/>
            </a:pPr>
            <a:r>
              <a:rPr lang="en-US" altLang="en-US" dirty="0"/>
              <a:t>Social Learning Theory</a:t>
            </a:r>
          </a:p>
        </p:txBody>
      </p:sp>
      <p:sp>
        <p:nvSpPr>
          <p:cNvPr id="43011" name="Rectangle 3"/>
          <p:cNvSpPr>
            <a:spLocks noGrp="1" noChangeArrowheads="1"/>
          </p:cNvSpPr>
          <p:nvPr>
            <p:ph idx="1"/>
          </p:nvPr>
        </p:nvSpPr>
        <p:spPr/>
        <p:txBody>
          <a:bodyPr/>
          <a:lstStyle/>
          <a:p>
            <a:pPr eaLnBrk="1" hangingPunct="1">
              <a:lnSpc>
                <a:spcPct val="90000"/>
              </a:lnSpc>
              <a:buFont typeface="Wingdings" pitchFamily="-1" charset="2"/>
              <a:buNone/>
            </a:pPr>
            <a:r>
              <a:rPr lang="en-US" altLang="en-US" sz="2700" dirty="0" smtClean="0"/>
              <a:t>Research indicates that the following factors influence the strength of learning from models:</a:t>
            </a:r>
          </a:p>
          <a:p>
            <a:pPr eaLnBrk="1" hangingPunct="1">
              <a:lnSpc>
                <a:spcPct val="90000"/>
              </a:lnSpc>
              <a:buFont typeface="Wingdings" pitchFamily="-1" charset="2"/>
              <a:buNone/>
            </a:pPr>
            <a:endParaRPr lang="en-US" altLang="en-US" sz="2700" dirty="0" smtClean="0"/>
          </a:p>
        </p:txBody>
      </p:sp>
      <p:sp>
        <p:nvSpPr>
          <p:cNvPr id="43012" name="Rectangle 4"/>
          <p:cNvSpPr>
            <a:spLocks noChangeArrowheads="1"/>
          </p:cNvSpPr>
          <p:nvPr/>
        </p:nvSpPr>
        <p:spPr bwMode="auto">
          <a:xfrm>
            <a:off x="179512" y="2348880"/>
            <a:ext cx="7772400" cy="4114800"/>
          </a:xfrm>
          <a:prstGeom prst="rect">
            <a:avLst/>
          </a:prstGeom>
          <a:noFill/>
          <a:ln w="9525">
            <a:noFill/>
            <a:miter lim="800000"/>
            <a:headEnd/>
            <a:tailEnd/>
          </a:ln>
        </p:spPr>
        <p:txBody>
          <a:bodyPr/>
          <a:lstStyle/>
          <a:p>
            <a:pPr marL="342900" indent="-342900" eaLnBrk="1" hangingPunct="1">
              <a:lnSpc>
                <a:spcPct val="90000"/>
              </a:lnSpc>
              <a:spcBef>
                <a:spcPct val="20000"/>
              </a:spcBef>
              <a:buClr>
                <a:schemeClr val="accent2"/>
              </a:buClr>
              <a:buSzPct val="75000"/>
              <a:buFont typeface="Wingdings" pitchFamily="-1" charset="2"/>
              <a:buNone/>
            </a:pPr>
            <a:endParaRPr lang="en-US" altLang="en-US" sz="2700" dirty="0"/>
          </a:p>
          <a:p>
            <a:pPr marL="342900" indent="-342900" eaLnBrk="1" hangingPunct="1">
              <a:lnSpc>
                <a:spcPct val="90000"/>
              </a:lnSpc>
              <a:spcBef>
                <a:spcPct val="20000"/>
              </a:spcBef>
              <a:buClr>
                <a:schemeClr val="accent2"/>
              </a:buClr>
              <a:buSzPct val="75000"/>
              <a:buFont typeface="Wingdings" pitchFamily="-1" charset="2"/>
              <a:buNone/>
            </a:pPr>
            <a:r>
              <a:rPr lang="en-US" altLang="en-US" sz="2700" dirty="0"/>
              <a:t>1. How much power the model seems to have</a:t>
            </a:r>
          </a:p>
          <a:p>
            <a:pPr marL="342900" indent="-342900" eaLnBrk="1" hangingPunct="1">
              <a:lnSpc>
                <a:spcPct val="90000"/>
              </a:lnSpc>
              <a:spcBef>
                <a:spcPct val="20000"/>
              </a:spcBef>
              <a:buClr>
                <a:schemeClr val="accent2"/>
              </a:buClr>
              <a:buSzPct val="75000"/>
              <a:buFont typeface="Wingdings" pitchFamily="-1" charset="2"/>
              <a:buNone/>
            </a:pPr>
            <a:r>
              <a:rPr lang="en-US" altLang="en-US" sz="2700" dirty="0"/>
              <a:t>2. How capable the model seems to be</a:t>
            </a:r>
          </a:p>
          <a:p>
            <a:pPr marL="342900" indent="-342900" eaLnBrk="1" hangingPunct="1">
              <a:lnSpc>
                <a:spcPct val="90000"/>
              </a:lnSpc>
              <a:spcBef>
                <a:spcPct val="20000"/>
              </a:spcBef>
              <a:buClr>
                <a:schemeClr val="accent2"/>
              </a:buClr>
              <a:buSzPct val="75000"/>
              <a:buFont typeface="Wingdings" pitchFamily="-1" charset="2"/>
              <a:buNone/>
            </a:pPr>
            <a:r>
              <a:rPr lang="en-US" altLang="en-US" sz="2700" dirty="0"/>
              <a:t>3. How nurturing (caring) the model seems to be</a:t>
            </a:r>
          </a:p>
          <a:p>
            <a:pPr marL="342900" indent="-342900" eaLnBrk="1" hangingPunct="1">
              <a:lnSpc>
                <a:spcPct val="90000"/>
              </a:lnSpc>
              <a:spcBef>
                <a:spcPct val="20000"/>
              </a:spcBef>
              <a:buClr>
                <a:schemeClr val="accent2"/>
              </a:buClr>
              <a:buSzPct val="75000"/>
              <a:buFont typeface="Wingdings" pitchFamily="-1" charset="2"/>
              <a:buNone/>
            </a:pPr>
            <a:r>
              <a:rPr lang="en-US" altLang="en-US" sz="2700" dirty="0"/>
              <a:t>4. How similar the learner perceives self and model </a:t>
            </a:r>
          </a:p>
          <a:p>
            <a:pPr marL="342900" indent="-342900" eaLnBrk="1" hangingPunct="1">
              <a:lnSpc>
                <a:spcPct val="90000"/>
              </a:lnSpc>
              <a:spcBef>
                <a:spcPct val="20000"/>
              </a:spcBef>
              <a:buClr>
                <a:schemeClr val="accent2"/>
              </a:buClr>
              <a:buSzPct val="75000"/>
              <a:buFont typeface="Wingdings" pitchFamily="-1" charset="2"/>
              <a:buNone/>
            </a:pPr>
            <a:r>
              <a:rPr lang="en-US" altLang="en-US" sz="2700" dirty="0"/>
              <a:t>5. How many models the learner observes</a:t>
            </a:r>
          </a:p>
        </p:txBody>
      </p:sp>
    </p:spTree>
  </p:cSld>
  <p:clrMapOvr>
    <a:masterClrMapping/>
  </p:clrMapOvr>
  <p:transition spd="slow">
    <p:wheel spokes="3"/>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 calcmode="lin" valueType="num">
                                      <p:cBhvr additive="base">
                                        <p:cTn id="7" dur="500" fill="hold"/>
                                        <p:tgtEl>
                                          <p:spTgt spid="430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30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3012">
                                            <p:txEl>
                                              <p:pRg st="1" end="1"/>
                                            </p:txEl>
                                          </p:spTgt>
                                        </p:tgtEl>
                                        <p:attrNameLst>
                                          <p:attrName>style.visibility</p:attrName>
                                        </p:attrNameLst>
                                      </p:cBhvr>
                                      <p:to>
                                        <p:strVal val="visible"/>
                                      </p:to>
                                    </p:set>
                                    <p:anim calcmode="lin" valueType="num">
                                      <p:cBhvr additive="base">
                                        <p:cTn id="13" dur="500" fill="hold"/>
                                        <p:tgtEl>
                                          <p:spTgt spid="4301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301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3012">
                                            <p:txEl>
                                              <p:pRg st="2" end="2"/>
                                            </p:txEl>
                                          </p:spTgt>
                                        </p:tgtEl>
                                        <p:attrNameLst>
                                          <p:attrName>style.visibility</p:attrName>
                                        </p:attrNameLst>
                                      </p:cBhvr>
                                      <p:to>
                                        <p:strVal val="visible"/>
                                      </p:to>
                                    </p:set>
                                    <p:anim calcmode="lin" valueType="num">
                                      <p:cBhvr additive="base">
                                        <p:cTn id="19" dur="500" fill="hold"/>
                                        <p:tgtEl>
                                          <p:spTgt spid="43012">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301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3012">
                                            <p:txEl>
                                              <p:pRg st="3" end="3"/>
                                            </p:txEl>
                                          </p:spTgt>
                                        </p:tgtEl>
                                        <p:attrNameLst>
                                          <p:attrName>style.visibility</p:attrName>
                                        </p:attrNameLst>
                                      </p:cBhvr>
                                      <p:to>
                                        <p:strVal val="visible"/>
                                      </p:to>
                                    </p:set>
                                    <p:anim calcmode="lin" valueType="num">
                                      <p:cBhvr additive="base">
                                        <p:cTn id="25" dur="500" fill="hold"/>
                                        <p:tgtEl>
                                          <p:spTgt spid="43012">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301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3012">
                                            <p:txEl>
                                              <p:pRg st="4" end="4"/>
                                            </p:txEl>
                                          </p:spTgt>
                                        </p:tgtEl>
                                        <p:attrNameLst>
                                          <p:attrName>style.visibility</p:attrName>
                                        </p:attrNameLst>
                                      </p:cBhvr>
                                      <p:to>
                                        <p:strVal val="visible"/>
                                      </p:to>
                                    </p:set>
                                    <p:anim calcmode="lin" valueType="num">
                                      <p:cBhvr additive="base">
                                        <p:cTn id="31" dur="500" fill="hold"/>
                                        <p:tgtEl>
                                          <p:spTgt spid="43012">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301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3012">
                                            <p:txEl>
                                              <p:pRg st="5" end="5"/>
                                            </p:txEl>
                                          </p:spTgt>
                                        </p:tgtEl>
                                        <p:attrNameLst>
                                          <p:attrName>style.visibility</p:attrName>
                                        </p:attrNameLst>
                                      </p:cBhvr>
                                      <p:to>
                                        <p:strVal val="visible"/>
                                      </p:to>
                                    </p:set>
                                    <p:anim calcmode="lin" valueType="num">
                                      <p:cBhvr additive="base">
                                        <p:cTn id="37" dur="500" fill="hold"/>
                                        <p:tgtEl>
                                          <p:spTgt spid="43012">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3012">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autoUpdateAnimBg="0"/>
      <p:bldP spid="43012"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45058" name="Object 2"/>
          <p:cNvGraphicFramePr>
            <a:graphicFrameLocks noChangeAspect="1"/>
          </p:cNvGraphicFramePr>
          <p:nvPr/>
        </p:nvGraphicFramePr>
        <p:xfrm>
          <a:off x="6435725" y="3200400"/>
          <a:ext cx="2325688" cy="3429000"/>
        </p:xfrm>
        <a:graphic>
          <a:graphicData uri="http://schemas.openxmlformats.org/presentationml/2006/ole">
            <mc:AlternateContent xmlns:mc="http://schemas.openxmlformats.org/markup-compatibility/2006">
              <mc:Choice xmlns:v="urn:schemas-microsoft-com:vml" Requires="v">
                <p:oleObj spid="_x0000_s49156" name="Clip" r:id="rId4" imgW="1503274" imgH="1826971" progId="">
                  <p:embed/>
                </p:oleObj>
              </mc:Choice>
              <mc:Fallback>
                <p:oleObj name="Clip" r:id="rId4" imgW="1503274" imgH="1826971" progId="">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35725" y="3200400"/>
                        <a:ext cx="2325688" cy="3429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5059" name="Rectangle 3"/>
          <p:cNvSpPr>
            <a:spLocks noGrp="1" noChangeArrowheads="1"/>
          </p:cNvSpPr>
          <p:nvPr>
            <p:ph type="title"/>
          </p:nvPr>
        </p:nvSpPr>
        <p:spPr/>
        <p:txBody>
          <a:bodyPr/>
          <a:lstStyle/>
          <a:p>
            <a:pPr eaLnBrk="1" fontAlgn="auto" hangingPunct="1">
              <a:spcAft>
                <a:spcPts val="0"/>
              </a:spcAft>
              <a:defRPr/>
            </a:pPr>
            <a:r>
              <a:rPr lang="en-US" altLang="en-US"/>
              <a:t>Social Learning Theory</a:t>
            </a:r>
          </a:p>
        </p:txBody>
      </p:sp>
      <p:sp>
        <p:nvSpPr>
          <p:cNvPr id="45060" name="Rectangle 4"/>
          <p:cNvSpPr>
            <a:spLocks noGrp="1" noChangeArrowheads="1"/>
          </p:cNvSpPr>
          <p:nvPr>
            <p:ph idx="1"/>
          </p:nvPr>
        </p:nvSpPr>
        <p:spPr>
          <a:xfrm>
            <a:off x="533400" y="1903413"/>
            <a:ext cx="7242175" cy="3963987"/>
          </a:xfrm>
        </p:spPr>
        <p:txBody>
          <a:bodyPr/>
          <a:lstStyle/>
          <a:p>
            <a:pPr eaLnBrk="1" hangingPunct="1">
              <a:lnSpc>
                <a:spcPct val="90000"/>
              </a:lnSpc>
              <a:buFont typeface="Wingdings" pitchFamily="-1" charset="2"/>
              <a:buNone/>
            </a:pPr>
            <a:r>
              <a:rPr lang="en-US" altLang="en-US" sz="2700" smtClean="0"/>
              <a:t>Four interrelated processes establish and strengthen identification with the model:</a:t>
            </a:r>
          </a:p>
          <a:p>
            <a:pPr eaLnBrk="1" hangingPunct="1">
              <a:lnSpc>
                <a:spcPct val="90000"/>
              </a:lnSpc>
              <a:buFont typeface="Wingdings" pitchFamily="-1" charset="2"/>
              <a:buNone/>
            </a:pPr>
            <a:endParaRPr lang="en-US" altLang="en-US" smtClean="0"/>
          </a:p>
        </p:txBody>
      </p:sp>
      <p:sp>
        <p:nvSpPr>
          <p:cNvPr id="45061" name="Rectangle 5"/>
          <p:cNvSpPr>
            <a:spLocks noChangeArrowheads="1"/>
          </p:cNvSpPr>
          <p:nvPr/>
        </p:nvSpPr>
        <p:spPr bwMode="auto">
          <a:xfrm>
            <a:off x="990600" y="3352800"/>
            <a:ext cx="5791200" cy="4114800"/>
          </a:xfrm>
          <a:prstGeom prst="rect">
            <a:avLst/>
          </a:prstGeom>
          <a:noFill/>
          <a:ln w="9525">
            <a:noFill/>
            <a:miter lim="800000"/>
            <a:headEnd/>
            <a:tailEnd/>
          </a:ln>
        </p:spPr>
        <p:txBody>
          <a:bodyPr/>
          <a:lstStyle/>
          <a:p>
            <a:pPr marL="342900" indent="-342900" eaLnBrk="1" hangingPunct="1">
              <a:lnSpc>
                <a:spcPct val="90000"/>
              </a:lnSpc>
              <a:spcBef>
                <a:spcPct val="20000"/>
              </a:spcBef>
              <a:buClr>
                <a:schemeClr val="accent2"/>
              </a:buClr>
              <a:buSzPct val="75000"/>
              <a:buFont typeface="Wingdings" pitchFamily="-1" charset="2"/>
              <a:buNone/>
            </a:pPr>
            <a:r>
              <a:rPr lang="en-US" altLang="en-US" sz="2700"/>
              <a:t>1. Children want to be like the model</a:t>
            </a:r>
          </a:p>
          <a:p>
            <a:pPr marL="342900" indent="-342900" eaLnBrk="1" hangingPunct="1">
              <a:lnSpc>
                <a:spcPct val="90000"/>
              </a:lnSpc>
              <a:spcBef>
                <a:spcPct val="20000"/>
              </a:spcBef>
              <a:buClr>
                <a:schemeClr val="accent2"/>
              </a:buClr>
              <a:buSzPct val="75000"/>
              <a:buFont typeface="Wingdings" pitchFamily="-1" charset="2"/>
              <a:buNone/>
            </a:pPr>
            <a:r>
              <a:rPr lang="en-US" altLang="en-US" sz="2700"/>
              <a:t>2. Children believe they are like the model</a:t>
            </a:r>
          </a:p>
          <a:p>
            <a:pPr marL="342900" indent="-342900" eaLnBrk="1" hangingPunct="1">
              <a:lnSpc>
                <a:spcPct val="90000"/>
              </a:lnSpc>
              <a:spcBef>
                <a:spcPct val="20000"/>
              </a:spcBef>
              <a:buClr>
                <a:schemeClr val="accent2"/>
              </a:buClr>
              <a:buSzPct val="75000"/>
              <a:buFont typeface="Wingdings" pitchFamily="-1" charset="2"/>
              <a:buNone/>
            </a:pPr>
            <a:r>
              <a:rPr lang="en-US" altLang="en-US" sz="2700"/>
              <a:t>3. Children experience emotions like those the model is feeling.</a:t>
            </a:r>
          </a:p>
          <a:p>
            <a:pPr marL="342900" indent="-342900" eaLnBrk="1" hangingPunct="1">
              <a:lnSpc>
                <a:spcPct val="90000"/>
              </a:lnSpc>
              <a:spcBef>
                <a:spcPct val="20000"/>
              </a:spcBef>
              <a:buClr>
                <a:schemeClr val="accent2"/>
              </a:buClr>
              <a:buSzPct val="75000"/>
              <a:buFont typeface="Wingdings" pitchFamily="-1" charset="2"/>
              <a:buNone/>
            </a:pPr>
            <a:r>
              <a:rPr lang="en-US" altLang="en-US" sz="2700"/>
              <a:t>4. Children act like the model.</a:t>
            </a:r>
            <a:endParaRPr lang="en-US" altLang="en-US" sz="2200"/>
          </a:p>
          <a:p>
            <a:pPr marL="342900" indent="-342900" eaLnBrk="1" hangingPunct="1">
              <a:lnSpc>
                <a:spcPct val="90000"/>
              </a:lnSpc>
              <a:spcBef>
                <a:spcPct val="20000"/>
              </a:spcBef>
              <a:buClr>
                <a:schemeClr val="accent2"/>
              </a:buClr>
              <a:buSzPct val="75000"/>
              <a:buFont typeface="Wingdings" pitchFamily="-1" charset="2"/>
              <a:buNone/>
            </a:pPr>
            <a:endParaRPr lang="en-US" altLang="en-US" sz="2200"/>
          </a:p>
        </p:txBody>
      </p:sp>
    </p:spTree>
  </p:cSld>
  <p:clrMapOvr>
    <a:masterClrMapping/>
  </p:clrMapOvr>
  <p:transition spd="slow">
    <p:wheel spokes="3"/>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5060">
                                            <p:txEl>
                                              <p:pRg st="0" end="0"/>
                                            </p:txEl>
                                          </p:spTgt>
                                        </p:tgtEl>
                                        <p:attrNameLst>
                                          <p:attrName>style.visibility</p:attrName>
                                        </p:attrNameLst>
                                      </p:cBhvr>
                                      <p:to>
                                        <p:strVal val="visible"/>
                                      </p:to>
                                    </p:set>
                                    <p:anim calcmode="lin" valueType="num">
                                      <p:cBhvr additive="base">
                                        <p:cTn id="7" dur="500" fill="hold"/>
                                        <p:tgtEl>
                                          <p:spTgt spid="4506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060">
                                            <p:txEl>
                                              <p:pRg st="0" end="0"/>
                                            </p:txEl>
                                          </p:spTgt>
                                        </p:tgtEl>
                                        <p:attrNameLst>
                                          <p:attrName>ppt_y</p:attrName>
                                        </p:attrNameLst>
                                      </p:cBhvr>
                                      <p:tavLst>
                                        <p:tav tm="0">
                                          <p:val>
                                            <p:strVal val="#ppt_y"/>
                                          </p:val>
                                        </p:tav>
                                        <p:tav tm="100000">
                                          <p:val>
                                            <p:strVal val="#ppt_y"/>
                                          </p:val>
                                        </p:tav>
                                      </p:tavLst>
                                    </p:anim>
                                  </p:childTnLst>
                                </p:cTn>
                              </p:par>
                              <p:par>
                                <p:cTn id="9" presetID="17" presetClass="entr" presetSubtype="4" fill="hold" nodeType="withEffect">
                                  <p:stCondLst>
                                    <p:cond delay="0"/>
                                  </p:stCondLst>
                                  <p:childTnLst>
                                    <p:set>
                                      <p:cBhvr>
                                        <p:cTn id="10" dur="1" fill="hold">
                                          <p:stCondLst>
                                            <p:cond delay="0"/>
                                          </p:stCondLst>
                                        </p:cTn>
                                        <p:tgtEl>
                                          <p:spTgt spid="45058"/>
                                        </p:tgtEl>
                                        <p:attrNameLst>
                                          <p:attrName>style.visibility</p:attrName>
                                        </p:attrNameLst>
                                      </p:cBhvr>
                                      <p:to>
                                        <p:strVal val="visible"/>
                                      </p:to>
                                    </p:set>
                                    <p:anim calcmode="lin" valueType="num">
                                      <p:cBhvr>
                                        <p:cTn id="11" dur="500" fill="hold"/>
                                        <p:tgtEl>
                                          <p:spTgt spid="45058"/>
                                        </p:tgtEl>
                                        <p:attrNameLst>
                                          <p:attrName>ppt_x</p:attrName>
                                        </p:attrNameLst>
                                      </p:cBhvr>
                                      <p:tavLst>
                                        <p:tav tm="0">
                                          <p:val>
                                            <p:strVal val="#ppt_x"/>
                                          </p:val>
                                        </p:tav>
                                        <p:tav tm="100000">
                                          <p:val>
                                            <p:strVal val="#ppt_x"/>
                                          </p:val>
                                        </p:tav>
                                      </p:tavLst>
                                    </p:anim>
                                    <p:anim calcmode="lin" valueType="num">
                                      <p:cBhvr>
                                        <p:cTn id="12" dur="500" fill="hold"/>
                                        <p:tgtEl>
                                          <p:spTgt spid="45058"/>
                                        </p:tgtEl>
                                        <p:attrNameLst>
                                          <p:attrName>ppt_y</p:attrName>
                                        </p:attrNameLst>
                                      </p:cBhvr>
                                      <p:tavLst>
                                        <p:tav tm="0">
                                          <p:val>
                                            <p:strVal val="#ppt_y+#ppt_h/2"/>
                                          </p:val>
                                        </p:tav>
                                        <p:tav tm="100000">
                                          <p:val>
                                            <p:strVal val="#ppt_y"/>
                                          </p:val>
                                        </p:tav>
                                      </p:tavLst>
                                    </p:anim>
                                    <p:anim calcmode="lin" valueType="num">
                                      <p:cBhvr>
                                        <p:cTn id="13" dur="500" fill="hold"/>
                                        <p:tgtEl>
                                          <p:spTgt spid="45058"/>
                                        </p:tgtEl>
                                        <p:attrNameLst>
                                          <p:attrName>ppt_w</p:attrName>
                                        </p:attrNameLst>
                                      </p:cBhvr>
                                      <p:tavLst>
                                        <p:tav tm="0">
                                          <p:val>
                                            <p:strVal val="#ppt_w"/>
                                          </p:val>
                                        </p:tav>
                                        <p:tav tm="100000">
                                          <p:val>
                                            <p:strVal val="#ppt_w"/>
                                          </p:val>
                                        </p:tav>
                                      </p:tavLst>
                                    </p:anim>
                                    <p:anim calcmode="lin" valueType="num">
                                      <p:cBhvr>
                                        <p:cTn id="14" dur="500" fill="hold"/>
                                        <p:tgtEl>
                                          <p:spTgt spid="45058"/>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5061">
                                            <p:txEl>
                                              <p:pRg st="0" end="0"/>
                                            </p:txEl>
                                          </p:spTgt>
                                        </p:tgtEl>
                                        <p:attrNameLst>
                                          <p:attrName>style.visibility</p:attrName>
                                        </p:attrNameLst>
                                      </p:cBhvr>
                                      <p:to>
                                        <p:strVal val="visible"/>
                                      </p:to>
                                    </p:set>
                                    <p:anim calcmode="lin" valueType="num">
                                      <p:cBhvr additive="base">
                                        <p:cTn id="19" dur="500" fill="hold"/>
                                        <p:tgtEl>
                                          <p:spTgt spid="45061">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506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5061">
                                            <p:txEl>
                                              <p:pRg st="1" end="1"/>
                                            </p:txEl>
                                          </p:spTgt>
                                        </p:tgtEl>
                                        <p:attrNameLst>
                                          <p:attrName>style.visibility</p:attrName>
                                        </p:attrNameLst>
                                      </p:cBhvr>
                                      <p:to>
                                        <p:strVal val="visible"/>
                                      </p:to>
                                    </p:set>
                                    <p:anim calcmode="lin" valueType="num">
                                      <p:cBhvr additive="base">
                                        <p:cTn id="25" dur="500" fill="hold"/>
                                        <p:tgtEl>
                                          <p:spTgt spid="45061">
                                            <p:txEl>
                                              <p:pRg st="1" end="1"/>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506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5061">
                                            <p:txEl>
                                              <p:pRg st="2" end="2"/>
                                            </p:txEl>
                                          </p:spTgt>
                                        </p:tgtEl>
                                        <p:attrNameLst>
                                          <p:attrName>style.visibility</p:attrName>
                                        </p:attrNameLst>
                                      </p:cBhvr>
                                      <p:to>
                                        <p:strVal val="visible"/>
                                      </p:to>
                                    </p:set>
                                    <p:anim calcmode="lin" valueType="num">
                                      <p:cBhvr additive="base">
                                        <p:cTn id="31" dur="500" fill="hold"/>
                                        <p:tgtEl>
                                          <p:spTgt spid="45061">
                                            <p:txEl>
                                              <p:pRg st="2" end="2"/>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506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5061">
                                            <p:txEl>
                                              <p:pRg st="3" end="3"/>
                                            </p:txEl>
                                          </p:spTgt>
                                        </p:tgtEl>
                                        <p:attrNameLst>
                                          <p:attrName>style.visibility</p:attrName>
                                        </p:attrNameLst>
                                      </p:cBhvr>
                                      <p:to>
                                        <p:strVal val="visible"/>
                                      </p:to>
                                    </p:set>
                                    <p:anim calcmode="lin" valueType="num">
                                      <p:cBhvr additive="base">
                                        <p:cTn id="37" dur="500" fill="hold"/>
                                        <p:tgtEl>
                                          <p:spTgt spid="45061">
                                            <p:txEl>
                                              <p:pRg st="3" end="3"/>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506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0" grpId="0" build="p" autoUpdateAnimBg="0"/>
      <p:bldP spid="45061"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fontAlgn="auto" hangingPunct="1">
              <a:spcAft>
                <a:spcPts val="0"/>
              </a:spcAft>
              <a:defRPr/>
            </a:pPr>
            <a:r>
              <a:rPr lang="en-US" altLang="en-US"/>
              <a:t>Social Learning Theory</a:t>
            </a:r>
          </a:p>
        </p:txBody>
      </p:sp>
      <p:sp>
        <p:nvSpPr>
          <p:cNvPr id="47107" name="Rectangle 3"/>
          <p:cNvSpPr>
            <a:spLocks noGrp="1" noChangeArrowheads="1"/>
          </p:cNvSpPr>
          <p:nvPr>
            <p:ph idx="1"/>
          </p:nvPr>
        </p:nvSpPr>
        <p:spPr>
          <a:xfrm>
            <a:off x="1143000" y="1905000"/>
            <a:ext cx="7772400" cy="4114800"/>
          </a:xfrm>
        </p:spPr>
        <p:txBody>
          <a:bodyPr/>
          <a:lstStyle/>
          <a:p>
            <a:pPr eaLnBrk="1" hangingPunct="1">
              <a:buFont typeface="Wingdings" pitchFamily="-1" charset="2"/>
              <a:buNone/>
            </a:pPr>
            <a:r>
              <a:rPr lang="en-US" altLang="en-US" smtClean="0"/>
              <a:t>Through identification, children come to believe they have the same characteristics as the model.  </a:t>
            </a:r>
          </a:p>
        </p:txBody>
      </p:sp>
      <p:sp>
        <p:nvSpPr>
          <p:cNvPr id="47108" name="Rectangle 4"/>
          <p:cNvSpPr>
            <a:spLocks noChangeArrowheads="1"/>
          </p:cNvSpPr>
          <p:nvPr/>
        </p:nvSpPr>
        <p:spPr bwMode="auto">
          <a:xfrm>
            <a:off x="1066800" y="3657600"/>
            <a:ext cx="7772400" cy="4114800"/>
          </a:xfrm>
          <a:prstGeom prst="rect">
            <a:avLst/>
          </a:prstGeom>
          <a:noFill/>
          <a:ln w="9525">
            <a:noFill/>
            <a:miter lim="800000"/>
            <a:headEnd/>
            <a:tailEnd/>
          </a:ln>
        </p:spPr>
        <p:txBody>
          <a:bodyPr/>
          <a:lstStyle/>
          <a:p>
            <a:pPr marL="342900" indent="-342900" eaLnBrk="1" hangingPunct="1">
              <a:spcBef>
                <a:spcPct val="20000"/>
              </a:spcBef>
              <a:buClr>
                <a:schemeClr val="accent2"/>
              </a:buClr>
              <a:buSzPct val="75000"/>
              <a:buFont typeface="Wingdings" pitchFamily="-1" charset="2"/>
              <a:buNone/>
            </a:pPr>
            <a:r>
              <a:rPr lang="en-US" altLang="en-US" sz="2700"/>
              <a:t>When they identify with a nurturant and competent model, children feel pleased and proud.</a:t>
            </a:r>
          </a:p>
          <a:p>
            <a:pPr marL="342900" indent="-342900" eaLnBrk="1" hangingPunct="1">
              <a:spcBef>
                <a:spcPct val="20000"/>
              </a:spcBef>
              <a:buClr>
                <a:schemeClr val="accent2"/>
              </a:buClr>
              <a:buSzPct val="75000"/>
              <a:buFont typeface="Wingdings" pitchFamily="-1" charset="2"/>
              <a:buNone/>
            </a:pPr>
            <a:r>
              <a:rPr lang="en-US" altLang="en-US" sz="2700"/>
              <a:t>When they identify with an inadequate model, children feel unhappy and insecure.</a:t>
            </a:r>
            <a:endParaRPr lang="en-US" altLang="en-US" sz="2200"/>
          </a:p>
        </p:txBody>
      </p:sp>
    </p:spTree>
  </p:cSld>
  <p:clrMapOvr>
    <a:masterClrMapping/>
  </p:clrMapOvr>
  <p:transition spd="slow">
    <p:wheel spokes="3"/>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 calcmode="lin" valueType="num">
                                      <p:cBhvr additive="base">
                                        <p:cTn id="7" dur="500" fill="hold"/>
                                        <p:tgtEl>
                                          <p:spTgt spid="471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1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7108">
                                            <p:txEl>
                                              <p:pRg st="0" end="0"/>
                                            </p:txEl>
                                          </p:spTgt>
                                        </p:tgtEl>
                                        <p:attrNameLst>
                                          <p:attrName>style.visibility</p:attrName>
                                        </p:attrNameLst>
                                      </p:cBhvr>
                                      <p:to>
                                        <p:strVal val="visible"/>
                                      </p:to>
                                    </p:set>
                                    <p:anim calcmode="lin" valueType="num">
                                      <p:cBhvr additive="base">
                                        <p:cTn id="13" dur="500" fill="hold"/>
                                        <p:tgtEl>
                                          <p:spTgt spid="47108">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710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7108">
                                            <p:txEl>
                                              <p:pRg st="1" end="1"/>
                                            </p:txEl>
                                          </p:spTgt>
                                        </p:tgtEl>
                                        <p:attrNameLst>
                                          <p:attrName>style.visibility</p:attrName>
                                        </p:attrNameLst>
                                      </p:cBhvr>
                                      <p:to>
                                        <p:strVal val="visible"/>
                                      </p:to>
                                    </p:set>
                                    <p:anim calcmode="lin" valueType="num">
                                      <p:cBhvr additive="base">
                                        <p:cTn id="19" dur="500" fill="hold"/>
                                        <p:tgtEl>
                                          <p:spTgt spid="47108">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7108">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P spid="47108"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fontAlgn="auto" hangingPunct="1">
              <a:spcAft>
                <a:spcPts val="0"/>
              </a:spcAft>
              <a:defRPr/>
            </a:pPr>
            <a:r>
              <a:rPr lang="en-US" altLang="en-US">
                <a:solidFill>
                  <a:schemeClr val="tx1"/>
                </a:solidFill>
              </a:rPr>
              <a:t>SLT in the Classroom</a:t>
            </a:r>
          </a:p>
        </p:txBody>
      </p:sp>
      <p:sp>
        <p:nvSpPr>
          <p:cNvPr id="53251" name="Rectangle 3"/>
          <p:cNvSpPr>
            <a:spLocks noGrp="1" noChangeArrowheads="1"/>
          </p:cNvSpPr>
          <p:nvPr>
            <p:ph idx="1"/>
          </p:nvPr>
        </p:nvSpPr>
        <p:spPr>
          <a:xfrm>
            <a:off x="533400" y="1700213"/>
            <a:ext cx="4076700" cy="4038600"/>
          </a:xfrm>
        </p:spPr>
        <p:txBody>
          <a:bodyPr/>
          <a:lstStyle/>
          <a:p>
            <a:pPr eaLnBrk="1" hangingPunct="1"/>
            <a:r>
              <a:rPr lang="en-US" altLang="en-US" dirty="0" smtClean="0"/>
              <a:t>Collaborative learning and group work</a:t>
            </a:r>
          </a:p>
          <a:p>
            <a:pPr eaLnBrk="1" hangingPunct="1">
              <a:buFont typeface="Wingdings" pitchFamily="-1" charset="2"/>
              <a:buNone/>
            </a:pPr>
            <a:endParaRPr lang="en-US" altLang="en-US" sz="1100" dirty="0" smtClean="0"/>
          </a:p>
          <a:p>
            <a:pPr eaLnBrk="1" hangingPunct="1"/>
            <a:r>
              <a:rPr lang="en-US" altLang="en-US" dirty="0" smtClean="0"/>
              <a:t>Modeling responses and expectations</a:t>
            </a:r>
          </a:p>
          <a:p>
            <a:pPr eaLnBrk="1" hangingPunct="1">
              <a:buFont typeface="Wingdings" pitchFamily="-1" charset="2"/>
              <a:buNone/>
            </a:pPr>
            <a:endParaRPr lang="en-US" altLang="en-US" sz="1100" dirty="0" smtClean="0"/>
          </a:p>
          <a:p>
            <a:pPr eaLnBrk="1" hangingPunct="1"/>
            <a:r>
              <a:rPr lang="en-US" altLang="en-US" dirty="0" smtClean="0"/>
              <a:t>Opportunities to observe experts in action</a:t>
            </a:r>
          </a:p>
          <a:p>
            <a:pPr eaLnBrk="1" hangingPunct="1"/>
            <a:endParaRPr lang="en-US" altLang="en-US" dirty="0" smtClean="0"/>
          </a:p>
        </p:txBody>
      </p:sp>
      <p:pic>
        <p:nvPicPr>
          <p:cNvPr id="53252" name="Picture 4" descr="group%20learning"/>
          <p:cNvPicPr>
            <a:picLocks noChangeAspect="1" noChangeArrowheads="1"/>
          </p:cNvPicPr>
          <p:nvPr/>
        </p:nvPicPr>
        <p:blipFill>
          <a:blip r:embed="rId2"/>
          <a:srcRect/>
          <a:stretch>
            <a:fillRect/>
          </a:stretch>
        </p:blipFill>
        <p:spPr bwMode="auto">
          <a:xfrm>
            <a:off x="4648200" y="1828800"/>
            <a:ext cx="3733800" cy="3733800"/>
          </a:xfrm>
          <a:prstGeom prst="rect">
            <a:avLst/>
          </a:prstGeom>
          <a:noFill/>
          <a:ln w="9525">
            <a:noFill/>
            <a:miter lim="800000"/>
            <a:headEnd/>
            <a:tailEnd/>
          </a:ln>
        </p:spPr>
      </p:pic>
    </p:spTree>
  </p:cSld>
  <p:clrMapOvr>
    <a:masterClrMapping/>
  </p:clrMapOvr>
  <p:transition spd="slow">
    <p:wheel spokes="3"/>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fontAlgn="auto" hangingPunct="1">
              <a:spcAft>
                <a:spcPts val="0"/>
              </a:spcAft>
              <a:defRPr/>
            </a:pPr>
            <a:r>
              <a:rPr lang="en-US" altLang="en-US">
                <a:solidFill>
                  <a:schemeClr val="tx1"/>
                </a:solidFill>
              </a:rPr>
              <a:t>Critiques of Social Learning Theory </a:t>
            </a:r>
          </a:p>
        </p:txBody>
      </p:sp>
      <p:sp>
        <p:nvSpPr>
          <p:cNvPr id="54275" name="Rectangle 3"/>
          <p:cNvSpPr>
            <a:spLocks noGrp="1" noChangeArrowheads="1"/>
          </p:cNvSpPr>
          <p:nvPr>
            <p:ph idx="1"/>
          </p:nvPr>
        </p:nvSpPr>
        <p:spPr>
          <a:xfrm>
            <a:off x="533400" y="1700213"/>
            <a:ext cx="8153400" cy="4038600"/>
          </a:xfrm>
        </p:spPr>
        <p:txBody>
          <a:bodyPr/>
          <a:lstStyle/>
          <a:p>
            <a:pPr eaLnBrk="1" hangingPunct="1"/>
            <a:r>
              <a:rPr lang="en-US" altLang="en-US" smtClean="0"/>
              <a:t>Does not take into account individuality, context, and experience as mediating factors</a:t>
            </a:r>
          </a:p>
          <a:p>
            <a:pPr eaLnBrk="1" hangingPunct="1">
              <a:buFont typeface="Wingdings" pitchFamily="-1" charset="2"/>
              <a:buNone/>
            </a:pPr>
            <a:endParaRPr lang="en-US" altLang="en-US" sz="1100" smtClean="0"/>
          </a:p>
          <a:p>
            <a:pPr eaLnBrk="1" hangingPunct="1"/>
            <a:r>
              <a:rPr lang="en-US" altLang="en-US" smtClean="0"/>
              <a:t>Suggests students learn best as passive receivers of sensory stimuli, as opposed to being active learners</a:t>
            </a:r>
          </a:p>
          <a:p>
            <a:pPr eaLnBrk="1" hangingPunct="1">
              <a:buFont typeface="Wingdings" pitchFamily="-1" charset="2"/>
              <a:buNone/>
            </a:pPr>
            <a:endParaRPr lang="en-US" altLang="en-US" sz="1100" smtClean="0"/>
          </a:p>
          <a:p>
            <a:pPr eaLnBrk="1" hangingPunct="1"/>
            <a:r>
              <a:rPr lang="en-US" altLang="en-US" smtClean="0"/>
              <a:t>Emotions and motivation not considered important or connected to learning</a:t>
            </a:r>
          </a:p>
          <a:p>
            <a:pPr eaLnBrk="1" hangingPunct="1"/>
            <a:endParaRPr lang="en-US" altLang="en-US" smtClean="0"/>
          </a:p>
        </p:txBody>
      </p:sp>
    </p:spTree>
  </p:cSld>
  <p:clrMapOvr>
    <a:masterClrMapping/>
  </p:clrMapOvr>
  <p:transition spd="slow">
    <p:wheel spokes="3"/>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533400" y="260350"/>
            <a:ext cx="8153400" cy="1143000"/>
          </a:xfrm>
        </p:spPr>
        <p:txBody>
          <a:bodyPr/>
          <a:lstStyle/>
          <a:p>
            <a:pPr eaLnBrk="1" fontAlgn="auto" hangingPunct="1">
              <a:spcAft>
                <a:spcPts val="0"/>
              </a:spcAft>
              <a:defRPr/>
            </a:pPr>
            <a:r>
              <a:rPr lang="en-US" altLang="en-US">
                <a:solidFill>
                  <a:schemeClr val="tx1"/>
                </a:solidFill>
              </a:rPr>
              <a:t>Social Constructivism</a:t>
            </a:r>
          </a:p>
        </p:txBody>
      </p:sp>
      <p:sp>
        <p:nvSpPr>
          <p:cNvPr id="86019" name="Rectangle 3"/>
          <p:cNvSpPr>
            <a:spLocks noGrp="1" noChangeArrowheads="1"/>
          </p:cNvSpPr>
          <p:nvPr>
            <p:ph idx="1"/>
          </p:nvPr>
        </p:nvSpPr>
        <p:spPr>
          <a:xfrm>
            <a:off x="457200" y="1993900"/>
            <a:ext cx="8382000" cy="4530725"/>
          </a:xfrm>
        </p:spPr>
        <p:txBody>
          <a:bodyPr rtlCol="0">
            <a:normAutofit lnSpcReduction="10000"/>
          </a:bodyPr>
          <a:lstStyle/>
          <a:p>
            <a:pPr eaLnBrk="1" fontAlgn="auto" hangingPunct="1">
              <a:lnSpc>
                <a:spcPct val="80000"/>
              </a:lnSpc>
              <a:spcAft>
                <a:spcPts val="0"/>
              </a:spcAft>
              <a:buFont typeface="Arial" panose="020B0604020202020204" pitchFamily="34" charset="0"/>
              <a:buChar char="•"/>
              <a:defRPr/>
            </a:pPr>
            <a:r>
              <a:rPr lang="en-US" altLang="en-US" sz="2700"/>
              <a:t>Grew out of and in response to Cognitivism, framed around metacognition</a:t>
            </a:r>
          </a:p>
          <a:p>
            <a:pPr eaLnBrk="1" fontAlgn="auto" hangingPunct="1">
              <a:lnSpc>
                <a:spcPct val="80000"/>
              </a:lnSpc>
              <a:spcAft>
                <a:spcPts val="0"/>
              </a:spcAft>
              <a:buFont typeface="Wingdings" pitchFamily="2" charset="2"/>
              <a:buNone/>
              <a:defRPr/>
            </a:pPr>
            <a:endParaRPr lang="en-US" altLang="en-US" sz="1100"/>
          </a:p>
          <a:p>
            <a:pPr eaLnBrk="1" fontAlgn="auto" hangingPunct="1">
              <a:lnSpc>
                <a:spcPct val="80000"/>
              </a:lnSpc>
              <a:spcAft>
                <a:spcPts val="0"/>
              </a:spcAft>
              <a:buFont typeface="Arial" panose="020B0604020202020204" pitchFamily="34" charset="0"/>
              <a:buChar char="•"/>
              <a:defRPr/>
            </a:pPr>
            <a:r>
              <a:rPr lang="en-US" altLang="en-US" sz="2700"/>
              <a:t>Knowledge is actively constructed </a:t>
            </a:r>
          </a:p>
          <a:p>
            <a:pPr eaLnBrk="1" fontAlgn="auto" hangingPunct="1">
              <a:lnSpc>
                <a:spcPct val="80000"/>
              </a:lnSpc>
              <a:spcAft>
                <a:spcPts val="0"/>
              </a:spcAft>
              <a:buFont typeface="Wingdings" pitchFamily="2" charset="2"/>
              <a:buNone/>
              <a:defRPr/>
            </a:pPr>
            <a:endParaRPr lang="en-US" altLang="en-US" sz="1100"/>
          </a:p>
          <a:p>
            <a:pPr eaLnBrk="1" fontAlgn="auto" hangingPunct="1">
              <a:lnSpc>
                <a:spcPct val="80000"/>
              </a:lnSpc>
              <a:spcAft>
                <a:spcPts val="0"/>
              </a:spcAft>
              <a:buFont typeface="Arial" panose="020B0604020202020204" pitchFamily="34" charset="0"/>
              <a:buChar char="•"/>
              <a:defRPr/>
            </a:pPr>
            <a:r>
              <a:rPr lang="en-US" altLang="en-US" sz="2700"/>
              <a:t>Learning is…</a:t>
            </a:r>
          </a:p>
          <a:p>
            <a:pPr marL="640080" lvl="1" eaLnBrk="1" fontAlgn="auto" hangingPunct="1">
              <a:lnSpc>
                <a:spcPct val="80000"/>
              </a:lnSpc>
              <a:spcAft>
                <a:spcPts val="0"/>
              </a:spcAft>
              <a:buFont typeface="Arial" panose="020B0604020202020204" pitchFamily="34" charset="0"/>
              <a:buChar char="•"/>
              <a:defRPr/>
            </a:pPr>
            <a:r>
              <a:rPr lang="en-US" altLang="en-US" sz="2200"/>
              <a:t>A search for meaning by the learner</a:t>
            </a:r>
          </a:p>
          <a:p>
            <a:pPr marL="640080" lvl="1" eaLnBrk="1" fontAlgn="auto" hangingPunct="1">
              <a:lnSpc>
                <a:spcPct val="80000"/>
              </a:lnSpc>
              <a:spcAft>
                <a:spcPts val="0"/>
              </a:spcAft>
              <a:buFont typeface="Arial" panose="020B0604020202020204" pitchFamily="34" charset="0"/>
              <a:buChar char="•"/>
              <a:defRPr/>
            </a:pPr>
            <a:r>
              <a:rPr lang="en-US" altLang="en-US" sz="2200"/>
              <a:t>Contextualized</a:t>
            </a:r>
          </a:p>
          <a:p>
            <a:pPr marL="640080" lvl="1" eaLnBrk="1" fontAlgn="auto" hangingPunct="1">
              <a:lnSpc>
                <a:spcPct val="80000"/>
              </a:lnSpc>
              <a:spcAft>
                <a:spcPts val="0"/>
              </a:spcAft>
              <a:buFont typeface="Arial" panose="020B0604020202020204" pitchFamily="34" charset="0"/>
              <a:buChar char="•"/>
              <a:defRPr/>
            </a:pPr>
            <a:r>
              <a:rPr lang="en-US" altLang="en-US" sz="2200"/>
              <a:t>An inherently social activity</a:t>
            </a:r>
          </a:p>
          <a:p>
            <a:pPr marL="640080" lvl="1" eaLnBrk="1" fontAlgn="auto" hangingPunct="1">
              <a:lnSpc>
                <a:spcPct val="80000"/>
              </a:lnSpc>
              <a:spcAft>
                <a:spcPts val="0"/>
              </a:spcAft>
              <a:buFont typeface="Arial" panose="020B0604020202020204" pitchFamily="34" charset="0"/>
              <a:buChar char="•"/>
              <a:defRPr/>
            </a:pPr>
            <a:r>
              <a:rPr lang="en-US" altLang="en-US" sz="2200"/>
              <a:t>Dialogic and recursive</a:t>
            </a:r>
          </a:p>
          <a:p>
            <a:pPr marL="640080" lvl="1" eaLnBrk="1" fontAlgn="auto" hangingPunct="1">
              <a:lnSpc>
                <a:spcPct val="80000"/>
              </a:lnSpc>
              <a:spcAft>
                <a:spcPts val="0"/>
              </a:spcAft>
              <a:buFont typeface="Arial" panose="020B0604020202020204" pitchFamily="34" charset="0"/>
              <a:buChar char="•"/>
              <a:defRPr/>
            </a:pPr>
            <a:r>
              <a:rPr lang="en-US" altLang="en-US" sz="2200"/>
              <a:t>The responsibility of the learner</a:t>
            </a:r>
          </a:p>
          <a:p>
            <a:pPr marL="640080" lvl="1" eaLnBrk="1" fontAlgn="auto" hangingPunct="1">
              <a:lnSpc>
                <a:spcPct val="80000"/>
              </a:lnSpc>
              <a:spcAft>
                <a:spcPts val="0"/>
              </a:spcAft>
              <a:buFont typeface="Wingdings" pitchFamily="2" charset="2"/>
              <a:buNone/>
              <a:defRPr/>
            </a:pPr>
            <a:endParaRPr lang="en-US" altLang="en-US" sz="1100"/>
          </a:p>
          <a:p>
            <a:pPr eaLnBrk="1" fontAlgn="auto" hangingPunct="1">
              <a:lnSpc>
                <a:spcPct val="80000"/>
              </a:lnSpc>
              <a:spcAft>
                <a:spcPts val="0"/>
              </a:spcAft>
              <a:buFont typeface="Arial" panose="020B0604020202020204" pitchFamily="34" charset="0"/>
              <a:buChar char="•"/>
              <a:defRPr/>
            </a:pPr>
            <a:r>
              <a:rPr lang="en-US" altLang="en-US" sz="2700"/>
              <a:t>Lev Vygotsky</a:t>
            </a:r>
          </a:p>
          <a:p>
            <a:pPr marL="640080" lvl="1" eaLnBrk="1" fontAlgn="auto" hangingPunct="1">
              <a:lnSpc>
                <a:spcPct val="80000"/>
              </a:lnSpc>
              <a:spcAft>
                <a:spcPts val="0"/>
              </a:spcAft>
              <a:buFont typeface="Arial" panose="020B0604020202020204" pitchFamily="34" charset="0"/>
              <a:buChar char="•"/>
              <a:defRPr/>
            </a:pPr>
            <a:r>
              <a:rPr lang="en-US" altLang="en-US" sz="2200"/>
              <a:t>Social Learning</a:t>
            </a:r>
          </a:p>
          <a:p>
            <a:pPr marL="1005840" lvl="2" eaLnBrk="1" fontAlgn="auto" hangingPunct="1">
              <a:lnSpc>
                <a:spcPct val="80000"/>
              </a:lnSpc>
              <a:spcAft>
                <a:spcPts val="0"/>
              </a:spcAft>
              <a:buClr>
                <a:schemeClr val="accent3"/>
              </a:buClr>
              <a:buFont typeface="Arial" panose="020B0604020202020204" pitchFamily="34" charset="0"/>
              <a:buChar char="•"/>
              <a:defRPr/>
            </a:pPr>
            <a:r>
              <a:rPr lang="en-US" altLang="en-US"/>
              <a:t>Zone of Proximal Development</a:t>
            </a:r>
          </a:p>
        </p:txBody>
      </p:sp>
    </p:spTree>
  </p:cSld>
  <p:clrMapOvr>
    <a:masterClrMapping/>
  </p:clrMapOvr>
  <p:transition spd="slow">
    <p:wheel spokes="3"/>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1143000" y="228600"/>
            <a:ext cx="7772400" cy="685800"/>
          </a:xfrm>
        </p:spPr>
        <p:txBody>
          <a:bodyPr lIns="92075" tIns="46038" rIns="92075" bIns="46038">
            <a:normAutofit fontScale="90000"/>
          </a:bodyPr>
          <a:lstStyle/>
          <a:p>
            <a:pPr algn="ctr" fontAlgn="auto">
              <a:spcAft>
                <a:spcPts val="0"/>
              </a:spcAft>
              <a:defRPr/>
            </a:pPr>
            <a:r>
              <a:rPr lang="en-US" altLang="en-US"/>
              <a:t>Definitions:  Learning is:</a:t>
            </a:r>
          </a:p>
        </p:txBody>
      </p:sp>
      <p:sp>
        <p:nvSpPr>
          <p:cNvPr id="6147" name="Rectangle 3"/>
          <p:cNvSpPr>
            <a:spLocks noGrp="1" noChangeArrowheads="1"/>
          </p:cNvSpPr>
          <p:nvPr>
            <p:ph idx="1"/>
          </p:nvPr>
        </p:nvSpPr>
        <p:spPr>
          <a:xfrm>
            <a:off x="381000" y="1066800"/>
            <a:ext cx="8534400" cy="5410200"/>
          </a:xfrm>
        </p:spPr>
        <p:txBody>
          <a:bodyPr lIns="92075" tIns="46038" rIns="92075" bIns="46038"/>
          <a:lstStyle/>
          <a:p>
            <a:pPr marL="0" indent="0">
              <a:buFont typeface="Wingdings" pitchFamily="-1" charset="2"/>
              <a:buNone/>
              <a:tabLst>
                <a:tab pos="685800" algn="l"/>
              </a:tabLst>
            </a:pPr>
            <a:r>
              <a:rPr lang="en-US" altLang="en-US" sz="2800" smtClean="0"/>
              <a:t>1.	“a persisting </a:t>
            </a:r>
            <a:r>
              <a:rPr lang="en-US" altLang="en-US" sz="2800" i="1" smtClean="0">
                <a:solidFill>
                  <a:srgbClr val="FF9933"/>
                </a:solidFill>
              </a:rPr>
              <a:t>change</a:t>
            </a:r>
            <a:r>
              <a:rPr lang="en-US" altLang="en-US" sz="2800" smtClean="0"/>
              <a:t> in human performance 	or performance potential . . . (brought) about as a result of the learner’s interaction with the environment”  </a:t>
            </a:r>
            <a:r>
              <a:rPr lang="en-US" altLang="en-US" sz="1600" smtClean="0"/>
              <a:t>(Driscoll, 1994, pp. 8-9).</a:t>
            </a:r>
            <a:r>
              <a:rPr lang="en-US" altLang="en-US" sz="2800" smtClean="0"/>
              <a:t>   </a:t>
            </a:r>
          </a:p>
          <a:p>
            <a:pPr marL="0" indent="0">
              <a:buFont typeface="Wingdings" pitchFamily="-1" charset="2"/>
              <a:buNone/>
              <a:tabLst>
                <a:tab pos="685800" algn="l"/>
              </a:tabLst>
            </a:pPr>
            <a:r>
              <a:rPr lang="en-US" altLang="en-US" sz="2800" smtClean="0"/>
              <a:t>2.	“the relatively permanent </a:t>
            </a:r>
            <a:r>
              <a:rPr lang="en-US" altLang="en-US" sz="2800" i="1" smtClean="0">
                <a:solidFill>
                  <a:srgbClr val="FF9933"/>
                </a:solidFill>
              </a:rPr>
              <a:t>change</a:t>
            </a:r>
            <a:r>
              <a:rPr lang="en-US" altLang="en-US" sz="2800" smtClean="0"/>
              <a:t> in a person’s knowledge or behavior due to 	experience”  </a:t>
            </a:r>
            <a:r>
              <a:rPr lang="en-US" altLang="en-US" sz="1600" smtClean="0"/>
              <a:t>(Mayer, 1982, p. 1040).</a:t>
            </a:r>
            <a:endParaRPr lang="en-US" altLang="en-US" sz="2800" smtClean="0"/>
          </a:p>
          <a:p>
            <a:pPr marL="0" indent="0">
              <a:buFont typeface="Wingdings" pitchFamily="-1" charset="2"/>
              <a:buNone/>
              <a:tabLst>
                <a:tab pos="685800" algn="l"/>
              </a:tabLst>
            </a:pPr>
            <a:r>
              <a:rPr lang="en-US" altLang="en-US" sz="2800" smtClean="0"/>
              <a:t>3.  	“an enduring </a:t>
            </a:r>
            <a:r>
              <a:rPr lang="en-US" altLang="en-US" sz="2800" i="1" smtClean="0">
                <a:solidFill>
                  <a:srgbClr val="FF9933"/>
                </a:solidFill>
              </a:rPr>
              <a:t>change</a:t>
            </a:r>
            <a:r>
              <a:rPr lang="en-US" altLang="en-US" sz="2800" b="1" i="1" smtClean="0"/>
              <a:t> </a:t>
            </a:r>
            <a:r>
              <a:rPr lang="en-US" altLang="en-US" sz="2800" smtClean="0"/>
              <a:t>in behavior, or in the capacity to behave in a given fashion, which results from practice or other forms of 	experience”  </a:t>
            </a:r>
            <a:r>
              <a:rPr lang="en-US" altLang="en-US" sz="1600" smtClean="0"/>
              <a:t>(Shuell, 1986, p. 412).</a:t>
            </a:r>
            <a:endParaRPr lang="en-US" altLang="en-US" sz="2800" smtClean="0"/>
          </a:p>
        </p:txBody>
      </p:sp>
    </p:spTree>
  </p:cSld>
  <p:clrMapOvr>
    <a:masterClrMapping/>
  </p:clrMapOvr>
  <p:transition spd="slow">
    <p:wheel spokes="3"/>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eaLnBrk="1" fontAlgn="auto" hangingPunct="1">
              <a:spcAft>
                <a:spcPts val="0"/>
              </a:spcAft>
              <a:defRPr/>
            </a:pPr>
            <a:r>
              <a:rPr lang="en-US" altLang="en-US" sz="4000">
                <a:solidFill>
                  <a:schemeClr val="tx1"/>
                </a:solidFill>
              </a:rPr>
              <a:t>Social Constructivism in the Classroom</a:t>
            </a:r>
          </a:p>
        </p:txBody>
      </p:sp>
      <p:sp>
        <p:nvSpPr>
          <p:cNvPr id="58371" name="Rectangle 3"/>
          <p:cNvSpPr>
            <a:spLocks noGrp="1" noChangeArrowheads="1"/>
          </p:cNvSpPr>
          <p:nvPr>
            <p:ph idx="1"/>
          </p:nvPr>
        </p:nvSpPr>
        <p:spPr>
          <a:xfrm>
            <a:off x="381000" y="1922463"/>
            <a:ext cx="4191000" cy="4530725"/>
          </a:xfrm>
        </p:spPr>
        <p:txBody>
          <a:bodyPr/>
          <a:lstStyle/>
          <a:p>
            <a:pPr eaLnBrk="1" hangingPunct="1"/>
            <a:r>
              <a:rPr lang="en-US" altLang="en-US" smtClean="0"/>
              <a:t>Journaling</a:t>
            </a:r>
          </a:p>
          <a:p>
            <a:pPr eaLnBrk="1" hangingPunct="1">
              <a:buFont typeface="Wingdings" pitchFamily="-1" charset="2"/>
              <a:buNone/>
            </a:pPr>
            <a:endParaRPr lang="en-US" altLang="en-US" sz="1100" smtClean="0"/>
          </a:p>
          <a:p>
            <a:pPr eaLnBrk="1" hangingPunct="1"/>
            <a:r>
              <a:rPr lang="en-US" altLang="en-US" smtClean="0"/>
              <a:t>Experiential activities</a:t>
            </a:r>
          </a:p>
          <a:p>
            <a:pPr eaLnBrk="1" hangingPunct="1">
              <a:buFont typeface="Wingdings" pitchFamily="-1" charset="2"/>
              <a:buNone/>
            </a:pPr>
            <a:endParaRPr lang="en-US" altLang="en-US" sz="1100" smtClean="0"/>
          </a:p>
          <a:p>
            <a:pPr eaLnBrk="1" hangingPunct="1"/>
            <a:r>
              <a:rPr lang="en-US" altLang="en-US" smtClean="0"/>
              <a:t>Personal focus</a:t>
            </a:r>
          </a:p>
          <a:p>
            <a:pPr eaLnBrk="1" hangingPunct="1">
              <a:buFont typeface="Wingdings" pitchFamily="-1" charset="2"/>
              <a:buNone/>
            </a:pPr>
            <a:endParaRPr lang="en-US" altLang="en-US" sz="1100" smtClean="0"/>
          </a:p>
          <a:p>
            <a:pPr eaLnBrk="1" hangingPunct="1"/>
            <a:r>
              <a:rPr lang="en-US" altLang="en-US" smtClean="0"/>
              <a:t>Collaborative &amp; cooperative learning</a:t>
            </a:r>
          </a:p>
          <a:p>
            <a:pPr eaLnBrk="1" hangingPunct="1"/>
            <a:endParaRPr lang="en-US" altLang="en-US" smtClean="0"/>
          </a:p>
        </p:txBody>
      </p:sp>
      <p:pic>
        <p:nvPicPr>
          <p:cNvPr id="58372" name="Picture 4" descr="Small%20group%20problem-based%20learning"/>
          <p:cNvPicPr>
            <a:picLocks noChangeAspect="1" noChangeArrowheads="1"/>
          </p:cNvPicPr>
          <p:nvPr/>
        </p:nvPicPr>
        <p:blipFill>
          <a:blip r:embed="rId2"/>
          <a:srcRect/>
          <a:stretch>
            <a:fillRect/>
          </a:stretch>
        </p:blipFill>
        <p:spPr bwMode="auto">
          <a:xfrm>
            <a:off x="4572000" y="1752600"/>
            <a:ext cx="4267200" cy="3230563"/>
          </a:xfrm>
          <a:prstGeom prst="rect">
            <a:avLst/>
          </a:prstGeom>
          <a:noFill/>
          <a:ln w="9525">
            <a:noFill/>
            <a:miter lim="800000"/>
            <a:headEnd/>
            <a:tailEnd/>
          </a:ln>
        </p:spPr>
      </p:pic>
    </p:spTree>
  </p:cSld>
  <p:clrMapOvr>
    <a:masterClrMapping/>
  </p:clrMapOvr>
  <p:transition spd="slow">
    <p:wheel spokes="3"/>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fontAlgn="auto" hangingPunct="1">
              <a:spcAft>
                <a:spcPts val="0"/>
              </a:spcAft>
              <a:defRPr/>
            </a:pPr>
            <a:r>
              <a:rPr lang="en-US" altLang="en-US">
                <a:solidFill>
                  <a:schemeClr val="tx1"/>
                </a:solidFill>
              </a:rPr>
              <a:t>Critiques of Social Constructivism </a:t>
            </a:r>
          </a:p>
        </p:txBody>
      </p:sp>
      <p:sp>
        <p:nvSpPr>
          <p:cNvPr id="59395" name="Rectangle 3"/>
          <p:cNvSpPr>
            <a:spLocks noGrp="1" noChangeArrowheads="1"/>
          </p:cNvSpPr>
          <p:nvPr>
            <p:ph idx="1"/>
          </p:nvPr>
        </p:nvSpPr>
        <p:spPr/>
        <p:txBody>
          <a:bodyPr/>
          <a:lstStyle/>
          <a:p>
            <a:pPr eaLnBrk="1" hangingPunct="1"/>
            <a:r>
              <a:rPr lang="en-US" altLang="en-US" smtClean="0"/>
              <a:t>Suggests that knowledge is neither given nor absolute</a:t>
            </a:r>
          </a:p>
          <a:p>
            <a:pPr eaLnBrk="1" hangingPunct="1">
              <a:buFont typeface="Wingdings" pitchFamily="-1" charset="2"/>
              <a:buNone/>
            </a:pPr>
            <a:endParaRPr lang="en-US" altLang="en-US" sz="1100" smtClean="0"/>
          </a:p>
          <a:p>
            <a:pPr eaLnBrk="1" hangingPunct="1"/>
            <a:r>
              <a:rPr lang="en-US" altLang="en-US" smtClean="0"/>
              <a:t>Often seen as less rigorous than traditional approaches to instruction</a:t>
            </a:r>
          </a:p>
          <a:p>
            <a:pPr eaLnBrk="1" hangingPunct="1"/>
            <a:endParaRPr lang="en-US" altLang="en-US" sz="1100" smtClean="0"/>
          </a:p>
          <a:p>
            <a:pPr eaLnBrk="1" hangingPunct="1"/>
            <a:r>
              <a:rPr lang="en-US" altLang="en-US" smtClean="0"/>
              <a:t>Does not fit well with traditional age grouping and rigid terms/semesters</a:t>
            </a:r>
          </a:p>
        </p:txBody>
      </p:sp>
    </p:spTree>
  </p:cSld>
  <p:clrMapOvr>
    <a:masterClrMapping/>
  </p:clrMapOvr>
  <p:transition spd="slow">
    <p:wheel spokes="3"/>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533400" y="303216"/>
            <a:ext cx="8153400" cy="1143000"/>
          </a:xfrm>
        </p:spPr>
        <p:txBody>
          <a:bodyPr/>
          <a:lstStyle/>
          <a:p>
            <a:pPr eaLnBrk="1" fontAlgn="auto" hangingPunct="1">
              <a:spcAft>
                <a:spcPts val="0"/>
              </a:spcAft>
              <a:defRPr/>
            </a:pPr>
            <a:r>
              <a:rPr lang="en-US" altLang="en-US" dirty="0">
                <a:solidFill>
                  <a:schemeClr val="tx1"/>
                </a:solidFill>
              </a:rPr>
              <a:t>Multiple Intelligences (MI)</a:t>
            </a:r>
          </a:p>
        </p:txBody>
      </p:sp>
      <p:sp>
        <p:nvSpPr>
          <p:cNvPr id="91139" name="Rectangle 3"/>
          <p:cNvSpPr>
            <a:spLocks noGrp="1" noChangeArrowheads="1"/>
          </p:cNvSpPr>
          <p:nvPr>
            <p:ph type="body" sz="half" idx="1"/>
          </p:nvPr>
        </p:nvSpPr>
        <p:spPr>
          <a:xfrm>
            <a:off x="457200" y="1643066"/>
            <a:ext cx="8382000" cy="2286000"/>
          </a:xfrm>
        </p:spPr>
        <p:txBody>
          <a:bodyPr rtlCol="0">
            <a:normAutofit fontScale="92500" lnSpcReduction="20000"/>
          </a:bodyPr>
          <a:lstStyle/>
          <a:p>
            <a:pPr eaLnBrk="1" fontAlgn="auto" hangingPunct="1">
              <a:spcAft>
                <a:spcPts val="0"/>
              </a:spcAft>
              <a:buFont typeface="Arial" panose="020B0604020202020204" pitchFamily="34" charset="0"/>
              <a:buChar char="•"/>
              <a:defRPr/>
            </a:pPr>
            <a:r>
              <a:rPr lang="en-US" altLang="en-US" sz="2700" dirty="0"/>
              <a:t>Grew out of Constructivism, framed around metacognition</a:t>
            </a:r>
          </a:p>
          <a:p>
            <a:pPr eaLnBrk="1" fontAlgn="auto" hangingPunct="1">
              <a:spcAft>
                <a:spcPts val="0"/>
              </a:spcAft>
              <a:buFont typeface="Wingdings" pitchFamily="2" charset="2"/>
              <a:buNone/>
              <a:defRPr/>
            </a:pPr>
            <a:endParaRPr lang="en-US" altLang="en-US" sz="1100" dirty="0"/>
          </a:p>
          <a:p>
            <a:pPr eaLnBrk="1" fontAlgn="auto" hangingPunct="1">
              <a:spcAft>
                <a:spcPts val="0"/>
              </a:spcAft>
              <a:buFont typeface="Arial" panose="020B0604020202020204" pitchFamily="34" charset="0"/>
              <a:buChar char="•"/>
              <a:defRPr/>
            </a:pPr>
            <a:r>
              <a:rPr lang="en-US" altLang="en-US" sz="2700" dirty="0"/>
              <a:t>H. Gardner (1983 to present)</a:t>
            </a:r>
          </a:p>
          <a:p>
            <a:pPr eaLnBrk="1" fontAlgn="auto" hangingPunct="1">
              <a:spcAft>
                <a:spcPts val="0"/>
              </a:spcAft>
              <a:buFont typeface="Wingdings" pitchFamily="2" charset="2"/>
              <a:buNone/>
              <a:defRPr/>
            </a:pPr>
            <a:endParaRPr lang="en-US" altLang="en-US" sz="1100" dirty="0"/>
          </a:p>
          <a:p>
            <a:pPr eaLnBrk="1" fontAlgn="auto" hangingPunct="1">
              <a:spcAft>
                <a:spcPts val="0"/>
              </a:spcAft>
              <a:buFont typeface="Arial" panose="020B0604020202020204" pitchFamily="34" charset="0"/>
              <a:buChar char="•"/>
              <a:defRPr/>
            </a:pPr>
            <a:r>
              <a:rPr lang="en-US" altLang="en-US" sz="2700" dirty="0"/>
              <a:t>All people are born with eight intelligences:</a:t>
            </a:r>
          </a:p>
          <a:p>
            <a:pPr eaLnBrk="1" fontAlgn="auto" hangingPunct="1">
              <a:spcAft>
                <a:spcPts val="0"/>
              </a:spcAft>
              <a:buFont typeface="Arial" panose="020B0604020202020204" pitchFamily="34" charset="0"/>
              <a:buChar char="•"/>
              <a:defRPr/>
            </a:pPr>
            <a:r>
              <a:rPr lang="en-US" altLang="en-US" sz="2700" dirty="0" smtClean="0"/>
              <a:t>Enables </a:t>
            </a:r>
            <a:r>
              <a:rPr lang="en-US" altLang="en-US" sz="2700" dirty="0"/>
              <a:t>students to leverage their strengths and purposefully target and develop their weaknesses</a:t>
            </a:r>
          </a:p>
        </p:txBody>
      </p:sp>
      <p:graphicFrame>
        <p:nvGraphicFramePr>
          <p:cNvPr id="91140" name="Group 4"/>
          <p:cNvGraphicFramePr>
            <a:graphicFrameLocks noGrp="1"/>
          </p:cNvGraphicFramePr>
          <p:nvPr>
            <p:ph sz="half" idx="2"/>
          </p:nvPr>
        </p:nvGraphicFramePr>
        <p:xfrm>
          <a:off x="1062038" y="4254500"/>
          <a:ext cx="6342062" cy="1478063"/>
        </p:xfrm>
        <a:graphic>
          <a:graphicData uri="http://schemas.openxmlformats.org/drawingml/2006/table">
            <a:tbl>
              <a:tblPr/>
              <a:tblGrid>
                <a:gridCol w="3141662"/>
                <a:gridCol w="3200400"/>
              </a:tblGrid>
              <a:tr h="380873">
                <a:tc>
                  <a:txBody>
                    <a:bodyPr/>
                    <a:lstStyle>
                      <a:lvl1pPr>
                        <a:spcBef>
                          <a:spcPct val="20000"/>
                        </a:spcBef>
                        <a:buClr>
                          <a:schemeClr val="accent2"/>
                        </a:buClr>
                        <a:buSzPct val="75000"/>
                        <a:buFont typeface="Wingdings" pitchFamily="2" charset="2"/>
                        <a:defRPr sz="2700">
                          <a:solidFill>
                            <a:schemeClr val="tx1"/>
                          </a:solidFill>
                          <a:latin typeface="Arial" charset="0"/>
                          <a:cs typeface="Arial" charset="0"/>
                        </a:defRPr>
                      </a:lvl1pPr>
                      <a:lvl2pPr>
                        <a:spcBef>
                          <a:spcPct val="20000"/>
                        </a:spcBef>
                        <a:buClr>
                          <a:schemeClr val="accent1"/>
                        </a:buClr>
                        <a:buSzPct val="65000"/>
                        <a:buFont typeface="Wingdings" pitchFamily="2" charset="2"/>
                        <a:defRPr sz="2200">
                          <a:solidFill>
                            <a:schemeClr val="tx1"/>
                          </a:solidFill>
                          <a:latin typeface="Arial" charset="0"/>
                          <a:cs typeface="Arial" charset="0"/>
                        </a:defRPr>
                      </a:lvl2pPr>
                      <a:lvl3pPr>
                        <a:spcBef>
                          <a:spcPct val="20000"/>
                        </a:spcBef>
                        <a:buClr>
                          <a:schemeClr val="hlink"/>
                        </a:buClr>
                        <a:buSzPct val="55000"/>
                        <a:buFont typeface="Wingdings" pitchFamily="2" charset="2"/>
                        <a:defRPr sz="2000">
                          <a:solidFill>
                            <a:schemeClr val="tx1"/>
                          </a:solidFill>
                          <a:latin typeface="Arial" charset="0"/>
                          <a:cs typeface="Arial" charset="0"/>
                        </a:defRPr>
                      </a:lvl3pPr>
                      <a:lvl4pPr>
                        <a:spcBef>
                          <a:spcPct val="20000"/>
                        </a:spcBef>
                        <a:buClr>
                          <a:schemeClr val="accent2"/>
                        </a:buClr>
                        <a:buFont typeface="Wingdings" pitchFamily="2" charset="2"/>
                        <a:defRPr>
                          <a:solidFill>
                            <a:schemeClr val="tx1"/>
                          </a:solidFill>
                          <a:latin typeface="Arial" charset="0"/>
                          <a:cs typeface="Arial" charset="0"/>
                        </a:defRPr>
                      </a:lvl4pPr>
                      <a:lvl5pPr>
                        <a:spcBef>
                          <a:spcPct val="20000"/>
                        </a:spcBef>
                        <a:buClr>
                          <a:schemeClr val="tx1"/>
                        </a:buClr>
                        <a:buSzPct val="85000"/>
                        <a:buFont typeface="Wingdings" pitchFamily="2" charset="2"/>
                        <a:defRPr>
                          <a:solidFill>
                            <a:schemeClr val="tx1"/>
                          </a:solidFill>
                          <a:latin typeface="Arial" charset="0"/>
                          <a:cs typeface="Arial" charset="0"/>
                        </a:defRPr>
                      </a:lvl5pPr>
                      <a:lvl6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6pPr>
                      <a:lvl7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7pPr>
                      <a:lvl8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8pPr>
                      <a:lvl9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n-US" altLang="en-US" sz="1800" b="0" i="0" u="none" strike="noStrike" cap="none" normalizeH="0" baseline="0" dirty="0" smtClean="0">
                          <a:ln>
                            <a:noFill/>
                          </a:ln>
                          <a:solidFill>
                            <a:schemeClr val="tx1"/>
                          </a:solidFill>
                          <a:effectLst/>
                          <a:latin typeface="Arial" charset="0"/>
                          <a:cs typeface="Arial" charset="0"/>
                        </a:rPr>
                        <a:t>1. Verbal-Linguistic</a:t>
                      </a:r>
                    </a:p>
                  </a:txBody>
                  <a:tcPr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75000"/>
                        <a:buFont typeface="Wingdings" pitchFamily="2" charset="2"/>
                        <a:defRPr sz="2700">
                          <a:solidFill>
                            <a:schemeClr val="tx1"/>
                          </a:solidFill>
                          <a:latin typeface="Arial" charset="0"/>
                          <a:cs typeface="Arial" charset="0"/>
                        </a:defRPr>
                      </a:lvl1pPr>
                      <a:lvl2pPr>
                        <a:spcBef>
                          <a:spcPct val="20000"/>
                        </a:spcBef>
                        <a:buClr>
                          <a:schemeClr val="accent1"/>
                        </a:buClr>
                        <a:buSzPct val="65000"/>
                        <a:buFont typeface="Wingdings" pitchFamily="2" charset="2"/>
                        <a:defRPr sz="2200">
                          <a:solidFill>
                            <a:schemeClr val="tx1"/>
                          </a:solidFill>
                          <a:latin typeface="Arial" charset="0"/>
                          <a:cs typeface="Arial" charset="0"/>
                        </a:defRPr>
                      </a:lvl2pPr>
                      <a:lvl3pPr>
                        <a:spcBef>
                          <a:spcPct val="20000"/>
                        </a:spcBef>
                        <a:buClr>
                          <a:schemeClr val="hlink"/>
                        </a:buClr>
                        <a:buSzPct val="55000"/>
                        <a:buFont typeface="Wingdings" pitchFamily="2" charset="2"/>
                        <a:defRPr sz="2000">
                          <a:solidFill>
                            <a:schemeClr val="tx1"/>
                          </a:solidFill>
                          <a:latin typeface="Arial" charset="0"/>
                          <a:cs typeface="Arial" charset="0"/>
                        </a:defRPr>
                      </a:lvl3pPr>
                      <a:lvl4pPr>
                        <a:spcBef>
                          <a:spcPct val="20000"/>
                        </a:spcBef>
                        <a:buClr>
                          <a:schemeClr val="accent2"/>
                        </a:buClr>
                        <a:buFont typeface="Wingdings" pitchFamily="2" charset="2"/>
                        <a:defRPr>
                          <a:solidFill>
                            <a:schemeClr val="tx1"/>
                          </a:solidFill>
                          <a:latin typeface="Arial" charset="0"/>
                          <a:cs typeface="Arial" charset="0"/>
                        </a:defRPr>
                      </a:lvl4pPr>
                      <a:lvl5pPr>
                        <a:spcBef>
                          <a:spcPct val="20000"/>
                        </a:spcBef>
                        <a:buClr>
                          <a:schemeClr val="tx1"/>
                        </a:buClr>
                        <a:buSzPct val="85000"/>
                        <a:buFont typeface="Wingdings" pitchFamily="2" charset="2"/>
                        <a:defRPr>
                          <a:solidFill>
                            <a:schemeClr val="tx1"/>
                          </a:solidFill>
                          <a:latin typeface="Arial" charset="0"/>
                          <a:cs typeface="Arial" charset="0"/>
                        </a:defRPr>
                      </a:lvl5pPr>
                      <a:lvl6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6pPr>
                      <a:lvl7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7pPr>
                      <a:lvl8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8pPr>
                      <a:lvl9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n-US" altLang="en-US" sz="1800" b="0" i="0" u="none" strike="noStrike" cap="none" normalizeH="0" baseline="0" smtClean="0">
                          <a:ln>
                            <a:noFill/>
                          </a:ln>
                          <a:solidFill>
                            <a:schemeClr val="tx1"/>
                          </a:solidFill>
                          <a:effectLst/>
                          <a:latin typeface="Arial" charset="0"/>
                          <a:cs typeface="Arial" charset="0"/>
                        </a:rPr>
                        <a:t>5. Musical</a:t>
                      </a:r>
                    </a:p>
                  </a:txBody>
                  <a:tcPr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697">
                <a:tc>
                  <a:txBody>
                    <a:bodyPr/>
                    <a:lstStyle>
                      <a:lvl1pPr>
                        <a:spcBef>
                          <a:spcPct val="20000"/>
                        </a:spcBef>
                        <a:buClr>
                          <a:schemeClr val="accent2"/>
                        </a:buClr>
                        <a:buSzPct val="75000"/>
                        <a:buFont typeface="Wingdings" pitchFamily="2" charset="2"/>
                        <a:defRPr sz="2700">
                          <a:solidFill>
                            <a:schemeClr val="tx1"/>
                          </a:solidFill>
                          <a:latin typeface="Arial" charset="0"/>
                          <a:cs typeface="Arial" charset="0"/>
                        </a:defRPr>
                      </a:lvl1pPr>
                      <a:lvl2pPr>
                        <a:spcBef>
                          <a:spcPct val="20000"/>
                        </a:spcBef>
                        <a:buClr>
                          <a:schemeClr val="accent1"/>
                        </a:buClr>
                        <a:buSzPct val="65000"/>
                        <a:buFont typeface="Wingdings" pitchFamily="2" charset="2"/>
                        <a:defRPr sz="2200">
                          <a:solidFill>
                            <a:schemeClr val="tx1"/>
                          </a:solidFill>
                          <a:latin typeface="Arial" charset="0"/>
                          <a:cs typeface="Arial" charset="0"/>
                        </a:defRPr>
                      </a:lvl2pPr>
                      <a:lvl3pPr>
                        <a:spcBef>
                          <a:spcPct val="20000"/>
                        </a:spcBef>
                        <a:buClr>
                          <a:schemeClr val="hlink"/>
                        </a:buClr>
                        <a:buSzPct val="55000"/>
                        <a:buFont typeface="Wingdings" pitchFamily="2" charset="2"/>
                        <a:defRPr sz="2000">
                          <a:solidFill>
                            <a:schemeClr val="tx1"/>
                          </a:solidFill>
                          <a:latin typeface="Arial" charset="0"/>
                          <a:cs typeface="Arial" charset="0"/>
                        </a:defRPr>
                      </a:lvl3pPr>
                      <a:lvl4pPr>
                        <a:spcBef>
                          <a:spcPct val="20000"/>
                        </a:spcBef>
                        <a:buClr>
                          <a:schemeClr val="accent2"/>
                        </a:buClr>
                        <a:buFont typeface="Wingdings" pitchFamily="2" charset="2"/>
                        <a:defRPr>
                          <a:solidFill>
                            <a:schemeClr val="tx1"/>
                          </a:solidFill>
                          <a:latin typeface="Arial" charset="0"/>
                          <a:cs typeface="Arial" charset="0"/>
                        </a:defRPr>
                      </a:lvl4pPr>
                      <a:lvl5pPr>
                        <a:spcBef>
                          <a:spcPct val="20000"/>
                        </a:spcBef>
                        <a:buClr>
                          <a:schemeClr val="tx1"/>
                        </a:buClr>
                        <a:buSzPct val="85000"/>
                        <a:buFont typeface="Wingdings" pitchFamily="2" charset="2"/>
                        <a:defRPr>
                          <a:solidFill>
                            <a:schemeClr val="tx1"/>
                          </a:solidFill>
                          <a:latin typeface="Arial" charset="0"/>
                          <a:cs typeface="Arial" charset="0"/>
                        </a:defRPr>
                      </a:lvl5pPr>
                      <a:lvl6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6pPr>
                      <a:lvl7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7pPr>
                      <a:lvl8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8pPr>
                      <a:lvl9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n-US" altLang="en-US" sz="1800" b="0" i="0" u="none" strike="noStrike" cap="none" normalizeH="0" baseline="0" smtClean="0">
                          <a:ln>
                            <a:noFill/>
                          </a:ln>
                          <a:solidFill>
                            <a:schemeClr val="tx1"/>
                          </a:solidFill>
                          <a:effectLst/>
                          <a:latin typeface="Arial" charset="0"/>
                          <a:cs typeface="Arial" charset="0"/>
                        </a:rPr>
                        <a:t>2. Visual-Spatial</a:t>
                      </a:r>
                    </a:p>
                  </a:txBody>
                  <a:tcPr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75000"/>
                        <a:buFont typeface="Wingdings" pitchFamily="2" charset="2"/>
                        <a:defRPr sz="2700">
                          <a:solidFill>
                            <a:schemeClr val="tx1"/>
                          </a:solidFill>
                          <a:latin typeface="Arial" charset="0"/>
                          <a:cs typeface="Arial" charset="0"/>
                        </a:defRPr>
                      </a:lvl1pPr>
                      <a:lvl2pPr>
                        <a:spcBef>
                          <a:spcPct val="20000"/>
                        </a:spcBef>
                        <a:buClr>
                          <a:schemeClr val="accent1"/>
                        </a:buClr>
                        <a:buSzPct val="65000"/>
                        <a:buFont typeface="Wingdings" pitchFamily="2" charset="2"/>
                        <a:defRPr sz="2200">
                          <a:solidFill>
                            <a:schemeClr val="tx1"/>
                          </a:solidFill>
                          <a:latin typeface="Arial" charset="0"/>
                          <a:cs typeface="Arial" charset="0"/>
                        </a:defRPr>
                      </a:lvl2pPr>
                      <a:lvl3pPr>
                        <a:spcBef>
                          <a:spcPct val="20000"/>
                        </a:spcBef>
                        <a:buClr>
                          <a:schemeClr val="hlink"/>
                        </a:buClr>
                        <a:buSzPct val="55000"/>
                        <a:buFont typeface="Wingdings" pitchFamily="2" charset="2"/>
                        <a:defRPr sz="2000">
                          <a:solidFill>
                            <a:schemeClr val="tx1"/>
                          </a:solidFill>
                          <a:latin typeface="Arial" charset="0"/>
                          <a:cs typeface="Arial" charset="0"/>
                        </a:defRPr>
                      </a:lvl3pPr>
                      <a:lvl4pPr>
                        <a:spcBef>
                          <a:spcPct val="20000"/>
                        </a:spcBef>
                        <a:buClr>
                          <a:schemeClr val="accent2"/>
                        </a:buClr>
                        <a:buFont typeface="Wingdings" pitchFamily="2" charset="2"/>
                        <a:defRPr>
                          <a:solidFill>
                            <a:schemeClr val="tx1"/>
                          </a:solidFill>
                          <a:latin typeface="Arial" charset="0"/>
                          <a:cs typeface="Arial" charset="0"/>
                        </a:defRPr>
                      </a:lvl4pPr>
                      <a:lvl5pPr>
                        <a:spcBef>
                          <a:spcPct val="20000"/>
                        </a:spcBef>
                        <a:buClr>
                          <a:schemeClr val="tx1"/>
                        </a:buClr>
                        <a:buSzPct val="85000"/>
                        <a:buFont typeface="Wingdings" pitchFamily="2" charset="2"/>
                        <a:defRPr>
                          <a:solidFill>
                            <a:schemeClr val="tx1"/>
                          </a:solidFill>
                          <a:latin typeface="Arial" charset="0"/>
                          <a:cs typeface="Arial" charset="0"/>
                        </a:defRPr>
                      </a:lvl5pPr>
                      <a:lvl6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6pPr>
                      <a:lvl7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7pPr>
                      <a:lvl8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8pPr>
                      <a:lvl9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n-US" altLang="en-US" sz="1800" b="0" i="0" u="none" strike="noStrike" cap="none" normalizeH="0" baseline="0" smtClean="0">
                          <a:ln>
                            <a:noFill/>
                          </a:ln>
                          <a:solidFill>
                            <a:schemeClr val="tx1"/>
                          </a:solidFill>
                          <a:effectLst/>
                          <a:latin typeface="Arial" charset="0"/>
                          <a:cs typeface="Arial" charset="0"/>
                        </a:rPr>
                        <a:t>6. Naturalist</a:t>
                      </a:r>
                    </a:p>
                  </a:txBody>
                  <a:tcPr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697">
                <a:tc>
                  <a:txBody>
                    <a:bodyPr/>
                    <a:lstStyle>
                      <a:lvl1pPr>
                        <a:spcBef>
                          <a:spcPct val="20000"/>
                        </a:spcBef>
                        <a:buClr>
                          <a:schemeClr val="accent2"/>
                        </a:buClr>
                        <a:buSzPct val="75000"/>
                        <a:buFont typeface="Wingdings" pitchFamily="2" charset="2"/>
                        <a:defRPr sz="2700">
                          <a:solidFill>
                            <a:schemeClr val="tx1"/>
                          </a:solidFill>
                          <a:latin typeface="Arial" charset="0"/>
                          <a:cs typeface="Arial" charset="0"/>
                        </a:defRPr>
                      </a:lvl1pPr>
                      <a:lvl2pPr>
                        <a:spcBef>
                          <a:spcPct val="20000"/>
                        </a:spcBef>
                        <a:buClr>
                          <a:schemeClr val="accent1"/>
                        </a:buClr>
                        <a:buSzPct val="65000"/>
                        <a:buFont typeface="Wingdings" pitchFamily="2" charset="2"/>
                        <a:defRPr sz="2200">
                          <a:solidFill>
                            <a:schemeClr val="tx1"/>
                          </a:solidFill>
                          <a:latin typeface="Arial" charset="0"/>
                          <a:cs typeface="Arial" charset="0"/>
                        </a:defRPr>
                      </a:lvl2pPr>
                      <a:lvl3pPr>
                        <a:spcBef>
                          <a:spcPct val="20000"/>
                        </a:spcBef>
                        <a:buClr>
                          <a:schemeClr val="hlink"/>
                        </a:buClr>
                        <a:buSzPct val="55000"/>
                        <a:buFont typeface="Wingdings" pitchFamily="2" charset="2"/>
                        <a:defRPr sz="2000">
                          <a:solidFill>
                            <a:schemeClr val="tx1"/>
                          </a:solidFill>
                          <a:latin typeface="Arial" charset="0"/>
                          <a:cs typeface="Arial" charset="0"/>
                        </a:defRPr>
                      </a:lvl3pPr>
                      <a:lvl4pPr>
                        <a:spcBef>
                          <a:spcPct val="20000"/>
                        </a:spcBef>
                        <a:buClr>
                          <a:schemeClr val="accent2"/>
                        </a:buClr>
                        <a:buFont typeface="Wingdings" pitchFamily="2" charset="2"/>
                        <a:defRPr>
                          <a:solidFill>
                            <a:schemeClr val="tx1"/>
                          </a:solidFill>
                          <a:latin typeface="Arial" charset="0"/>
                          <a:cs typeface="Arial" charset="0"/>
                        </a:defRPr>
                      </a:lvl4pPr>
                      <a:lvl5pPr>
                        <a:spcBef>
                          <a:spcPct val="20000"/>
                        </a:spcBef>
                        <a:buClr>
                          <a:schemeClr val="tx1"/>
                        </a:buClr>
                        <a:buSzPct val="85000"/>
                        <a:buFont typeface="Wingdings" pitchFamily="2" charset="2"/>
                        <a:defRPr>
                          <a:solidFill>
                            <a:schemeClr val="tx1"/>
                          </a:solidFill>
                          <a:latin typeface="Arial" charset="0"/>
                          <a:cs typeface="Arial" charset="0"/>
                        </a:defRPr>
                      </a:lvl5pPr>
                      <a:lvl6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6pPr>
                      <a:lvl7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7pPr>
                      <a:lvl8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8pPr>
                      <a:lvl9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n-US" altLang="en-US" sz="1800" b="0" i="0" u="none" strike="noStrike" cap="none" normalizeH="0" baseline="0" smtClean="0">
                          <a:ln>
                            <a:noFill/>
                          </a:ln>
                          <a:solidFill>
                            <a:schemeClr val="tx1"/>
                          </a:solidFill>
                          <a:effectLst/>
                          <a:latin typeface="Arial" charset="0"/>
                          <a:cs typeface="Arial" charset="0"/>
                        </a:rPr>
                        <a:t>3. Logical-Mathematical</a:t>
                      </a:r>
                    </a:p>
                  </a:txBody>
                  <a:tcPr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75000"/>
                        <a:buFont typeface="Wingdings" pitchFamily="2" charset="2"/>
                        <a:defRPr sz="2700">
                          <a:solidFill>
                            <a:schemeClr val="tx1"/>
                          </a:solidFill>
                          <a:latin typeface="Arial" charset="0"/>
                          <a:cs typeface="Arial" charset="0"/>
                        </a:defRPr>
                      </a:lvl1pPr>
                      <a:lvl2pPr>
                        <a:spcBef>
                          <a:spcPct val="20000"/>
                        </a:spcBef>
                        <a:buClr>
                          <a:schemeClr val="accent1"/>
                        </a:buClr>
                        <a:buSzPct val="65000"/>
                        <a:buFont typeface="Wingdings" pitchFamily="2" charset="2"/>
                        <a:defRPr sz="2200">
                          <a:solidFill>
                            <a:schemeClr val="tx1"/>
                          </a:solidFill>
                          <a:latin typeface="Arial" charset="0"/>
                          <a:cs typeface="Arial" charset="0"/>
                        </a:defRPr>
                      </a:lvl2pPr>
                      <a:lvl3pPr>
                        <a:spcBef>
                          <a:spcPct val="20000"/>
                        </a:spcBef>
                        <a:buClr>
                          <a:schemeClr val="hlink"/>
                        </a:buClr>
                        <a:buSzPct val="55000"/>
                        <a:buFont typeface="Wingdings" pitchFamily="2" charset="2"/>
                        <a:defRPr sz="2000">
                          <a:solidFill>
                            <a:schemeClr val="tx1"/>
                          </a:solidFill>
                          <a:latin typeface="Arial" charset="0"/>
                          <a:cs typeface="Arial" charset="0"/>
                        </a:defRPr>
                      </a:lvl3pPr>
                      <a:lvl4pPr>
                        <a:spcBef>
                          <a:spcPct val="20000"/>
                        </a:spcBef>
                        <a:buClr>
                          <a:schemeClr val="accent2"/>
                        </a:buClr>
                        <a:buFont typeface="Wingdings" pitchFamily="2" charset="2"/>
                        <a:defRPr>
                          <a:solidFill>
                            <a:schemeClr val="tx1"/>
                          </a:solidFill>
                          <a:latin typeface="Arial" charset="0"/>
                          <a:cs typeface="Arial" charset="0"/>
                        </a:defRPr>
                      </a:lvl4pPr>
                      <a:lvl5pPr>
                        <a:spcBef>
                          <a:spcPct val="20000"/>
                        </a:spcBef>
                        <a:buClr>
                          <a:schemeClr val="tx1"/>
                        </a:buClr>
                        <a:buSzPct val="85000"/>
                        <a:buFont typeface="Wingdings" pitchFamily="2" charset="2"/>
                        <a:defRPr>
                          <a:solidFill>
                            <a:schemeClr val="tx1"/>
                          </a:solidFill>
                          <a:latin typeface="Arial" charset="0"/>
                          <a:cs typeface="Arial" charset="0"/>
                        </a:defRPr>
                      </a:lvl5pPr>
                      <a:lvl6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6pPr>
                      <a:lvl7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7pPr>
                      <a:lvl8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8pPr>
                      <a:lvl9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n-US" altLang="en-US" sz="1800" b="0" i="0" u="none" strike="noStrike" cap="none" normalizeH="0" baseline="0" smtClean="0">
                          <a:ln>
                            <a:noFill/>
                          </a:ln>
                          <a:solidFill>
                            <a:schemeClr val="tx1"/>
                          </a:solidFill>
                          <a:effectLst/>
                          <a:latin typeface="Arial" charset="0"/>
                          <a:cs typeface="Arial" charset="0"/>
                        </a:rPr>
                        <a:t>7. Interpersonal</a:t>
                      </a:r>
                    </a:p>
                  </a:txBody>
                  <a:tcPr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697">
                <a:tc>
                  <a:txBody>
                    <a:bodyPr/>
                    <a:lstStyle>
                      <a:lvl1pPr>
                        <a:spcBef>
                          <a:spcPct val="20000"/>
                        </a:spcBef>
                        <a:buClr>
                          <a:schemeClr val="accent2"/>
                        </a:buClr>
                        <a:buSzPct val="75000"/>
                        <a:buFont typeface="Wingdings" pitchFamily="2" charset="2"/>
                        <a:defRPr sz="2700">
                          <a:solidFill>
                            <a:schemeClr val="tx1"/>
                          </a:solidFill>
                          <a:latin typeface="Arial" charset="0"/>
                          <a:cs typeface="Arial" charset="0"/>
                        </a:defRPr>
                      </a:lvl1pPr>
                      <a:lvl2pPr>
                        <a:spcBef>
                          <a:spcPct val="20000"/>
                        </a:spcBef>
                        <a:buClr>
                          <a:schemeClr val="accent1"/>
                        </a:buClr>
                        <a:buSzPct val="65000"/>
                        <a:buFont typeface="Wingdings" pitchFamily="2" charset="2"/>
                        <a:defRPr sz="2200">
                          <a:solidFill>
                            <a:schemeClr val="tx1"/>
                          </a:solidFill>
                          <a:latin typeface="Arial" charset="0"/>
                          <a:cs typeface="Arial" charset="0"/>
                        </a:defRPr>
                      </a:lvl2pPr>
                      <a:lvl3pPr>
                        <a:spcBef>
                          <a:spcPct val="20000"/>
                        </a:spcBef>
                        <a:buClr>
                          <a:schemeClr val="hlink"/>
                        </a:buClr>
                        <a:buSzPct val="55000"/>
                        <a:buFont typeface="Wingdings" pitchFamily="2" charset="2"/>
                        <a:defRPr sz="2000">
                          <a:solidFill>
                            <a:schemeClr val="tx1"/>
                          </a:solidFill>
                          <a:latin typeface="Arial" charset="0"/>
                          <a:cs typeface="Arial" charset="0"/>
                        </a:defRPr>
                      </a:lvl3pPr>
                      <a:lvl4pPr>
                        <a:spcBef>
                          <a:spcPct val="20000"/>
                        </a:spcBef>
                        <a:buClr>
                          <a:schemeClr val="accent2"/>
                        </a:buClr>
                        <a:buFont typeface="Wingdings" pitchFamily="2" charset="2"/>
                        <a:defRPr>
                          <a:solidFill>
                            <a:schemeClr val="tx1"/>
                          </a:solidFill>
                          <a:latin typeface="Arial" charset="0"/>
                          <a:cs typeface="Arial" charset="0"/>
                        </a:defRPr>
                      </a:lvl4pPr>
                      <a:lvl5pPr>
                        <a:spcBef>
                          <a:spcPct val="20000"/>
                        </a:spcBef>
                        <a:buClr>
                          <a:schemeClr val="tx1"/>
                        </a:buClr>
                        <a:buSzPct val="85000"/>
                        <a:buFont typeface="Wingdings" pitchFamily="2" charset="2"/>
                        <a:defRPr>
                          <a:solidFill>
                            <a:schemeClr val="tx1"/>
                          </a:solidFill>
                          <a:latin typeface="Arial" charset="0"/>
                          <a:cs typeface="Arial" charset="0"/>
                        </a:defRPr>
                      </a:lvl5pPr>
                      <a:lvl6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6pPr>
                      <a:lvl7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7pPr>
                      <a:lvl8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8pPr>
                      <a:lvl9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n-US" altLang="en-US" sz="1800" b="0" i="0" u="none" strike="noStrike" cap="none" normalizeH="0" baseline="0" smtClean="0">
                          <a:ln>
                            <a:noFill/>
                          </a:ln>
                          <a:solidFill>
                            <a:schemeClr val="tx1"/>
                          </a:solidFill>
                          <a:effectLst/>
                          <a:latin typeface="Arial" charset="0"/>
                          <a:cs typeface="Arial" charset="0"/>
                        </a:rPr>
                        <a:t>4. Kinesthetic</a:t>
                      </a:r>
                    </a:p>
                  </a:txBody>
                  <a:tcPr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75000"/>
                        <a:buFont typeface="Wingdings" pitchFamily="2" charset="2"/>
                        <a:defRPr sz="2700">
                          <a:solidFill>
                            <a:schemeClr val="tx1"/>
                          </a:solidFill>
                          <a:latin typeface="Arial" charset="0"/>
                          <a:cs typeface="Arial" charset="0"/>
                        </a:defRPr>
                      </a:lvl1pPr>
                      <a:lvl2pPr>
                        <a:spcBef>
                          <a:spcPct val="20000"/>
                        </a:spcBef>
                        <a:buClr>
                          <a:schemeClr val="accent1"/>
                        </a:buClr>
                        <a:buSzPct val="65000"/>
                        <a:buFont typeface="Wingdings" pitchFamily="2" charset="2"/>
                        <a:defRPr sz="2200">
                          <a:solidFill>
                            <a:schemeClr val="tx1"/>
                          </a:solidFill>
                          <a:latin typeface="Arial" charset="0"/>
                          <a:cs typeface="Arial" charset="0"/>
                        </a:defRPr>
                      </a:lvl2pPr>
                      <a:lvl3pPr>
                        <a:spcBef>
                          <a:spcPct val="20000"/>
                        </a:spcBef>
                        <a:buClr>
                          <a:schemeClr val="hlink"/>
                        </a:buClr>
                        <a:buSzPct val="55000"/>
                        <a:buFont typeface="Wingdings" pitchFamily="2" charset="2"/>
                        <a:defRPr sz="2000">
                          <a:solidFill>
                            <a:schemeClr val="tx1"/>
                          </a:solidFill>
                          <a:latin typeface="Arial" charset="0"/>
                          <a:cs typeface="Arial" charset="0"/>
                        </a:defRPr>
                      </a:lvl3pPr>
                      <a:lvl4pPr>
                        <a:spcBef>
                          <a:spcPct val="20000"/>
                        </a:spcBef>
                        <a:buClr>
                          <a:schemeClr val="accent2"/>
                        </a:buClr>
                        <a:buFont typeface="Wingdings" pitchFamily="2" charset="2"/>
                        <a:defRPr>
                          <a:solidFill>
                            <a:schemeClr val="tx1"/>
                          </a:solidFill>
                          <a:latin typeface="Arial" charset="0"/>
                          <a:cs typeface="Arial" charset="0"/>
                        </a:defRPr>
                      </a:lvl4pPr>
                      <a:lvl5pPr>
                        <a:spcBef>
                          <a:spcPct val="20000"/>
                        </a:spcBef>
                        <a:buClr>
                          <a:schemeClr val="tx1"/>
                        </a:buClr>
                        <a:buSzPct val="85000"/>
                        <a:buFont typeface="Wingdings" pitchFamily="2" charset="2"/>
                        <a:defRPr>
                          <a:solidFill>
                            <a:schemeClr val="tx1"/>
                          </a:solidFill>
                          <a:latin typeface="Arial" charset="0"/>
                          <a:cs typeface="Arial" charset="0"/>
                        </a:defRPr>
                      </a:lvl5pPr>
                      <a:lvl6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6pPr>
                      <a:lvl7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7pPr>
                      <a:lvl8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8pPr>
                      <a:lvl9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n-US" altLang="en-US" sz="1800" b="0" i="0" u="none" strike="noStrike" cap="none" normalizeH="0" baseline="0" dirty="0" smtClean="0">
                          <a:ln>
                            <a:noFill/>
                          </a:ln>
                          <a:solidFill>
                            <a:schemeClr val="tx1"/>
                          </a:solidFill>
                          <a:effectLst/>
                          <a:latin typeface="Arial" charset="0"/>
                          <a:cs typeface="Arial" charset="0"/>
                        </a:rPr>
                        <a:t>8. Intrapersonal</a:t>
                      </a:r>
                    </a:p>
                  </a:txBody>
                  <a:tcPr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wheel spokes="3"/>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pPr eaLnBrk="1" fontAlgn="auto" hangingPunct="1">
              <a:spcAft>
                <a:spcPts val="0"/>
              </a:spcAft>
              <a:defRPr/>
            </a:pPr>
            <a:r>
              <a:rPr lang="en-US" altLang="en-US">
                <a:solidFill>
                  <a:schemeClr val="tx1"/>
                </a:solidFill>
              </a:rPr>
              <a:t>MI in the Classroom</a:t>
            </a:r>
          </a:p>
        </p:txBody>
      </p:sp>
      <p:sp>
        <p:nvSpPr>
          <p:cNvPr id="63491" name="Rectangle 3"/>
          <p:cNvSpPr>
            <a:spLocks noGrp="1" noChangeArrowheads="1"/>
          </p:cNvSpPr>
          <p:nvPr>
            <p:ph idx="1"/>
          </p:nvPr>
        </p:nvSpPr>
        <p:spPr>
          <a:xfrm>
            <a:off x="533400" y="1828800"/>
            <a:ext cx="4152900" cy="4038600"/>
          </a:xfrm>
        </p:spPr>
        <p:txBody>
          <a:bodyPr/>
          <a:lstStyle/>
          <a:p>
            <a:pPr eaLnBrk="1" hangingPunct="1">
              <a:lnSpc>
                <a:spcPct val="90000"/>
              </a:lnSpc>
            </a:pPr>
            <a:r>
              <a:rPr lang="en-US" altLang="en-US" smtClean="0"/>
              <a:t>Delivery of instruction via multiple mediums</a:t>
            </a:r>
          </a:p>
          <a:p>
            <a:pPr eaLnBrk="1" hangingPunct="1">
              <a:lnSpc>
                <a:spcPct val="90000"/>
              </a:lnSpc>
            </a:pPr>
            <a:endParaRPr lang="en-US" altLang="en-US" sz="1100" smtClean="0"/>
          </a:p>
          <a:p>
            <a:pPr eaLnBrk="1" hangingPunct="1">
              <a:lnSpc>
                <a:spcPct val="90000"/>
              </a:lnSpc>
            </a:pPr>
            <a:r>
              <a:rPr lang="en-US" altLang="en-US" smtClean="0"/>
              <a:t>Student-centered classroom</a:t>
            </a:r>
          </a:p>
          <a:p>
            <a:pPr eaLnBrk="1" hangingPunct="1">
              <a:lnSpc>
                <a:spcPct val="90000"/>
              </a:lnSpc>
            </a:pPr>
            <a:endParaRPr lang="en-US" altLang="en-US" sz="1100" smtClean="0"/>
          </a:p>
          <a:p>
            <a:pPr eaLnBrk="1" hangingPunct="1">
              <a:lnSpc>
                <a:spcPct val="90000"/>
              </a:lnSpc>
            </a:pPr>
            <a:r>
              <a:rPr lang="en-US" altLang="en-US" smtClean="0"/>
              <a:t>Authentic Assessment</a:t>
            </a:r>
          </a:p>
          <a:p>
            <a:pPr eaLnBrk="1" hangingPunct="1">
              <a:lnSpc>
                <a:spcPct val="90000"/>
              </a:lnSpc>
            </a:pPr>
            <a:endParaRPr lang="en-US" altLang="en-US" sz="1100" smtClean="0"/>
          </a:p>
          <a:p>
            <a:pPr eaLnBrk="1" hangingPunct="1">
              <a:lnSpc>
                <a:spcPct val="90000"/>
              </a:lnSpc>
            </a:pPr>
            <a:r>
              <a:rPr lang="en-US" altLang="en-US" smtClean="0"/>
              <a:t>Self-directed learning</a:t>
            </a:r>
          </a:p>
          <a:p>
            <a:pPr eaLnBrk="1" hangingPunct="1">
              <a:lnSpc>
                <a:spcPct val="90000"/>
              </a:lnSpc>
            </a:pPr>
            <a:endParaRPr lang="en-US" altLang="en-US" smtClean="0"/>
          </a:p>
        </p:txBody>
      </p:sp>
      <p:pic>
        <p:nvPicPr>
          <p:cNvPr id="63492" name="Picture 4" descr="example"/>
          <p:cNvPicPr>
            <a:picLocks noChangeAspect="1" noChangeArrowheads="1"/>
          </p:cNvPicPr>
          <p:nvPr/>
        </p:nvPicPr>
        <p:blipFill>
          <a:blip r:embed="rId2"/>
          <a:srcRect/>
          <a:stretch>
            <a:fillRect/>
          </a:stretch>
        </p:blipFill>
        <p:spPr bwMode="auto">
          <a:xfrm>
            <a:off x="4267200" y="1676400"/>
            <a:ext cx="4505325" cy="4152900"/>
          </a:xfrm>
          <a:prstGeom prst="rect">
            <a:avLst/>
          </a:prstGeom>
          <a:noFill/>
          <a:ln w="9525">
            <a:noFill/>
            <a:miter lim="800000"/>
            <a:headEnd/>
            <a:tailEnd/>
          </a:ln>
        </p:spPr>
      </p:pic>
    </p:spTree>
  </p:cSld>
  <p:clrMapOvr>
    <a:masterClrMapping/>
  </p:clrMapOvr>
  <p:transition spd="slow">
    <p:wheel spokes="3"/>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eaLnBrk="1" fontAlgn="auto" hangingPunct="1">
              <a:spcAft>
                <a:spcPts val="0"/>
              </a:spcAft>
              <a:defRPr/>
            </a:pPr>
            <a:r>
              <a:rPr lang="en-US" altLang="en-US">
                <a:solidFill>
                  <a:schemeClr val="tx1"/>
                </a:solidFill>
              </a:rPr>
              <a:t>Critiques of MI</a:t>
            </a:r>
          </a:p>
        </p:txBody>
      </p:sp>
      <p:sp>
        <p:nvSpPr>
          <p:cNvPr id="64515" name="Rectangle 3"/>
          <p:cNvSpPr>
            <a:spLocks noGrp="1" noChangeArrowheads="1"/>
          </p:cNvSpPr>
          <p:nvPr>
            <p:ph idx="1"/>
          </p:nvPr>
        </p:nvSpPr>
        <p:spPr/>
        <p:txBody>
          <a:bodyPr/>
          <a:lstStyle/>
          <a:p>
            <a:pPr eaLnBrk="1" hangingPunct="1"/>
            <a:r>
              <a:rPr lang="en-US" altLang="en-US" smtClean="0"/>
              <a:t>Lack of quantifiable evidence that MI exist</a:t>
            </a:r>
          </a:p>
          <a:p>
            <a:pPr eaLnBrk="1" hangingPunct="1">
              <a:buFont typeface="Wingdings" pitchFamily="-1" charset="2"/>
              <a:buNone/>
            </a:pPr>
            <a:endParaRPr lang="en-US" altLang="en-US" sz="1100" smtClean="0"/>
          </a:p>
          <a:p>
            <a:pPr eaLnBrk="1" hangingPunct="1"/>
            <a:r>
              <a:rPr lang="en-US" altLang="en-US" smtClean="0"/>
              <a:t>Lack of evidence that use of MI as a curricular and methodological approach has any discernable impact on learning</a:t>
            </a:r>
          </a:p>
          <a:p>
            <a:pPr eaLnBrk="1" hangingPunct="1">
              <a:buFont typeface="Wingdings" pitchFamily="-1" charset="2"/>
              <a:buNone/>
            </a:pPr>
            <a:endParaRPr lang="en-US" altLang="en-US" sz="1100" smtClean="0"/>
          </a:p>
          <a:p>
            <a:pPr eaLnBrk="1" hangingPunct="1"/>
            <a:r>
              <a:rPr lang="en-US" altLang="en-US" smtClean="0"/>
              <a:t>Suggestive of a departure from core curricula and standards</a:t>
            </a:r>
          </a:p>
          <a:p>
            <a:pPr eaLnBrk="1" hangingPunct="1"/>
            <a:endParaRPr lang="en-US" altLang="en-US" smtClean="0"/>
          </a:p>
          <a:p>
            <a:pPr eaLnBrk="1" hangingPunct="1"/>
            <a:endParaRPr lang="en-US" altLang="en-US" smtClean="0"/>
          </a:p>
        </p:txBody>
      </p:sp>
    </p:spTree>
  </p:cSld>
  <p:clrMapOvr>
    <a:masterClrMapping/>
  </p:clrMapOvr>
  <p:transition spd="slow">
    <p:wheel spokes="3"/>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eaLnBrk="1" fontAlgn="auto" hangingPunct="1">
              <a:spcAft>
                <a:spcPts val="0"/>
              </a:spcAft>
              <a:defRPr/>
            </a:pPr>
            <a:r>
              <a:rPr lang="en-US" altLang="en-US">
                <a:solidFill>
                  <a:schemeClr val="tx1"/>
                </a:solidFill>
              </a:rPr>
              <a:t>Brain-Based Learning (BBL)</a:t>
            </a:r>
          </a:p>
        </p:txBody>
      </p:sp>
      <p:sp>
        <p:nvSpPr>
          <p:cNvPr id="95235" name="Rectangle 3"/>
          <p:cNvSpPr>
            <a:spLocks noGrp="1" noChangeArrowheads="1"/>
          </p:cNvSpPr>
          <p:nvPr>
            <p:ph type="body" sz="half" idx="1"/>
          </p:nvPr>
        </p:nvSpPr>
        <p:spPr>
          <a:xfrm>
            <a:off x="533400" y="1828800"/>
            <a:ext cx="7926388" cy="1765300"/>
          </a:xfrm>
        </p:spPr>
        <p:txBody>
          <a:bodyPr rtlCol="0">
            <a:normAutofit fontScale="92500" lnSpcReduction="20000"/>
          </a:bodyPr>
          <a:lstStyle/>
          <a:p>
            <a:pPr eaLnBrk="1" fontAlgn="auto" hangingPunct="1">
              <a:spcAft>
                <a:spcPts val="0"/>
              </a:spcAft>
              <a:buFont typeface="Arial" panose="020B0604020202020204" pitchFamily="34" charset="0"/>
              <a:buChar char="•"/>
              <a:defRPr/>
            </a:pPr>
            <a:r>
              <a:rPr lang="en-US" altLang="en-US" sz="2700"/>
              <a:t>Grew out of Neuroscience &amp; Constructivism</a:t>
            </a:r>
          </a:p>
          <a:p>
            <a:pPr eaLnBrk="1" fontAlgn="auto" hangingPunct="1">
              <a:spcAft>
                <a:spcPts val="0"/>
              </a:spcAft>
              <a:buFont typeface="Wingdings" pitchFamily="2" charset="2"/>
              <a:buNone/>
              <a:defRPr/>
            </a:pPr>
            <a:endParaRPr lang="en-US" altLang="en-US" sz="1000"/>
          </a:p>
          <a:p>
            <a:pPr eaLnBrk="1" fontAlgn="auto" hangingPunct="1">
              <a:spcAft>
                <a:spcPts val="0"/>
              </a:spcAft>
              <a:buFont typeface="Arial" panose="020B0604020202020204" pitchFamily="34" charset="0"/>
              <a:buChar char="•"/>
              <a:defRPr/>
            </a:pPr>
            <a:r>
              <a:rPr lang="en-US" altLang="en-US" sz="2700"/>
              <a:t>D. Souza, N. Caine &amp; G. Caine, E. Jensen (1980’s to present)</a:t>
            </a:r>
          </a:p>
          <a:p>
            <a:pPr eaLnBrk="1" fontAlgn="auto" hangingPunct="1">
              <a:spcAft>
                <a:spcPts val="0"/>
              </a:spcAft>
              <a:buFont typeface="Arial" panose="020B0604020202020204" pitchFamily="34" charset="0"/>
              <a:buChar char="•"/>
              <a:defRPr/>
            </a:pPr>
            <a:r>
              <a:rPr lang="en-US" altLang="en-US" sz="2700"/>
              <a:t>12 governing principles</a:t>
            </a:r>
          </a:p>
          <a:p>
            <a:pPr eaLnBrk="1" fontAlgn="auto" hangingPunct="1">
              <a:spcAft>
                <a:spcPts val="0"/>
              </a:spcAft>
              <a:buFont typeface="Arial" panose="020B0604020202020204" pitchFamily="34" charset="0"/>
              <a:buChar char="•"/>
              <a:defRPr/>
            </a:pPr>
            <a:endParaRPr lang="en-US" altLang="en-US" sz="2700"/>
          </a:p>
        </p:txBody>
      </p:sp>
      <p:graphicFrame>
        <p:nvGraphicFramePr>
          <p:cNvPr id="95259" name="Group 27"/>
          <p:cNvGraphicFramePr>
            <a:graphicFrameLocks noGrp="1"/>
          </p:cNvGraphicFramePr>
          <p:nvPr>
            <p:ph sz="half" idx="2"/>
          </p:nvPr>
        </p:nvGraphicFramePr>
        <p:xfrm>
          <a:off x="323850" y="3860800"/>
          <a:ext cx="8534400" cy="2194284"/>
        </p:xfrm>
        <a:graphic>
          <a:graphicData uri="http://schemas.openxmlformats.org/drawingml/2006/table">
            <a:tbl>
              <a:tblPr/>
              <a:tblGrid>
                <a:gridCol w="3733800"/>
                <a:gridCol w="4800600"/>
              </a:tblGrid>
              <a:tr h="365654">
                <a:tc>
                  <a:txBody>
                    <a:bodyPr/>
                    <a:lstStyle>
                      <a:lvl1pPr>
                        <a:spcBef>
                          <a:spcPct val="20000"/>
                        </a:spcBef>
                        <a:buClr>
                          <a:schemeClr val="accent2"/>
                        </a:buClr>
                        <a:buSzPct val="75000"/>
                        <a:buFont typeface="Wingdings" pitchFamily="2" charset="2"/>
                        <a:defRPr sz="2700">
                          <a:solidFill>
                            <a:schemeClr val="tx1"/>
                          </a:solidFill>
                          <a:latin typeface="Arial" charset="0"/>
                          <a:cs typeface="Arial" charset="0"/>
                        </a:defRPr>
                      </a:lvl1pPr>
                      <a:lvl2pPr>
                        <a:spcBef>
                          <a:spcPct val="20000"/>
                        </a:spcBef>
                        <a:buClr>
                          <a:schemeClr val="accent1"/>
                        </a:buClr>
                        <a:buSzPct val="65000"/>
                        <a:buFont typeface="Wingdings" pitchFamily="2" charset="2"/>
                        <a:defRPr sz="2200">
                          <a:solidFill>
                            <a:schemeClr val="tx1"/>
                          </a:solidFill>
                          <a:latin typeface="Arial" charset="0"/>
                          <a:cs typeface="Arial" charset="0"/>
                        </a:defRPr>
                      </a:lvl2pPr>
                      <a:lvl3pPr>
                        <a:spcBef>
                          <a:spcPct val="20000"/>
                        </a:spcBef>
                        <a:buClr>
                          <a:schemeClr val="hlink"/>
                        </a:buClr>
                        <a:buSzPct val="55000"/>
                        <a:buFont typeface="Wingdings" pitchFamily="2" charset="2"/>
                        <a:defRPr sz="2000">
                          <a:solidFill>
                            <a:schemeClr val="tx1"/>
                          </a:solidFill>
                          <a:latin typeface="Arial" charset="0"/>
                          <a:cs typeface="Arial" charset="0"/>
                        </a:defRPr>
                      </a:lvl3pPr>
                      <a:lvl4pPr>
                        <a:spcBef>
                          <a:spcPct val="20000"/>
                        </a:spcBef>
                        <a:buClr>
                          <a:schemeClr val="accent2"/>
                        </a:buClr>
                        <a:buFont typeface="Wingdings" pitchFamily="2" charset="2"/>
                        <a:defRPr>
                          <a:solidFill>
                            <a:schemeClr val="tx1"/>
                          </a:solidFill>
                          <a:latin typeface="Arial" charset="0"/>
                          <a:cs typeface="Arial" charset="0"/>
                        </a:defRPr>
                      </a:lvl4pPr>
                      <a:lvl5pPr>
                        <a:spcBef>
                          <a:spcPct val="20000"/>
                        </a:spcBef>
                        <a:buClr>
                          <a:schemeClr val="tx1"/>
                        </a:buClr>
                        <a:buSzPct val="85000"/>
                        <a:buFont typeface="Wingdings" pitchFamily="2" charset="2"/>
                        <a:defRPr>
                          <a:solidFill>
                            <a:schemeClr val="tx1"/>
                          </a:solidFill>
                          <a:latin typeface="Arial" charset="0"/>
                          <a:cs typeface="Arial" charset="0"/>
                        </a:defRPr>
                      </a:lvl5pPr>
                      <a:lvl6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6pPr>
                      <a:lvl7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7pPr>
                      <a:lvl8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8pPr>
                      <a:lvl9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n-US" altLang="en-US" sz="1800" b="0" i="0" u="none" strike="noStrike" cap="none" normalizeH="0" baseline="0" smtClean="0">
                          <a:ln>
                            <a:noFill/>
                          </a:ln>
                          <a:solidFill>
                            <a:schemeClr val="tx1"/>
                          </a:solidFill>
                          <a:effectLst/>
                          <a:latin typeface="Arial" charset="0"/>
                          <a:cs typeface="Arial" charset="0"/>
                        </a:rPr>
                        <a:t>1. Brain is a parallel processor</a:t>
                      </a:r>
                    </a:p>
                  </a:txBody>
                  <a:tcPr marT="45697" marB="456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75000"/>
                        <a:buFont typeface="Wingdings" pitchFamily="2" charset="2"/>
                        <a:defRPr sz="2700">
                          <a:solidFill>
                            <a:schemeClr val="tx1"/>
                          </a:solidFill>
                          <a:latin typeface="Arial" charset="0"/>
                          <a:cs typeface="Arial" charset="0"/>
                        </a:defRPr>
                      </a:lvl1pPr>
                      <a:lvl2pPr>
                        <a:spcBef>
                          <a:spcPct val="20000"/>
                        </a:spcBef>
                        <a:buClr>
                          <a:schemeClr val="accent1"/>
                        </a:buClr>
                        <a:buSzPct val="65000"/>
                        <a:buFont typeface="Wingdings" pitchFamily="2" charset="2"/>
                        <a:defRPr sz="2200">
                          <a:solidFill>
                            <a:schemeClr val="tx1"/>
                          </a:solidFill>
                          <a:latin typeface="Arial" charset="0"/>
                          <a:cs typeface="Arial" charset="0"/>
                        </a:defRPr>
                      </a:lvl2pPr>
                      <a:lvl3pPr>
                        <a:spcBef>
                          <a:spcPct val="20000"/>
                        </a:spcBef>
                        <a:buClr>
                          <a:schemeClr val="hlink"/>
                        </a:buClr>
                        <a:buSzPct val="55000"/>
                        <a:buFont typeface="Wingdings" pitchFamily="2" charset="2"/>
                        <a:defRPr sz="2000">
                          <a:solidFill>
                            <a:schemeClr val="tx1"/>
                          </a:solidFill>
                          <a:latin typeface="Arial" charset="0"/>
                          <a:cs typeface="Arial" charset="0"/>
                        </a:defRPr>
                      </a:lvl3pPr>
                      <a:lvl4pPr>
                        <a:spcBef>
                          <a:spcPct val="20000"/>
                        </a:spcBef>
                        <a:buClr>
                          <a:schemeClr val="accent2"/>
                        </a:buClr>
                        <a:buFont typeface="Wingdings" pitchFamily="2" charset="2"/>
                        <a:defRPr>
                          <a:solidFill>
                            <a:schemeClr val="tx1"/>
                          </a:solidFill>
                          <a:latin typeface="Arial" charset="0"/>
                          <a:cs typeface="Arial" charset="0"/>
                        </a:defRPr>
                      </a:lvl4pPr>
                      <a:lvl5pPr>
                        <a:spcBef>
                          <a:spcPct val="20000"/>
                        </a:spcBef>
                        <a:buClr>
                          <a:schemeClr val="tx1"/>
                        </a:buClr>
                        <a:buSzPct val="85000"/>
                        <a:buFont typeface="Wingdings" pitchFamily="2" charset="2"/>
                        <a:defRPr>
                          <a:solidFill>
                            <a:schemeClr val="tx1"/>
                          </a:solidFill>
                          <a:latin typeface="Arial" charset="0"/>
                          <a:cs typeface="Arial" charset="0"/>
                        </a:defRPr>
                      </a:lvl5pPr>
                      <a:lvl6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6pPr>
                      <a:lvl7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7pPr>
                      <a:lvl8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8pPr>
                      <a:lvl9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n-US" altLang="en-US" sz="1800" b="0" i="0" u="none" strike="noStrike" cap="none" normalizeH="0" baseline="0" smtClean="0">
                          <a:ln>
                            <a:noFill/>
                          </a:ln>
                          <a:solidFill>
                            <a:schemeClr val="tx1"/>
                          </a:solidFill>
                          <a:effectLst/>
                          <a:latin typeface="Arial" charset="0"/>
                          <a:cs typeface="Arial" charset="0"/>
                        </a:rPr>
                        <a:t>7. Focused attention &amp; peripheral perception</a:t>
                      </a:r>
                    </a:p>
                  </a:txBody>
                  <a:tcPr marT="45697" marB="456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654">
                <a:tc>
                  <a:txBody>
                    <a:bodyPr/>
                    <a:lstStyle>
                      <a:lvl1pPr>
                        <a:spcBef>
                          <a:spcPct val="20000"/>
                        </a:spcBef>
                        <a:buClr>
                          <a:schemeClr val="accent2"/>
                        </a:buClr>
                        <a:buSzPct val="75000"/>
                        <a:buFont typeface="Wingdings" pitchFamily="2" charset="2"/>
                        <a:defRPr sz="2700">
                          <a:solidFill>
                            <a:schemeClr val="tx1"/>
                          </a:solidFill>
                          <a:latin typeface="Arial" charset="0"/>
                          <a:cs typeface="Arial" charset="0"/>
                        </a:defRPr>
                      </a:lvl1pPr>
                      <a:lvl2pPr>
                        <a:spcBef>
                          <a:spcPct val="20000"/>
                        </a:spcBef>
                        <a:buClr>
                          <a:schemeClr val="accent1"/>
                        </a:buClr>
                        <a:buSzPct val="65000"/>
                        <a:buFont typeface="Wingdings" pitchFamily="2" charset="2"/>
                        <a:defRPr sz="2200">
                          <a:solidFill>
                            <a:schemeClr val="tx1"/>
                          </a:solidFill>
                          <a:latin typeface="Arial" charset="0"/>
                          <a:cs typeface="Arial" charset="0"/>
                        </a:defRPr>
                      </a:lvl2pPr>
                      <a:lvl3pPr>
                        <a:spcBef>
                          <a:spcPct val="20000"/>
                        </a:spcBef>
                        <a:buClr>
                          <a:schemeClr val="hlink"/>
                        </a:buClr>
                        <a:buSzPct val="55000"/>
                        <a:buFont typeface="Wingdings" pitchFamily="2" charset="2"/>
                        <a:defRPr sz="2000">
                          <a:solidFill>
                            <a:schemeClr val="tx1"/>
                          </a:solidFill>
                          <a:latin typeface="Arial" charset="0"/>
                          <a:cs typeface="Arial" charset="0"/>
                        </a:defRPr>
                      </a:lvl3pPr>
                      <a:lvl4pPr>
                        <a:spcBef>
                          <a:spcPct val="20000"/>
                        </a:spcBef>
                        <a:buClr>
                          <a:schemeClr val="accent2"/>
                        </a:buClr>
                        <a:buFont typeface="Wingdings" pitchFamily="2" charset="2"/>
                        <a:defRPr>
                          <a:solidFill>
                            <a:schemeClr val="tx1"/>
                          </a:solidFill>
                          <a:latin typeface="Arial" charset="0"/>
                          <a:cs typeface="Arial" charset="0"/>
                        </a:defRPr>
                      </a:lvl4pPr>
                      <a:lvl5pPr>
                        <a:spcBef>
                          <a:spcPct val="20000"/>
                        </a:spcBef>
                        <a:buClr>
                          <a:schemeClr val="tx1"/>
                        </a:buClr>
                        <a:buSzPct val="85000"/>
                        <a:buFont typeface="Wingdings" pitchFamily="2" charset="2"/>
                        <a:defRPr>
                          <a:solidFill>
                            <a:schemeClr val="tx1"/>
                          </a:solidFill>
                          <a:latin typeface="Arial" charset="0"/>
                          <a:cs typeface="Arial" charset="0"/>
                        </a:defRPr>
                      </a:lvl5pPr>
                      <a:lvl6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6pPr>
                      <a:lvl7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7pPr>
                      <a:lvl8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8pPr>
                      <a:lvl9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n-US" altLang="en-US" sz="1800" b="0" i="0" u="none" strike="noStrike" cap="none" normalizeH="0" baseline="0" smtClean="0">
                          <a:ln>
                            <a:noFill/>
                          </a:ln>
                          <a:solidFill>
                            <a:schemeClr val="tx1"/>
                          </a:solidFill>
                          <a:effectLst/>
                          <a:latin typeface="Arial" charset="0"/>
                          <a:cs typeface="Arial" charset="0"/>
                        </a:rPr>
                        <a:t>2. Whole body learning</a:t>
                      </a:r>
                    </a:p>
                  </a:txBody>
                  <a:tcPr marT="45697" marB="456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75000"/>
                        <a:buFont typeface="Wingdings" pitchFamily="2" charset="2"/>
                        <a:defRPr sz="2700">
                          <a:solidFill>
                            <a:schemeClr val="tx1"/>
                          </a:solidFill>
                          <a:latin typeface="Arial" charset="0"/>
                          <a:cs typeface="Arial" charset="0"/>
                        </a:defRPr>
                      </a:lvl1pPr>
                      <a:lvl2pPr>
                        <a:spcBef>
                          <a:spcPct val="20000"/>
                        </a:spcBef>
                        <a:buClr>
                          <a:schemeClr val="accent1"/>
                        </a:buClr>
                        <a:buSzPct val="65000"/>
                        <a:buFont typeface="Wingdings" pitchFamily="2" charset="2"/>
                        <a:defRPr sz="2200">
                          <a:solidFill>
                            <a:schemeClr val="tx1"/>
                          </a:solidFill>
                          <a:latin typeface="Arial" charset="0"/>
                          <a:cs typeface="Arial" charset="0"/>
                        </a:defRPr>
                      </a:lvl2pPr>
                      <a:lvl3pPr>
                        <a:spcBef>
                          <a:spcPct val="20000"/>
                        </a:spcBef>
                        <a:buClr>
                          <a:schemeClr val="hlink"/>
                        </a:buClr>
                        <a:buSzPct val="55000"/>
                        <a:buFont typeface="Wingdings" pitchFamily="2" charset="2"/>
                        <a:defRPr sz="2000">
                          <a:solidFill>
                            <a:schemeClr val="tx1"/>
                          </a:solidFill>
                          <a:latin typeface="Arial" charset="0"/>
                          <a:cs typeface="Arial" charset="0"/>
                        </a:defRPr>
                      </a:lvl3pPr>
                      <a:lvl4pPr>
                        <a:spcBef>
                          <a:spcPct val="20000"/>
                        </a:spcBef>
                        <a:buClr>
                          <a:schemeClr val="accent2"/>
                        </a:buClr>
                        <a:buFont typeface="Wingdings" pitchFamily="2" charset="2"/>
                        <a:defRPr>
                          <a:solidFill>
                            <a:schemeClr val="tx1"/>
                          </a:solidFill>
                          <a:latin typeface="Arial" charset="0"/>
                          <a:cs typeface="Arial" charset="0"/>
                        </a:defRPr>
                      </a:lvl4pPr>
                      <a:lvl5pPr>
                        <a:spcBef>
                          <a:spcPct val="20000"/>
                        </a:spcBef>
                        <a:buClr>
                          <a:schemeClr val="tx1"/>
                        </a:buClr>
                        <a:buSzPct val="85000"/>
                        <a:buFont typeface="Wingdings" pitchFamily="2" charset="2"/>
                        <a:defRPr>
                          <a:solidFill>
                            <a:schemeClr val="tx1"/>
                          </a:solidFill>
                          <a:latin typeface="Arial" charset="0"/>
                          <a:cs typeface="Arial" charset="0"/>
                        </a:defRPr>
                      </a:lvl5pPr>
                      <a:lvl6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6pPr>
                      <a:lvl7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7pPr>
                      <a:lvl8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8pPr>
                      <a:lvl9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n-US" altLang="en-US" sz="1800" b="0" i="0" u="none" strike="noStrike" cap="none" normalizeH="0" baseline="0" smtClean="0">
                          <a:ln>
                            <a:noFill/>
                          </a:ln>
                          <a:solidFill>
                            <a:schemeClr val="tx1"/>
                          </a:solidFill>
                          <a:effectLst/>
                          <a:latin typeface="Arial" charset="0"/>
                          <a:cs typeface="Arial" charset="0"/>
                        </a:rPr>
                        <a:t>8. Conscious &amp; unconscious processes</a:t>
                      </a:r>
                    </a:p>
                  </a:txBody>
                  <a:tcPr marT="45697" marB="456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654">
                <a:tc>
                  <a:txBody>
                    <a:bodyPr/>
                    <a:lstStyle>
                      <a:lvl1pPr>
                        <a:spcBef>
                          <a:spcPct val="20000"/>
                        </a:spcBef>
                        <a:buClr>
                          <a:schemeClr val="accent2"/>
                        </a:buClr>
                        <a:buSzPct val="75000"/>
                        <a:buFont typeface="Wingdings" pitchFamily="2" charset="2"/>
                        <a:defRPr sz="2700">
                          <a:solidFill>
                            <a:schemeClr val="tx1"/>
                          </a:solidFill>
                          <a:latin typeface="Arial" charset="0"/>
                          <a:cs typeface="Arial" charset="0"/>
                        </a:defRPr>
                      </a:lvl1pPr>
                      <a:lvl2pPr>
                        <a:spcBef>
                          <a:spcPct val="20000"/>
                        </a:spcBef>
                        <a:buClr>
                          <a:schemeClr val="accent1"/>
                        </a:buClr>
                        <a:buSzPct val="65000"/>
                        <a:buFont typeface="Wingdings" pitchFamily="2" charset="2"/>
                        <a:defRPr sz="2200">
                          <a:solidFill>
                            <a:schemeClr val="tx1"/>
                          </a:solidFill>
                          <a:latin typeface="Arial" charset="0"/>
                          <a:cs typeface="Arial" charset="0"/>
                        </a:defRPr>
                      </a:lvl2pPr>
                      <a:lvl3pPr>
                        <a:spcBef>
                          <a:spcPct val="20000"/>
                        </a:spcBef>
                        <a:buClr>
                          <a:schemeClr val="hlink"/>
                        </a:buClr>
                        <a:buSzPct val="55000"/>
                        <a:buFont typeface="Wingdings" pitchFamily="2" charset="2"/>
                        <a:defRPr sz="2000">
                          <a:solidFill>
                            <a:schemeClr val="tx1"/>
                          </a:solidFill>
                          <a:latin typeface="Arial" charset="0"/>
                          <a:cs typeface="Arial" charset="0"/>
                        </a:defRPr>
                      </a:lvl3pPr>
                      <a:lvl4pPr>
                        <a:spcBef>
                          <a:spcPct val="20000"/>
                        </a:spcBef>
                        <a:buClr>
                          <a:schemeClr val="accent2"/>
                        </a:buClr>
                        <a:buFont typeface="Wingdings" pitchFamily="2" charset="2"/>
                        <a:defRPr>
                          <a:solidFill>
                            <a:schemeClr val="tx1"/>
                          </a:solidFill>
                          <a:latin typeface="Arial" charset="0"/>
                          <a:cs typeface="Arial" charset="0"/>
                        </a:defRPr>
                      </a:lvl4pPr>
                      <a:lvl5pPr>
                        <a:spcBef>
                          <a:spcPct val="20000"/>
                        </a:spcBef>
                        <a:buClr>
                          <a:schemeClr val="tx1"/>
                        </a:buClr>
                        <a:buSzPct val="85000"/>
                        <a:buFont typeface="Wingdings" pitchFamily="2" charset="2"/>
                        <a:defRPr>
                          <a:solidFill>
                            <a:schemeClr val="tx1"/>
                          </a:solidFill>
                          <a:latin typeface="Arial" charset="0"/>
                          <a:cs typeface="Arial" charset="0"/>
                        </a:defRPr>
                      </a:lvl5pPr>
                      <a:lvl6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6pPr>
                      <a:lvl7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7pPr>
                      <a:lvl8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8pPr>
                      <a:lvl9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n-US" altLang="en-US" sz="1800" b="0" i="0" u="none" strike="noStrike" cap="none" normalizeH="0" baseline="0" smtClean="0">
                          <a:ln>
                            <a:noFill/>
                          </a:ln>
                          <a:solidFill>
                            <a:schemeClr val="tx1"/>
                          </a:solidFill>
                          <a:effectLst/>
                          <a:latin typeface="Arial" charset="0"/>
                          <a:cs typeface="Arial" charset="0"/>
                        </a:rPr>
                        <a:t>3. A search for meaning</a:t>
                      </a:r>
                    </a:p>
                  </a:txBody>
                  <a:tcPr marT="45697" marB="456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75000"/>
                        <a:buFont typeface="Wingdings" pitchFamily="2" charset="2"/>
                        <a:defRPr sz="2700">
                          <a:solidFill>
                            <a:schemeClr val="tx1"/>
                          </a:solidFill>
                          <a:latin typeface="Arial" charset="0"/>
                          <a:cs typeface="Arial" charset="0"/>
                        </a:defRPr>
                      </a:lvl1pPr>
                      <a:lvl2pPr>
                        <a:spcBef>
                          <a:spcPct val="20000"/>
                        </a:spcBef>
                        <a:buClr>
                          <a:schemeClr val="accent1"/>
                        </a:buClr>
                        <a:buSzPct val="65000"/>
                        <a:buFont typeface="Wingdings" pitchFamily="2" charset="2"/>
                        <a:defRPr sz="2200">
                          <a:solidFill>
                            <a:schemeClr val="tx1"/>
                          </a:solidFill>
                          <a:latin typeface="Arial" charset="0"/>
                          <a:cs typeface="Arial" charset="0"/>
                        </a:defRPr>
                      </a:lvl2pPr>
                      <a:lvl3pPr>
                        <a:spcBef>
                          <a:spcPct val="20000"/>
                        </a:spcBef>
                        <a:buClr>
                          <a:schemeClr val="hlink"/>
                        </a:buClr>
                        <a:buSzPct val="55000"/>
                        <a:buFont typeface="Wingdings" pitchFamily="2" charset="2"/>
                        <a:defRPr sz="2000">
                          <a:solidFill>
                            <a:schemeClr val="tx1"/>
                          </a:solidFill>
                          <a:latin typeface="Arial" charset="0"/>
                          <a:cs typeface="Arial" charset="0"/>
                        </a:defRPr>
                      </a:lvl3pPr>
                      <a:lvl4pPr>
                        <a:spcBef>
                          <a:spcPct val="20000"/>
                        </a:spcBef>
                        <a:buClr>
                          <a:schemeClr val="accent2"/>
                        </a:buClr>
                        <a:buFont typeface="Wingdings" pitchFamily="2" charset="2"/>
                        <a:defRPr>
                          <a:solidFill>
                            <a:schemeClr val="tx1"/>
                          </a:solidFill>
                          <a:latin typeface="Arial" charset="0"/>
                          <a:cs typeface="Arial" charset="0"/>
                        </a:defRPr>
                      </a:lvl4pPr>
                      <a:lvl5pPr>
                        <a:spcBef>
                          <a:spcPct val="20000"/>
                        </a:spcBef>
                        <a:buClr>
                          <a:schemeClr val="tx1"/>
                        </a:buClr>
                        <a:buSzPct val="85000"/>
                        <a:buFont typeface="Wingdings" pitchFamily="2" charset="2"/>
                        <a:defRPr>
                          <a:solidFill>
                            <a:schemeClr val="tx1"/>
                          </a:solidFill>
                          <a:latin typeface="Arial" charset="0"/>
                          <a:cs typeface="Arial" charset="0"/>
                        </a:defRPr>
                      </a:lvl5pPr>
                      <a:lvl6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6pPr>
                      <a:lvl7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7pPr>
                      <a:lvl8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8pPr>
                      <a:lvl9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n-US" altLang="en-US" sz="1800" b="0" i="0" u="none" strike="noStrike" cap="none" normalizeH="0" baseline="0" smtClean="0">
                          <a:ln>
                            <a:noFill/>
                          </a:ln>
                          <a:solidFill>
                            <a:schemeClr val="tx1"/>
                          </a:solidFill>
                          <a:effectLst/>
                          <a:latin typeface="Arial" charset="0"/>
                          <a:cs typeface="Arial" charset="0"/>
                        </a:rPr>
                        <a:t>9. Several types of memory</a:t>
                      </a:r>
                    </a:p>
                  </a:txBody>
                  <a:tcPr marT="45697" marB="456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654">
                <a:tc>
                  <a:txBody>
                    <a:bodyPr/>
                    <a:lstStyle>
                      <a:lvl1pPr>
                        <a:spcBef>
                          <a:spcPct val="20000"/>
                        </a:spcBef>
                        <a:buClr>
                          <a:schemeClr val="accent2"/>
                        </a:buClr>
                        <a:buSzPct val="75000"/>
                        <a:buFont typeface="Wingdings" pitchFamily="2" charset="2"/>
                        <a:defRPr sz="2700">
                          <a:solidFill>
                            <a:schemeClr val="tx1"/>
                          </a:solidFill>
                          <a:latin typeface="Arial" charset="0"/>
                          <a:cs typeface="Arial" charset="0"/>
                        </a:defRPr>
                      </a:lvl1pPr>
                      <a:lvl2pPr>
                        <a:spcBef>
                          <a:spcPct val="20000"/>
                        </a:spcBef>
                        <a:buClr>
                          <a:schemeClr val="accent1"/>
                        </a:buClr>
                        <a:buSzPct val="65000"/>
                        <a:buFont typeface="Wingdings" pitchFamily="2" charset="2"/>
                        <a:defRPr sz="2200">
                          <a:solidFill>
                            <a:schemeClr val="tx1"/>
                          </a:solidFill>
                          <a:latin typeface="Arial" charset="0"/>
                          <a:cs typeface="Arial" charset="0"/>
                        </a:defRPr>
                      </a:lvl2pPr>
                      <a:lvl3pPr>
                        <a:spcBef>
                          <a:spcPct val="20000"/>
                        </a:spcBef>
                        <a:buClr>
                          <a:schemeClr val="hlink"/>
                        </a:buClr>
                        <a:buSzPct val="55000"/>
                        <a:buFont typeface="Wingdings" pitchFamily="2" charset="2"/>
                        <a:defRPr sz="2000">
                          <a:solidFill>
                            <a:schemeClr val="tx1"/>
                          </a:solidFill>
                          <a:latin typeface="Arial" charset="0"/>
                          <a:cs typeface="Arial" charset="0"/>
                        </a:defRPr>
                      </a:lvl3pPr>
                      <a:lvl4pPr>
                        <a:spcBef>
                          <a:spcPct val="20000"/>
                        </a:spcBef>
                        <a:buClr>
                          <a:schemeClr val="accent2"/>
                        </a:buClr>
                        <a:buFont typeface="Wingdings" pitchFamily="2" charset="2"/>
                        <a:defRPr>
                          <a:solidFill>
                            <a:schemeClr val="tx1"/>
                          </a:solidFill>
                          <a:latin typeface="Arial" charset="0"/>
                          <a:cs typeface="Arial" charset="0"/>
                        </a:defRPr>
                      </a:lvl4pPr>
                      <a:lvl5pPr>
                        <a:spcBef>
                          <a:spcPct val="20000"/>
                        </a:spcBef>
                        <a:buClr>
                          <a:schemeClr val="tx1"/>
                        </a:buClr>
                        <a:buSzPct val="85000"/>
                        <a:buFont typeface="Wingdings" pitchFamily="2" charset="2"/>
                        <a:defRPr>
                          <a:solidFill>
                            <a:schemeClr val="tx1"/>
                          </a:solidFill>
                          <a:latin typeface="Arial" charset="0"/>
                          <a:cs typeface="Arial" charset="0"/>
                        </a:defRPr>
                      </a:lvl5pPr>
                      <a:lvl6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6pPr>
                      <a:lvl7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7pPr>
                      <a:lvl8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8pPr>
                      <a:lvl9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n-US" altLang="en-US" sz="1800" b="0" i="0" u="none" strike="noStrike" cap="none" normalizeH="0" baseline="0" smtClean="0">
                          <a:ln>
                            <a:noFill/>
                          </a:ln>
                          <a:solidFill>
                            <a:schemeClr val="tx1"/>
                          </a:solidFill>
                          <a:effectLst/>
                          <a:latin typeface="Arial" charset="0"/>
                          <a:cs typeface="Arial" charset="0"/>
                        </a:rPr>
                        <a:t>4. Patterning</a:t>
                      </a:r>
                    </a:p>
                  </a:txBody>
                  <a:tcPr marT="45697" marB="456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75000"/>
                        <a:buFont typeface="Wingdings" pitchFamily="2" charset="2"/>
                        <a:defRPr sz="2700">
                          <a:solidFill>
                            <a:schemeClr val="tx1"/>
                          </a:solidFill>
                          <a:latin typeface="Arial" charset="0"/>
                          <a:cs typeface="Arial" charset="0"/>
                        </a:defRPr>
                      </a:lvl1pPr>
                      <a:lvl2pPr>
                        <a:spcBef>
                          <a:spcPct val="20000"/>
                        </a:spcBef>
                        <a:buClr>
                          <a:schemeClr val="accent1"/>
                        </a:buClr>
                        <a:buSzPct val="65000"/>
                        <a:buFont typeface="Wingdings" pitchFamily="2" charset="2"/>
                        <a:defRPr sz="2200">
                          <a:solidFill>
                            <a:schemeClr val="tx1"/>
                          </a:solidFill>
                          <a:latin typeface="Arial" charset="0"/>
                          <a:cs typeface="Arial" charset="0"/>
                        </a:defRPr>
                      </a:lvl2pPr>
                      <a:lvl3pPr>
                        <a:spcBef>
                          <a:spcPct val="20000"/>
                        </a:spcBef>
                        <a:buClr>
                          <a:schemeClr val="hlink"/>
                        </a:buClr>
                        <a:buSzPct val="55000"/>
                        <a:buFont typeface="Wingdings" pitchFamily="2" charset="2"/>
                        <a:defRPr sz="2000">
                          <a:solidFill>
                            <a:schemeClr val="tx1"/>
                          </a:solidFill>
                          <a:latin typeface="Arial" charset="0"/>
                          <a:cs typeface="Arial" charset="0"/>
                        </a:defRPr>
                      </a:lvl3pPr>
                      <a:lvl4pPr>
                        <a:spcBef>
                          <a:spcPct val="20000"/>
                        </a:spcBef>
                        <a:buClr>
                          <a:schemeClr val="accent2"/>
                        </a:buClr>
                        <a:buFont typeface="Wingdings" pitchFamily="2" charset="2"/>
                        <a:defRPr>
                          <a:solidFill>
                            <a:schemeClr val="tx1"/>
                          </a:solidFill>
                          <a:latin typeface="Arial" charset="0"/>
                          <a:cs typeface="Arial" charset="0"/>
                        </a:defRPr>
                      </a:lvl4pPr>
                      <a:lvl5pPr>
                        <a:spcBef>
                          <a:spcPct val="20000"/>
                        </a:spcBef>
                        <a:buClr>
                          <a:schemeClr val="tx1"/>
                        </a:buClr>
                        <a:buSzPct val="85000"/>
                        <a:buFont typeface="Wingdings" pitchFamily="2" charset="2"/>
                        <a:defRPr>
                          <a:solidFill>
                            <a:schemeClr val="tx1"/>
                          </a:solidFill>
                          <a:latin typeface="Arial" charset="0"/>
                          <a:cs typeface="Arial" charset="0"/>
                        </a:defRPr>
                      </a:lvl5pPr>
                      <a:lvl6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6pPr>
                      <a:lvl7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7pPr>
                      <a:lvl8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8pPr>
                      <a:lvl9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n-US" altLang="en-US" sz="1800" b="0" i="0" u="none" strike="noStrike" cap="none" normalizeH="0" baseline="0" smtClean="0">
                          <a:ln>
                            <a:noFill/>
                          </a:ln>
                          <a:solidFill>
                            <a:schemeClr val="tx1"/>
                          </a:solidFill>
                          <a:effectLst/>
                          <a:latin typeface="Arial" charset="0"/>
                          <a:cs typeface="Arial" charset="0"/>
                        </a:rPr>
                        <a:t>10. Embedded learning sticks</a:t>
                      </a:r>
                    </a:p>
                  </a:txBody>
                  <a:tcPr marT="45697" marB="456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654">
                <a:tc>
                  <a:txBody>
                    <a:bodyPr/>
                    <a:lstStyle>
                      <a:lvl1pPr>
                        <a:spcBef>
                          <a:spcPct val="20000"/>
                        </a:spcBef>
                        <a:buClr>
                          <a:schemeClr val="accent2"/>
                        </a:buClr>
                        <a:buSzPct val="75000"/>
                        <a:buFont typeface="Wingdings" pitchFamily="2" charset="2"/>
                        <a:defRPr sz="2700">
                          <a:solidFill>
                            <a:schemeClr val="tx1"/>
                          </a:solidFill>
                          <a:latin typeface="Arial" charset="0"/>
                          <a:cs typeface="Arial" charset="0"/>
                        </a:defRPr>
                      </a:lvl1pPr>
                      <a:lvl2pPr>
                        <a:spcBef>
                          <a:spcPct val="20000"/>
                        </a:spcBef>
                        <a:buClr>
                          <a:schemeClr val="accent1"/>
                        </a:buClr>
                        <a:buSzPct val="65000"/>
                        <a:buFont typeface="Wingdings" pitchFamily="2" charset="2"/>
                        <a:defRPr sz="2200">
                          <a:solidFill>
                            <a:schemeClr val="tx1"/>
                          </a:solidFill>
                          <a:latin typeface="Arial" charset="0"/>
                          <a:cs typeface="Arial" charset="0"/>
                        </a:defRPr>
                      </a:lvl2pPr>
                      <a:lvl3pPr>
                        <a:spcBef>
                          <a:spcPct val="20000"/>
                        </a:spcBef>
                        <a:buClr>
                          <a:schemeClr val="hlink"/>
                        </a:buClr>
                        <a:buSzPct val="55000"/>
                        <a:buFont typeface="Wingdings" pitchFamily="2" charset="2"/>
                        <a:defRPr sz="2000">
                          <a:solidFill>
                            <a:schemeClr val="tx1"/>
                          </a:solidFill>
                          <a:latin typeface="Arial" charset="0"/>
                          <a:cs typeface="Arial" charset="0"/>
                        </a:defRPr>
                      </a:lvl3pPr>
                      <a:lvl4pPr>
                        <a:spcBef>
                          <a:spcPct val="20000"/>
                        </a:spcBef>
                        <a:buClr>
                          <a:schemeClr val="accent2"/>
                        </a:buClr>
                        <a:buFont typeface="Wingdings" pitchFamily="2" charset="2"/>
                        <a:defRPr>
                          <a:solidFill>
                            <a:schemeClr val="tx1"/>
                          </a:solidFill>
                          <a:latin typeface="Arial" charset="0"/>
                          <a:cs typeface="Arial" charset="0"/>
                        </a:defRPr>
                      </a:lvl4pPr>
                      <a:lvl5pPr>
                        <a:spcBef>
                          <a:spcPct val="20000"/>
                        </a:spcBef>
                        <a:buClr>
                          <a:schemeClr val="tx1"/>
                        </a:buClr>
                        <a:buSzPct val="85000"/>
                        <a:buFont typeface="Wingdings" pitchFamily="2" charset="2"/>
                        <a:defRPr>
                          <a:solidFill>
                            <a:schemeClr val="tx1"/>
                          </a:solidFill>
                          <a:latin typeface="Arial" charset="0"/>
                          <a:cs typeface="Arial" charset="0"/>
                        </a:defRPr>
                      </a:lvl5pPr>
                      <a:lvl6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6pPr>
                      <a:lvl7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7pPr>
                      <a:lvl8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8pPr>
                      <a:lvl9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n-US" altLang="en-US" sz="1800" b="0" i="0" u="none" strike="noStrike" cap="none" normalizeH="0" baseline="0" smtClean="0">
                          <a:ln>
                            <a:noFill/>
                          </a:ln>
                          <a:solidFill>
                            <a:schemeClr val="tx1"/>
                          </a:solidFill>
                          <a:effectLst/>
                          <a:latin typeface="Arial" charset="0"/>
                          <a:cs typeface="Arial" charset="0"/>
                        </a:rPr>
                        <a:t>5. Emotions are critical</a:t>
                      </a:r>
                    </a:p>
                  </a:txBody>
                  <a:tcPr marT="45697" marB="456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75000"/>
                        <a:buFont typeface="Wingdings" pitchFamily="2" charset="2"/>
                        <a:defRPr sz="2700">
                          <a:solidFill>
                            <a:schemeClr val="tx1"/>
                          </a:solidFill>
                          <a:latin typeface="Arial" charset="0"/>
                          <a:cs typeface="Arial" charset="0"/>
                        </a:defRPr>
                      </a:lvl1pPr>
                      <a:lvl2pPr>
                        <a:spcBef>
                          <a:spcPct val="20000"/>
                        </a:spcBef>
                        <a:buClr>
                          <a:schemeClr val="accent1"/>
                        </a:buClr>
                        <a:buSzPct val="65000"/>
                        <a:buFont typeface="Wingdings" pitchFamily="2" charset="2"/>
                        <a:defRPr sz="2200">
                          <a:solidFill>
                            <a:schemeClr val="tx1"/>
                          </a:solidFill>
                          <a:latin typeface="Arial" charset="0"/>
                          <a:cs typeface="Arial" charset="0"/>
                        </a:defRPr>
                      </a:lvl2pPr>
                      <a:lvl3pPr>
                        <a:spcBef>
                          <a:spcPct val="20000"/>
                        </a:spcBef>
                        <a:buClr>
                          <a:schemeClr val="hlink"/>
                        </a:buClr>
                        <a:buSzPct val="55000"/>
                        <a:buFont typeface="Wingdings" pitchFamily="2" charset="2"/>
                        <a:defRPr sz="2000">
                          <a:solidFill>
                            <a:schemeClr val="tx1"/>
                          </a:solidFill>
                          <a:latin typeface="Arial" charset="0"/>
                          <a:cs typeface="Arial" charset="0"/>
                        </a:defRPr>
                      </a:lvl3pPr>
                      <a:lvl4pPr>
                        <a:spcBef>
                          <a:spcPct val="20000"/>
                        </a:spcBef>
                        <a:buClr>
                          <a:schemeClr val="accent2"/>
                        </a:buClr>
                        <a:buFont typeface="Wingdings" pitchFamily="2" charset="2"/>
                        <a:defRPr>
                          <a:solidFill>
                            <a:schemeClr val="tx1"/>
                          </a:solidFill>
                          <a:latin typeface="Arial" charset="0"/>
                          <a:cs typeface="Arial" charset="0"/>
                        </a:defRPr>
                      </a:lvl4pPr>
                      <a:lvl5pPr>
                        <a:spcBef>
                          <a:spcPct val="20000"/>
                        </a:spcBef>
                        <a:buClr>
                          <a:schemeClr val="tx1"/>
                        </a:buClr>
                        <a:buSzPct val="85000"/>
                        <a:buFont typeface="Wingdings" pitchFamily="2" charset="2"/>
                        <a:defRPr>
                          <a:solidFill>
                            <a:schemeClr val="tx1"/>
                          </a:solidFill>
                          <a:latin typeface="Arial" charset="0"/>
                          <a:cs typeface="Arial" charset="0"/>
                        </a:defRPr>
                      </a:lvl5pPr>
                      <a:lvl6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6pPr>
                      <a:lvl7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7pPr>
                      <a:lvl8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8pPr>
                      <a:lvl9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n-US" altLang="en-US" sz="1800" b="0" i="0" u="none" strike="noStrike" cap="none" normalizeH="0" baseline="0" smtClean="0">
                          <a:ln>
                            <a:noFill/>
                          </a:ln>
                          <a:solidFill>
                            <a:schemeClr val="tx1"/>
                          </a:solidFill>
                          <a:effectLst/>
                          <a:latin typeface="Arial" charset="0"/>
                          <a:cs typeface="Arial" charset="0"/>
                        </a:rPr>
                        <a:t>11. Challenge &amp; threat</a:t>
                      </a:r>
                    </a:p>
                  </a:txBody>
                  <a:tcPr marT="45697" marB="456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654">
                <a:tc>
                  <a:txBody>
                    <a:bodyPr/>
                    <a:lstStyle>
                      <a:lvl1pPr>
                        <a:spcBef>
                          <a:spcPct val="20000"/>
                        </a:spcBef>
                        <a:buClr>
                          <a:schemeClr val="accent2"/>
                        </a:buClr>
                        <a:buSzPct val="75000"/>
                        <a:buFont typeface="Wingdings" pitchFamily="2" charset="2"/>
                        <a:defRPr sz="2700">
                          <a:solidFill>
                            <a:schemeClr val="tx1"/>
                          </a:solidFill>
                          <a:latin typeface="Arial" charset="0"/>
                          <a:cs typeface="Arial" charset="0"/>
                        </a:defRPr>
                      </a:lvl1pPr>
                      <a:lvl2pPr>
                        <a:spcBef>
                          <a:spcPct val="20000"/>
                        </a:spcBef>
                        <a:buClr>
                          <a:schemeClr val="accent1"/>
                        </a:buClr>
                        <a:buSzPct val="65000"/>
                        <a:buFont typeface="Wingdings" pitchFamily="2" charset="2"/>
                        <a:defRPr sz="2200">
                          <a:solidFill>
                            <a:schemeClr val="tx1"/>
                          </a:solidFill>
                          <a:latin typeface="Arial" charset="0"/>
                          <a:cs typeface="Arial" charset="0"/>
                        </a:defRPr>
                      </a:lvl2pPr>
                      <a:lvl3pPr>
                        <a:spcBef>
                          <a:spcPct val="20000"/>
                        </a:spcBef>
                        <a:buClr>
                          <a:schemeClr val="hlink"/>
                        </a:buClr>
                        <a:buSzPct val="55000"/>
                        <a:buFont typeface="Wingdings" pitchFamily="2" charset="2"/>
                        <a:defRPr sz="2000">
                          <a:solidFill>
                            <a:schemeClr val="tx1"/>
                          </a:solidFill>
                          <a:latin typeface="Arial" charset="0"/>
                          <a:cs typeface="Arial" charset="0"/>
                        </a:defRPr>
                      </a:lvl3pPr>
                      <a:lvl4pPr>
                        <a:spcBef>
                          <a:spcPct val="20000"/>
                        </a:spcBef>
                        <a:buClr>
                          <a:schemeClr val="accent2"/>
                        </a:buClr>
                        <a:buFont typeface="Wingdings" pitchFamily="2" charset="2"/>
                        <a:defRPr>
                          <a:solidFill>
                            <a:schemeClr val="tx1"/>
                          </a:solidFill>
                          <a:latin typeface="Arial" charset="0"/>
                          <a:cs typeface="Arial" charset="0"/>
                        </a:defRPr>
                      </a:lvl4pPr>
                      <a:lvl5pPr>
                        <a:spcBef>
                          <a:spcPct val="20000"/>
                        </a:spcBef>
                        <a:buClr>
                          <a:schemeClr val="tx1"/>
                        </a:buClr>
                        <a:buSzPct val="85000"/>
                        <a:buFont typeface="Wingdings" pitchFamily="2" charset="2"/>
                        <a:defRPr>
                          <a:solidFill>
                            <a:schemeClr val="tx1"/>
                          </a:solidFill>
                          <a:latin typeface="Arial" charset="0"/>
                          <a:cs typeface="Arial" charset="0"/>
                        </a:defRPr>
                      </a:lvl5pPr>
                      <a:lvl6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6pPr>
                      <a:lvl7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7pPr>
                      <a:lvl8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8pPr>
                      <a:lvl9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n-US" altLang="en-US" sz="1800" b="0" i="0" u="none" strike="noStrike" cap="none" normalizeH="0" baseline="0" smtClean="0">
                          <a:ln>
                            <a:noFill/>
                          </a:ln>
                          <a:solidFill>
                            <a:schemeClr val="tx1"/>
                          </a:solidFill>
                          <a:effectLst/>
                          <a:latin typeface="Arial" charset="0"/>
                          <a:cs typeface="Arial" charset="0"/>
                        </a:rPr>
                        <a:t>6. Processing of parts and wholes</a:t>
                      </a:r>
                    </a:p>
                  </a:txBody>
                  <a:tcPr marT="45697" marB="456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75000"/>
                        <a:buFont typeface="Wingdings" pitchFamily="2" charset="2"/>
                        <a:defRPr sz="2700">
                          <a:solidFill>
                            <a:schemeClr val="tx1"/>
                          </a:solidFill>
                          <a:latin typeface="Arial" charset="0"/>
                          <a:cs typeface="Arial" charset="0"/>
                        </a:defRPr>
                      </a:lvl1pPr>
                      <a:lvl2pPr>
                        <a:spcBef>
                          <a:spcPct val="20000"/>
                        </a:spcBef>
                        <a:buClr>
                          <a:schemeClr val="accent1"/>
                        </a:buClr>
                        <a:buSzPct val="65000"/>
                        <a:buFont typeface="Wingdings" pitchFamily="2" charset="2"/>
                        <a:defRPr sz="2200">
                          <a:solidFill>
                            <a:schemeClr val="tx1"/>
                          </a:solidFill>
                          <a:latin typeface="Arial" charset="0"/>
                          <a:cs typeface="Arial" charset="0"/>
                        </a:defRPr>
                      </a:lvl2pPr>
                      <a:lvl3pPr>
                        <a:spcBef>
                          <a:spcPct val="20000"/>
                        </a:spcBef>
                        <a:buClr>
                          <a:schemeClr val="hlink"/>
                        </a:buClr>
                        <a:buSzPct val="55000"/>
                        <a:buFont typeface="Wingdings" pitchFamily="2" charset="2"/>
                        <a:defRPr sz="2000">
                          <a:solidFill>
                            <a:schemeClr val="tx1"/>
                          </a:solidFill>
                          <a:latin typeface="Arial" charset="0"/>
                          <a:cs typeface="Arial" charset="0"/>
                        </a:defRPr>
                      </a:lvl3pPr>
                      <a:lvl4pPr>
                        <a:spcBef>
                          <a:spcPct val="20000"/>
                        </a:spcBef>
                        <a:buClr>
                          <a:schemeClr val="accent2"/>
                        </a:buClr>
                        <a:buFont typeface="Wingdings" pitchFamily="2" charset="2"/>
                        <a:defRPr>
                          <a:solidFill>
                            <a:schemeClr val="tx1"/>
                          </a:solidFill>
                          <a:latin typeface="Arial" charset="0"/>
                          <a:cs typeface="Arial" charset="0"/>
                        </a:defRPr>
                      </a:lvl4pPr>
                      <a:lvl5pPr>
                        <a:spcBef>
                          <a:spcPct val="20000"/>
                        </a:spcBef>
                        <a:buClr>
                          <a:schemeClr val="tx1"/>
                        </a:buClr>
                        <a:buSzPct val="85000"/>
                        <a:buFont typeface="Wingdings" pitchFamily="2" charset="2"/>
                        <a:defRPr>
                          <a:solidFill>
                            <a:schemeClr val="tx1"/>
                          </a:solidFill>
                          <a:latin typeface="Arial" charset="0"/>
                          <a:cs typeface="Arial" charset="0"/>
                        </a:defRPr>
                      </a:lvl5pPr>
                      <a:lvl6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6pPr>
                      <a:lvl7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7pPr>
                      <a:lvl8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8pPr>
                      <a:lvl9pPr fontAlgn="base">
                        <a:spcBef>
                          <a:spcPct val="20000"/>
                        </a:spcBef>
                        <a:spcAft>
                          <a:spcPct val="0"/>
                        </a:spcAft>
                        <a:buClr>
                          <a:schemeClr val="tx1"/>
                        </a:buClr>
                        <a:buSzPct val="85000"/>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n-US" altLang="en-US" sz="1800" b="0" i="0" u="none" strike="noStrike" cap="none" normalizeH="0" baseline="0" smtClean="0">
                          <a:ln>
                            <a:noFill/>
                          </a:ln>
                          <a:solidFill>
                            <a:schemeClr val="tx1"/>
                          </a:solidFill>
                          <a:effectLst/>
                          <a:latin typeface="Arial" charset="0"/>
                          <a:cs typeface="Arial" charset="0"/>
                        </a:rPr>
                        <a:t>12. Every brain is unique</a:t>
                      </a:r>
                    </a:p>
                  </a:txBody>
                  <a:tcPr marT="45697" marB="456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wheel spokes="3"/>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eaLnBrk="1" fontAlgn="auto" hangingPunct="1">
              <a:spcAft>
                <a:spcPts val="0"/>
              </a:spcAft>
              <a:defRPr/>
            </a:pPr>
            <a:r>
              <a:rPr lang="en-US" altLang="en-US">
                <a:solidFill>
                  <a:schemeClr val="tx1"/>
                </a:solidFill>
              </a:rPr>
              <a:t>BBL in the Classroom</a:t>
            </a:r>
          </a:p>
        </p:txBody>
      </p:sp>
      <p:sp>
        <p:nvSpPr>
          <p:cNvPr id="96259" name="Rectangle 3"/>
          <p:cNvSpPr>
            <a:spLocks noGrp="1" noChangeArrowheads="1"/>
          </p:cNvSpPr>
          <p:nvPr>
            <p:ph idx="1"/>
          </p:nvPr>
        </p:nvSpPr>
        <p:spPr>
          <a:xfrm>
            <a:off x="533400" y="1828800"/>
            <a:ext cx="4152900" cy="4038600"/>
          </a:xfrm>
        </p:spPr>
        <p:txBody>
          <a:bodyPr rtlCol="0">
            <a:normAutofit fontScale="92500" lnSpcReduction="10000"/>
          </a:bodyPr>
          <a:lstStyle/>
          <a:p>
            <a:pPr eaLnBrk="1" fontAlgn="auto" hangingPunct="1">
              <a:lnSpc>
                <a:spcPct val="80000"/>
              </a:lnSpc>
              <a:spcAft>
                <a:spcPts val="0"/>
              </a:spcAft>
              <a:buFont typeface="Arial" panose="020B0604020202020204" pitchFamily="34" charset="0"/>
              <a:buChar char="•"/>
              <a:defRPr/>
            </a:pPr>
            <a:r>
              <a:rPr lang="en-US" altLang="en-US" sz="2700"/>
              <a:t>Opportunities for group learning</a:t>
            </a:r>
          </a:p>
          <a:p>
            <a:pPr eaLnBrk="1" fontAlgn="auto" hangingPunct="1">
              <a:lnSpc>
                <a:spcPct val="80000"/>
              </a:lnSpc>
              <a:spcAft>
                <a:spcPts val="0"/>
              </a:spcAft>
              <a:buFont typeface="Arial" panose="020B0604020202020204" pitchFamily="34" charset="0"/>
              <a:buChar char="•"/>
              <a:defRPr/>
            </a:pPr>
            <a:endParaRPr lang="en-US" altLang="en-US" sz="1000"/>
          </a:p>
          <a:p>
            <a:pPr eaLnBrk="1" fontAlgn="auto" hangingPunct="1">
              <a:lnSpc>
                <a:spcPct val="80000"/>
              </a:lnSpc>
              <a:spcAft>
                <a:spcPts val="0"/>
              </a:spcAft>
              <a:buFont typeface="Arial" panose="020B0604020202020204" pitchFamily="34" charset="0"/>
              <a:buChar char="•"/>
              <a:defRPr/>
            </a:pPr>
            <a:r>
              <a:rPr lang="en-US" altLang="en-US" sz="2700"/>
              <a:t>Regular environmental changes</a:t>
            </a:r>
          </a:p>
          <a:p>
            <a:pPr eaLnBrk="1" fontAlgn="auto" hangingPunct="1">
              <a:lnSpc>
                <a:spcPct val="80000"/>
              </a:lnSpc>
              <a:spcAft>
                <a:spcPts val="0"/>
              </a:spcAft>
              <a:buFont typeface="Arial" panose="020B0604020202020204" pitchFamily="34" charset="0"/>
              <a:buChar char="•"/>
              <a:defRPr/>
            </a:pPr>
            <a:endParaRPr lang="en-US" altLang="en-US" sz="1000"/>
          </a:p>
          <a:p>
            <a:pPr eaLnBrk="1" fontAlgn="auto" hangingPunct="1">
              <a:lnSpc>
                <a:spcPct val="80000"/>
              </a:lnSpc>
              <a:spcAft>
                <a:spcPts val="0"/>
              </a:spcAft>
              <a:buFont typeface="Arial" panose="020B0604020202020204" pitchFamily="34" charset="0"/>
              <a:buChar char="•"/>
              <a:defRPr/>
            </a:pPr>
            <a:r>
              <a:rPr lang="en-US" altLang="en-US" sz="2700"/>
              <a:t>A multi-sensory environment </a:t>
            </a:r>
          </a:p>
          <a:p>
            <a:pPr eaLnBrk="1" fontAlgn="auto" hangingPunct="1">
              <a:lnSpc>
                <a:spcPct val="80000"/>
              </a:lnSpc>
              <a:spcAft>
                <a:spcPts val="0"/>
              </a:spcAft>
              <a:buFont typeface="Arial" panose="020B0604020202020204" pitchFamily="34" charset="0"/>
              <a:buChar char="•"/>
              <a:defRPr/>
            </a:pPr>
            <a:endParaRPr lang="en-US" altLang="en-US" sz="1000"/>
          </a:p>
          <a:p>
            <a:pPr eaLnBrk="1" fontAlgn="auto" hangingPunct="1">
              <a:lnSpc>
                <a:spcPct val="80000"/>
              </a:lnSpc>
              <a:spcAft>
                <a:spcPts val="0"/>
              </a:spcAft>
              <a:buFont typeface="Arial" panose="020B0604020202020204" pitchFamily="34" charset="0"/>
              <a:buChar char="•"/>
              <a:defRPr/>
            </a:pPr>
            <a:r>
              <a:rPr lang="en-US" altLang="en-US" sz="2700"/>
              <a:t>Opportunities for self-expression and making personal connections to content</a:t>
            </a:r>
          </a:p>
          <a:p>
            <a:pPr eaLnBrk="1" fontAlgn="auto" hangingPunct="1">
              <a:lnSpc>
                <a:spcPct val="80000"/>
              </a:lnSpc>
              <a:spcAft>
                <a:spcPts val="0"/>
              </a:spcAft>
              <a:buFont typeface="Arial" panose="020B0604020202020204" pitchFamily="34" charset="0"/>
              <a:buChar char="•"/>
              <a:defRPr/>
            </a:pPr>
            <a:endParaRPr lang="en-US" altLang="en-US" sz="1000"/>
          </a:p>
          <a:p>
            <a:pPr eaLnBrk="1" fontAlgn="auto" hangingPunct="1">
              <a:lnSpc>
                <a:spcPct val="80000"/>
              </a:lnSpc>
              <a:spcAft>
                <a:spcPts val="0"/>
              </a:spcAft>
              <a:buFont typeface="Arial" panose="020B0604020202020204" pitchFamily="34" charset="0"/>
              <a:buChar char="•"/>
              <a:defRPr/>
            </a:pPr>
            <a:r>
              <a:rPr lang="en-US" altLang="en-US" sz="2700"/>
              <a:t>Community-based learning</a:t>
            </a:r>
          </a:p>
        </p:txBody>
      </p:sp>
      <p:pic>
        <p:nvPicPr>
          <p:cNvPr id="66564" name="Picture 4" descr="_363368_brain_parts300"/>
          <p:cNvPicPr>
            <a:picLocks noChangeAspect="1" noChangeArrowheads="1"/>
          </p:cNvPicPr>
          <p:nvPr/>
        </p:nvPicPr>
        <p:blipFill>
          <a:blip r:embed="rId2"/>
          <a:srcRect/>
          <a:stretch>
            <a:fillRect/>
          </a:stretch>
        </p:blipFill>
        <p:spPr bwMode="auto">
          <a:xfrm>
            <a:off x="4648200" y="1676400"/>
            <a:ext cx="3962400" cy="3540125"/>
          </a:xfrm>
          <a:prstGeom prst="rect">
            <a:avLst/>
          </a:prstGeom>
          <a:noFill/>
          <a:ln w="9525">
            <a:noFill/>
            <a:miter lim="800000"/>
            <a:headEnd/>
            <a:tailEnd/>
          </a:ln>
        </p:spPr>
      </p:pic>
    </p:spTree>
  </p:cSld>
  <p:clrMapOvr>
    <a:masterClrMapping/>
  </p:clrMapOvr>
  <p:transition spd="slow">
    <p:wheel spokes="3"/>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pPr eaLnBrk="1" fontAlgn="auto" hangingPunct="1">
              <a:spcAft>
                <a:spcPts val="0"/>
              </a:spcAft>
              <a:defRPr/>
            </a:pPr>
            <a:r>
              <a:rPr lang="en-US" altLang="en-US">
                <a:solidFill>
                  <a:schemeClr val="tx1"/>
                </a:solidFill>
              </a:rPr>
              <a:t>Critiques of BBL</a:t>
            </a:r>
          </a:p>
        </p:txBody>
      </p:sp>
      <p:sp>
        <p:nvSpPr>
          <p:cNvPr id="67587" name="Rectangle 3"/>
          <p:cNvSpPr>
            <a:spLocks noGrp="1" noChangeArrowheads="1"/>
          </p:cNvSpPr>
          <p:nvPr>
            <p:ph idx="1"/>
          </p:nvPr>
        </p:nvSpPr>
        <p:spPr>
          <a:xfrm>
            <a:off x="457200" y="1993900"/>
            <a:ext cx="8382000" cy="4530725"/>
          </a:xfrm>
        </p:spPr>
        <p:txBody>
          <a:bodyPr/>
          <a:lstStyle/>
          <a:p>
            <a:pPr eaLnBrk="1" hangingPunct="1"/>
            <a:r>
              <a:rPr lang="en-US" altLang="en-US" smtClean="0"/>
              <a:t>Research conducted by neuroscientists, not teachers &amp; educational researchers</a:t>
            </a:r>
          </a:p>
          <a:p>
            <a:pPr eaLnBrk="1" hangingPunct="1"/>
            <a:endParaRPr lang="en-US" altLang="en-US" sz="1100" smtClean="0"/>
          </a:p>
          <a:p>
            <a:pPr eaLnBrk="1" hangingPunct="1"/>
            <a:r>
              <a:rPr lang="en-US" altLang="en-US" smtClean="0"/>
              <a:t>Lack of understanding of the brain itself makes “brain-based” learning questionable</a:t>
            </a:r>
          </a:p>
          <a:p>
            <a:pPr eaLnBrk="1" hangingPunct="1"/>
            <a:endParaRPr lang="en-US" altLang="en-US" sz="1100" smtClean="0"/>
          </a:p>
          <a:p>
            <a:pPr eaLnBrk="1" hangingPunct="1"/>
            <a:r>
              <a:rPr lang="en-US" altLang="en-US" smtClean="0"/>
              <a:t>Individual principles have been scientifically questioned</a:t>
            </a:r>
          </a:p>
        </p:txBody>
      </p:sp>
    </p:spTree>
  </p:cSld>
  <p:clrMapOvr>
    <a:masterClrMapping/>
  </p:clrMapOvr>
  <p:transition spd="slow">
    <p:wheel spokes="3"/>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pPr eaLnBrk="1" fontAlgn="auto" hangingPunct="1">
              <a:spcAft>
                <a:spcPts val="0"/>
              </a:spcAft>
              <a:defRPr/>
            </a:pPr>
            <a:r>
              <a:rPr lang="en-US" altLang="en-US">
                <a:solidFill>
                  <a:schemeClr val="tx1"/>
                </a:solidFill>
              </a:rPr>
              <a:t>Other Learning Theories of Note</a:t>
            </a:r>
          </a:p>
        </p:txBody>
      </p:sp>
      <p:sp>
        <p:nvSpPr>
          <p:cNvPr id="69635" name="Rectangle 3"/>
          <p:cNvSpPr>
            <a:spLocks noGrp="1" noChangeArrowheads="1"/>
          </p:cNvSpPr>
          <p:nvPr>
            <p:ph idx="1"/>
          </p:nvPr>
        </p:nvSpPr>
        <p:spPr/>
        <p:txBody>
          <a:bodyPr/>
          <a:lstStyle/>
          <a:p>
            <a:pPr eaLnBrk="1" hangingPunct="1"/>
            <a:r>
              <a:rPr lang="en-US" altLang="en-US" smtClean="0"/>
              <a:t>Andragogy (M. Knowles)</a:t>
            </a:r>
          </a:p>
          <a:p>
            <a:pPr eaLnBrk="1" hangingPunct="1">
              <a:buFont typeface="Wingdings" pitchFamily="-1" charset="2"/>
              <a:buNone/>
            </a:pPr>
            <a:endParaRPr lang="en-US" altLang="en-US" sz="1100" smtClean="0"/>
          </a:p>
          <a:p>
            <a:pPr eaLnBrk="1" hangingPunct="1"/>
            <a:r>
              <a:rPr lang="en-US" altLang="en-US" smtClean="0"/>
              <a:t>Flow (M. Czikszentmihalyi)</a:t>
            </a:r>
          </a:p>
          <a:p>
            <a:pPr eaLnBrk="1" hangingPunct="1">
              <a:buFont typeface="Wingdings" pitchFamily="-1" charset="2"/>
              <a:buNone/>
            </a:pPr>
            <a:endParaRPr lang="en-US" altLang="en-US" sz="1100" smtClean="0"/>
          </a:p>
          <a:p>
            <a:pPr eaLnBrk="1" hangingPunct="1"/>
            <a:r>
              <a:rPr lang="en-US" altLang="en-US" smtClean="0"/>
              <a:t>Situated Learning (J. Lave)</a:t>
            </a:r>
          </a:p>
          <a:p>
            <a:pPr eaLnBrk="1" hangingPunct="1"/>
            <a:endParaRPr lang="en-US" altLang="en-US" sz="1100" smtClean="0"/>
          </a:p>
          <a:p>
            <a:pPr eaLnBrk="1" hangingPunct="1"/>
            <a:r>
              <a:rPr lang="en-US" altLang="en-US" smtClean="0"/>
              <a:t>Subsumption Theory (D. Ausubel)</a:t>
            </a:r>
          </a:p>
          <a:p>
            <a:pPr eaLnBrk="1" hangingPunct="1"/>
            <a:endParaRPr lang="en-US" altLang="en-US" sz="1100" smtClean="0"/>
          </a:p>
          <a:p>
            <a:pPr eaLnBrk="1" hangingPunct="1"/>
            <a:r>
              <a:rPr lang="en-US" altLang="en-US" smtClean="0"/>
              <a:t>Conditions of Learning (R. Gagne)</a:t>
            </a:r>
          </a:p>
          <a:p>
            <a:pPr eaLnBrk="1" hangingPunct="1"/>
            <a:endParaRPr lang="en-US" altLang="en-US" smtClean="0"/>
          </a:p>
        </p:txBody>
      </p:sp>
    </p:spTree>
  </p:cSld>
  <p:clrMapOvr>
    <a:masterClrMapping/>
  </p:clrMapOvr>
  <p:transition spd="slow">
    <p:wheel spokes="3"/>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eaLnBrk="1" fontAlgn="auto" hangingPunct="1">
              <a:spcAft>
                <a:spcPts val="0"/>
              </a:spcAft>
              <a:defRPr/>
            </a:pPr>
            <a:r>
              <a:rPr lang="en-US" altLang="en-US"/>
              <a:t>Humanist</a:t>
            </a:r>
          </a:p>
        </p:txBody>
      </p:sp>
      <p:sp>
        <p:nvSpPr>
          <p:cNvPr id="70659" name="Rectangle 3"/>
          <p:cNvSpPr>
            <a:spLocks noGrp="1" noChangeArrowheads="1"/>
          </p:cNvSpPr>
          <p:nvPr>
            <p:ph idx="1"/>
          </p:nvPr>
        </p:nvSpPr>
        <p:spPr/>
        <p:txBody>
          <a:bodyPr/>
          <a:lstStyle/>
          <a:p>
            <a:pPr eaLnBrk="1" hangingPunct="1"/>
            <a:r>
              <a:rPr lang="en-US" altLang="en-US" smtClean="0"/>
              <a:t>All students are intrinsically motivated to self actualize or learn</a:t>
            </a:r>
          </a:p>
          <a:p>
            <a:pPr eaLnBrk="1" hangingPunct="1"/>
            <a:r>
              <a:rPr lang="en-US" altLang="en-US" smtClean="0"/>
              <a:t>Learning is dependent upon meeting a hierarchy of needs (physiological, psychological and intellectual)</a:t>
            </a:r>
          </a:p>
          <a:p>
            <a:pPr eaLnBrk="1" hangingPunct="1"/>
            <a:r>
              <a:rPr lang="en-US" altLang="en-US" smtClean="0"/>
              <a:t>Learning should be reinforced.</a:t>
            </a:r>
          </a:p>
        </p:txBody>
      </p:sp>
    </p:spTree>
  </p:cSld>
  <p:clrMapOvr>
    <a:masterClrMapping/>
  </p:clrMapOvr>
  <p:transition spd="slow">
    <p:wheel spokes="3"/>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533400" y="473075"/>
            <a:ext cx="8153400" cy="652463"/>
          </a:xfrm>
        </p:spPr>
        <p:txBody>
          <a:bodyPr>
            <a:normAutofit fontScale="90000"/>
          </a:bodyPr>
          <a:lstStyle/>
          <a:p>
            <a:pPr eaLnBrk="1" fontAlgn="auto" hangingPunct="1">
              <a:spcAft>
                <a:spcPts val="0"/>
              </a:spcAft>
              <a:defRPr/>
            </a:pPr>
            <a:r>
              <a:rPr lang="en-US" altLang="en-US"/>
              <a:t>Learning Theory</a:t>
            </a:r>
          </a:p>
        </p:txBody>
      </p:sp>
      <p:sp>
        <p:nvSpPr>
          <p:cNvPr id="19459" name="Rectangle 3"/>
          <p:cNvSpPr>
            <a:spLocks noGrp="1" noChangeArrowheads="1"/>
          </p:cNvSpPr>
          <p:nvPr>
            <p:ph idx="1"/>
          </p:nvPr>
        </p:nvSpPr>
        <p:spPr>
          <a:xfrm>
            <a:off x="323850" y="1190625"/>
            <a:ext cx="8153400" cy="1951038"/>
          </a:xfrm>
        </p:spPr>
        <p:txBody>
          <a:bodyPr/>
          <a:lstStyle/>
          <a:p>
            <a:pPr eaLnBrk="1" hangingPunct="1">
              <a:buFont typeface="Wingdings" pitchFamily="-1" charset="2"/>
              <a:buNone/>
            </a:pPr>
            <a:r>
              <a:rPr lang="en-US" altLang="en-US" smtClean="0"/>
              <a:t>Q: How do people learn?</a:t>
            </a:r>
          </a:p>
          <a:p>
            <a:pPr eaLnBrk="1" hangingPunct="1">
              <a:buFont typeface="Wingdings" pitchFamily="-1" charset="2"/>
              <a:buNone/>
            </a:pPr>
            <a:r>
              <a:rPr lang="en-US" altLang="en-US" smtClean="0"/>
              <a:t>A: Nobody really knows.</a:t>
            </a:r>
          </a:p>
          <a:p>
            <a:pPr eaLnBrk="1" hangingPunct="1">
              <a:buFont typeface="Wingdings" pitchFamily="-1" charset="2"/>
              <a:buNone/>
            </a:pPr>
            <a:r>
              <a:rPr lang="en-US" altLang="en-US" smtClean="0"/>
              <a:t>But there are 6 main theories:</a:t>
            </a:r>
          </a:p>
        </p:txBody>
      </p:sp>
      <p:graphicFrame>
        <p:nvGraphicFramePr>
          <p:cNvPr id="7172" name="Object 4"/>
          <p:cNvGraphicFramePr>
            <a:graphicFrameLocks noChangeAspect="1"/>
          </p:cNvGraphicFramePr>
          <p:nvPr/>
        </p:nvGraphicFramePr>
        <p:xfrm>
          <a:off x="5486400" y="1676400"/>
          <a:ext cx="3962400" cy="3962400"/>
        </p:xfrm>
        <a:graphic>
          <a:graphicData uri="http://schemas.openxmlformats.org/presentationml/2006/ole">
            <mc:AlternateContent xmlns:mc="http://schemas.openxmlformats.org/markup-compatibility/2006">
              <mc:Choice xmlns:v="urn:schemas-microsoft-com:vml" Requires="v">
                <p:oleObj spid="_x0000_s7174" name="Clip" r:id="rId4" imgW="3629085" imgH="3628987" progId="">
                  <p:embed/>
                </p:oleObj>
              </mc:Choice>
              <mc:Fallback>
                <p:oleObj name="Clip" r:id="rId4" imgW="3629085" imgH="3628987"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86400" y="1676400"/>
                        <a:ext cx="3962400" cy="3962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173" name="Rectangle 6"/>
          <p:cNvSpPr>
            <a:spLocks noChangeArrowheads="1"/>
          </p:cNvSpPr>
          <p:nvPr/>
        </p:nvSpPr>
        <p:spPr bwMode="auto">
          <a:xfrm>
            <a:off x="1403350" y="4149725"/>
            <a:ext cx="8229600" cy="4530725"/>
          </a:xfrm>
          <a:prstGeom prst="rect">
            <a:avLst/>
          </a:prstGeom>
          <a:noFill/>
          <a:ln w="9525">
            <a:noFill/>
            <a:miter lim="800000"/>
            <a:headEnd/>
            <a:tailEnd/>
          </a:ln>
          <a:effectLst/>
        </p:spPr>
        <p:txBody>
          <a:bodyPr/>
          <a:lstStyle/>
          <a:p>
            <a:pPr marL="342900" indent="-342900" eaLnBrk="1" hangingPunct="1">
              <a:spcBef>
                <a:spcPct val="20000"/>
              </a:spcBef>
              <a:buClr>
                <a:schemeClr val="accent2"/>
              </a:buClr>
              <a:buSzPct val="75000"/>
              <a:buFont typeface="Wingdings" pitchFamily="-1" charset="2"/>
              <a:buChar char="n"/>
            </a:pPr>
            <a:endParaRPr lang="en-US" altLang="en-US" sz="3100"/>
          </a:p>
        </p:txBody>
      </p:sp>
      <p:sp>
        <p:nvSpPr>
          <p:cNvPr id="7174" name="Rectangle 7"/>
          <p:cNvSpPr>
            <a:spLocks noChangeArrowheads="1"/>
          </p:cNvSpPr>
          <p:nvPr/>
        </p:nvSpPr>
        <p:spPr bwMode="auto">
          <a:xfrm>
            <a:off x="1331913" y="2924175"/>
            <a:ext cx="5761037" cy="3113088"/>
          </a:xfrm>
          <a:prstGeom prst="rect">
            <a:avLst/>
          </a:prstGeom>
          <a:noFill/>
          <a:ln w="9525">
            <a:noFill/>
            <a:miter lim="800000"/>
            <a:headEnd/>
            <a:tailEnd/>
          </a:ln>
          <a:effectLst/>
        </p:spPr>
        <p:txBody>
          <a:bodyPr>
            <a:spAutoFit/>
          </a:bodyPr>
          <a:lstStyle/>
          <a:p>
            <a:pPr eaLnBrk="1" hangingPunct="1"/>
            <a:r>
              <a:rPr lang="en-US" altLang="en-US"/>
              <a:t>Behaviorism</a:t>
            </a:r>
          </a:p>
          <a:p>
            <a:pPr eaLnBrk="1" hangingPunct="1"/>
            <a:endParaRPr lang="en-US" altLang="en-US"/>
          </a:p>
          <a:p>
            <a:pPr eaLnBrk="1" hangingPunct="1"/>
            <a:r>
              <a:rPr lang="en-US" altLang="en-US"/>
              <a:t>Cognitivism</a:t>
            </a:r>
          </a:p>
          <a:p>
            <a:pPr eaLnBrk="1" hangingPunct="1"/>
            <a:endParaRPr lang="en-US" altLang="en-US"/>
          </a:p>
          <a:p>
            <a:pPr eaLnBrk="1" hangingPunct="1"/>
            <a:r>
              <a:rPr lang="en-US" altLang="en-US"/>
              <a:t>Social Learning Theory</a:t>
            </a:r>
          </a:p>
          <a:p>
            <a:pPr eaLnBrk="1" hangingPunct="1"/>
            <a:endParaRPr lang="en-US" altLang="en-US"/>
          </a:p>
          <a:p>
            <a:pPr eaLnBrk="1" hangingPunct="1"/>
            <a:r>
              <a:rPr lang="en-US" altLang="en-US"/>
              <a:t>Social Constructivism</a:t>
            </a:r>
          </a:p>
          <a:p>
            <a:pPr eaLnBrk="1" hangingPunct="1"/>
            <a:endParaRPr lang="en-US" altLang="en-US"/>
          </a:p>
          <a:p>
            <a:pPr eaLnBrk="1" hangingPunct="1"/>
            <a:r>
              <a:rPr lang="en-US" altLang="en-US"/>
              <a:t>Multiple Intelligences</a:t>
            </a:r>
          </a:p>
          <a:p>
            <a:pPr eaLnBrk="1" hangingPunct="1"/>
            <a:endParaRPr lang="en-US" altLang="en-US"/>
          </a:p>
          <a:p>
            <a:pPr eaLnBrk="1" hangingPunct="1"/>
            <a:r>
              <a:rPr lang="en-US" altLang="en-US"/>
              <a:t>Brain-Based Learning</a:t>
            </a:r>
            <a:endParaRPr lang="es-ES" altLang="en-US"/>
          </a:p>
        </p:txBody>
      </p:sp>
    </p:spTree>
  </p:cSld>
  <p:clrMapOvr>
    <a:masterClrMapping/>
  </p:clrMapOvr>
  <p:transition spd="slow">
    <p:wheel spokes="3"/>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additive="base">
                                        <p:cTn id="7" dur="500" fill="hold"/>
                                        <p:tgtEl>
                                          <p:spTgt spid="1945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94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9459">
                                            <p:txEl>
                                              <p:pRg st="1" end="1"/>
                                            </p:txEl>
                                          </p:spTgt>
                                        </p:tgtEl>
                                        <p:attrNameLst>
                                          <p:attrName>style.visibility</p:attrName>
                                        </p:attrNameLst>
                                      </p:cBhvr>
                                      <p:to>
                                        <p:strVal val="visible"/>
                                      </p:to>
                                    </p:set>
                                    <p:anim calcmode="lin" valueType="num">
                                      <p:cBhvr additive="base">
                                        <p:cTn id="13" dur="500" fill="hold"/>
                                        <p:tgtEl>
                                          <p:spTgt spid="1945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94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9459">
                                            <p:txEl>
                                              <p:pRg st="2" end="2"/>
                                            </p:txEl>
                                          </p:spTgt>
                                        </p:tgtEl>
                                        <p:attrNameLst>
                                          <p:attrName>style.visibility</p:attrName>
                                        </p:attrNameLst>
                                      </p:cBhvr>
                                      <p:to>
                                        <p:strVal val="visible"/>
                                      </p:to>
                                    </p:set>
                                    <p:anim calcmode="lin" valueType="num">
                                      <p:cBhvr additive="base">
                                        <p:cTn id="19" dur="500" fill="hold"/>
                                        <p:tgtEl>
                                          <p:spTgt spid="1945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945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idx="1"/>
          </p:nvPr>
        </p:nvSpPr>
        <p:spPr/>
        <p:txBody>
          <a:bodyPr/>
          <a:lstStyle/>
          <a:p>
            <a:pPr lvl="1" eaLnBrk="1" hangingPunct="1">
              <a:lnSpc>
                <a:spcPct val="90000"/>
              </a:lnSpc>
            </a:pPr>
            <a:r>
              <a:rPr lang="es-ES" altLang="en-US" smtClean="0"/>
              <a:t>facultyweb.anderson.edu/~jhaukerman/</a:t>
            </a:r>
            <a:r>
              <a:rPr lang="es-ES" altLang="en-US" b="1" smtClean="0"/>
              <a:t>Learning</a:t>
            </a:r>
            <a:r>
              <a:rPr lang="es-ES" altLang="en-US" smtClean="0"/>
              <a:t>%20Theory.ppt </a:t>
            </a:r>
          </a:p>
          <a:p>
            <a:pPr lvl="1" eaLnBrk="1" hangingPunct="1">
              <a:lnSpc>
                <a:spcPct val="90000"/>
              </a:lnSpc>
            </a:pPr>
            <a:r>
              <a:rPr lang="en-US" altLang="en-US" smtClean="0"/>
              <a:t>Matthew D. Laliberte </a:t>
            </a:r>
            <a:r>
              <a:rPr lang="es-ES" altLang="en-US" smtClean="0"/>
              <a:t>www.nercomp.org/data/media/A%20Brief%20History%20of%20</a:t>
            </a:r>
            <a:r>
              <a:rPr lang="es-ES" altLang="en-US" b="1" smtClean="0"/>
              <a:t>Learning</a:t>
            </a:r>
            <a:r>
              <a:rPr lang="es-ES" altLang="en-US" smtClean="0"/>
              <a:t>%20Theory.ppt </a:t>
            </a:r>
          </a:p>
          <a:p>
            <a:pPr lvl="1" eaLnBrk="1" hangingPunct="1">
              <a:lnSpc>
                <a:spcPct val="90000"/>
              </a:lnSpc>
            </a:pPr>
            <a:r>
              <a:rPr lang="en-US" altLang="en-US" smtClean="0"/>
              <a:t>Michael A. Lorber, Ph.D. </a:t>
            </a:r>
            <a:r>
              <a:rPr lang="es-ES" altLang="en-US" smtClean="0"/>
              <a:t>www.</a:t>
            </a:r>
            <a:r>
              <a:rPr lang="es-ES" altLang="en-US" b="1" smtClean="0"/>
              <a:t>learning</a:t>
            </a:r>
            <a:r>
              <a:rPr lang="es-ES" altLang="en-US" smtClean="0"/>
              <a:t>technologies.ac.uk/.../PROJECT/resources/</a:t>
            </a:r>
            <a:r>
              <a:rPr lang="es-ES" altLang="en-US" b="1" smtClean="0"/>
              <a:t>Learning</a:t>
            </a:r>
            <a:r>
              <a:rPr lang="es-ES" altLang="en-US" smtClean="0"/>
              <a:t>%20Theory/Resources/</a:t>
            </a:r>
            <a:r>
              <a:rPr lang="es-ES" altLang="en-US" b="1" smtClean="0"/>
              <a:t>learning</a:t>
            </a:r>
            <a:r>
              <a:rPr lang="es-ES" altLang="en-US" smtClean="0"/>
              <a:t>%20</a:t>
            </a:r>
            <a:r>
              <a:rPr lang="es-ES" altLang="en-US" b="1" smtClean="0"/>
              <a:t>theories</a:t>
            </a:r>
            <a:r>
              <a:rPr lang="es-ES" altLang="en-US" smtClean="0"/>
              <a:t>.ppt </a:t>
            </a:r>
          </a:p>
          <a:p>
            <a:pPr lvl="1" eaLnBrk="1" hangingPunct="1">
              <a:lnSpc>
                <a:spcPct val="90000"/>
              </a:lnSpc>
            </a:pPr>
            <a:r>
              <a:rPr lang="es-ES" altLang="en-US" smtClean="0"/>
              <a:t>www.dcs.bbk.ac.uk/selene/reports/SeLeNe1.2.ppt </a:t>
            </a:r>
          </a:p>
          <a:p>
            <a:pPr lvl="1" eaLnBrk="1" hangingPunct="1">
              <a:lnSpc>
                <a:spcPct val="90000"/>
              </a:lnSpc>
            </a:pPr>
            <a:endParaRPr lang="es-ES" altLang="en-US" smtClean="0"/>
          </a:p>
          <a:p>
            <a:pPr lvl="1" eaLnBrk="1" hangingPunct="1">
              <a:lnSpc>
                <a:spcPct val="90000"/>
              </a:lnSpc>
            </a:pPr>
            <a:endParaRPr lang="es-ES" altLang="en-US" smtClean="0"/>
          </a:p>
          <a:p>
            <a:pPr lvl="1" eaLnBrk="1" hangingPunct="1">
              <a:lnSpc>
                <a:spcPct val="90000"/>
              </a:lnSpc>
            </a:pPr>
            <a:endParaRPr lang="en-US" altLang="en-US" smtClean="0"/>
          </a:p>
          <a:p>
            <a:pPr lvl="2" eaLnBrk="1" hangingPunct="1">
              <a:lnSpc>
                <a:spcPct val="90000"/>
              </a:lnSpc>
            </a:pPr>
            <a:endParaRPr lang="es-ES" altLang="en-US" sz="2000" smtClean="0"/>
          </a:p>
        </p:txBody>
      </p:sp>
      <p:sp>
        <p:nvSpPr>
          <p:cNvPr id="71683" name="Rectangle 3"/>
          <p:cNvSpPr>
            <a:spLocks noChangeArrowheads="1"/>
          </p:cNvSpPr>
          <p:nvPr/>
        </p:nvSpPr>
        <p:spPr bwMode="auto">
          <a:xfrm>
            <a:off x="2286000" y="620713"/>
            <a:ext cx="3725863" cy="420687"/>
          </a:xfrm>
          <a:prstGeom prst="rect">
            <a:avLst/>
          </a:prstGeom>
          <a:noFill/>
          <a:ln w="9525">
            <a:noFill/>
            <a:miter lim="800000"/>
            <a:headEnd/>
            <a:tailEnd/>
          </a:ln>
          <a:effectLst/>
        </p:spPr>
        <p:txBody>
          <a:bodyPr>
            <a:spAutoFit/>
          </a:bodyPr>
          <a:lstStyle/>
          <a:p>
            <a:pPr eaLnBrk="1" hangingPunct="1">
              <a:lnSpc>
                <a:spcPct val="90000"/>
              </a:lnSpc>
              <a:spcBef>
                <a:spcPct val="20000"/>
              </a:spcBef>
              <a:buClr>
                <a:schemeClr val="accent2"/>
              </a:buClr>
              <a:buSzPct val="75000"/>
              <a:buFont typeface="Wingdings" pitchFamily="-1" charset="2"/>
              <a:buChar char="n"/>
            </a:pPr>
            <a:r>
              <a:rPr lang="es-ES" altLang="en-US" sz="2400"/>
              <a:t>Sources:</a:t>
            </a:r>
          </a:p>
        </p:txBody>
      </p:sp>
    </p:spTree>
  </p:cSld>
  <p:clrMapOvr>
    <a:masterClrMapping/>
  </p:clrMapOvr>
  <p:transition spd="slow">
    <p:wheel spokes="3"/>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fontAlgn="auto" hangingPunct="1">
              <a:spcAft>
                <a:spcPts val="0"/>
              </a:spcAft>
              <a:defRPr/>
            </a:pPr>
            <a:r>
              <a:rPr lang="en-US" altLang="en-US"/>
              <a:t>Behaviorism</a:t>
            </a:r>
          </a:p>
        </p:txBody>
      </p:sp>
      <p:sp>
        <p:nvSpPr>
          <p:cNvPr id="24579" name="Rectangle 3"/>
          <p:cNvSpPr>
            <a:spLocks noGrp="1" noChangeArrowheads="1"/>
          </p:cNvSpPr>
          <p:nvPr>
            <p:ph idx="1"/>
          </p:nvPr>
        </p:nvSpPr>
        <p:spPr/>
        <p:txBody>
          <a:bodyPr/>
          <a:lstStyle/>
          <a:p>
            <a:pPr eaLnBrk="1" hangingPunct="1">
              <a:buFont typeface="Wingdings" pitchFamily="-1" charset="2"/>
              <a:buNone/>
            </a:pPr>
            <a:r>
              <a:rPr lang="en-US" altLang="en-US" smtClean="0"/>
              <a:t>Confined to observable and measurable behavior</a:t>
            </a:r>
          </a:p>
          <a:p>
            <a:pPr eaLnBrk="1" hangingPunct="1">
              <a:buFont typeface="Wingdings" pitchFamily="-1" charset="2"/>
              <a:buNone/>
            </a:pPr>
            <a:endParaRPr lang="en-US" altLang="en-US" smtClean="0"/>
          </a:p>
          <a:p>
            <a:pPr eaLnBrk="1" hangingPunct="1">
              <a:buFont typeface="Wingdings" pitchFamily="-1" charset="2"/>
              <a:buChar char="§"/>
            </a:pPr>
            <a:r>
              <a:rPr lang="en-US" altLang="en-US" smtClean="0"/>
              <a:t>Classical Conditioning - Pavlov</a:t>
            </a:r>
          </a:p>
          <a:p>
            <a:pPr eaLnBrk="1" hangingPunct="1">
              <a:buFont typeface="Wingdings" pitchFamily="-1" charset="2"/>
              <a:buChar char="§"/>
            </a:pPr>
            <a:endParaRPr lang="en-US" altLang="en-US" smtClean="0"/>
          </a:p>
          <a:p>
            <a:pPr eaLnBrk="1" hangingPunct="1">
              <a:buFont typeface="Wingdings" pitchFamily="-1" charset="2"/>
              <a:buChar char="§"/>
            </a:pPr>
            <a:r>
              <a:rPr lang="en-US" altLang="en-US" smtClean="0"/>
              <a:t>Operant Conditioning - Skinner</a:t>
            </a:r>
          </a:p>
        </p:txBody>
      </p:sp>
    </p:spTree>
  </p:cSld>
  <p:clrMapOvr>
    <a:masterClrMapping/>
  </p:clrMapOvr>
  <p:transition spd="slow">
    <p:wheel spokes="3"/>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4578"/>
                                        </p:tgtEl>
                                        <p:attrNameLst>
                                          <p:attrName>style.visibility</p:attrName>
                                        </p:attrNameLst>
                                      </p:cBhvr>
                                      <p:to>
                                        <p:strVal val="visible"/>
                                      </p:to>
                                    </p:set>
                                    <p:anim calcmode="lin" valueType="num">
                                      <p:cBhvr additive="base">
                                        <p:cTn id="7" dur="500" fill="hold"/>
                                        <p:tgtEl>
                                          <p:spTgt spid="24578"/>
                                        </p:tgtEl>
                                        <p:attrNameLst>
                                          <p:attrName>ppt_x</p:attrName>
                                        </p:attrNameLst>
                                      </p:cBhvr>
                                      <p:tavLst>
                                        <p:tav tm="0">
                                          <p:val>
                                            <p:strVal val="#ppt_x"/>
                                          </p:val>
                                        </p:tav>
                                        <p:tav tm="100000">
                                          <p:val>
                                            <p:strVal val="#ppt_x"/>
                                          </p:val>
                                        </p:tav>
                                      </p:tavLst>
                                    </p:anim>
                                    <p:anim calcmode="lin" valueType="num">
                                      <p:cBhvr additive="base">
                                        <p:cTn id="8" dur="500" fill="hold"/>
                                        <p:tgtEl>
                                          <p:spTgt spid="2457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4579">
                                            <p:txEl>
                                              <p:pRg st="0" end="0"/>
                                            </p:txEl>
                                          </p:spTgt>
                                        </p:tgtEl>
                                        <p:attrNameLst>
                                          <p:attrName>style.visibility</p:attrName>
                                        </p:attrNameLst>
                                      </p:cBhvr>
                                      <p:to>
                                        <p:strVal val="visible"/>
                                      </p:to>
                                    </p:set>
                                    <p:anim calcmode="lin" valueType="num">
                                      <p:cBhvr additive="base">
                                        <p:cTn id="13" dur="500" fill="hold"/>
                                        <p:tgtEl>
                                          <p:spTgt spid="2457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45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4579">
                                            <p:txEl>
                                              <p:pRg st="2" end="2"/>
                                            </p:txEl>
                                          </p:spTgt>
                                        </p:tgtEl>
                                        <p:attrNameLst>
                                          <p:attrName>style.visibility</p:attrName>
                                        </p:attrNameLst>
                                      </p:cBhvr>
                                      <p:to>
                                        <p:strVal val="visible"/>
                                      </p:to>
                                    </p:set>
                                    <p:anim calcmode="lin" valueType="num">
                                      <p:cBhvr additive="base">
                                        <p:cTn id="19" dur="500" fill="hold"/>
                                        <p:tgtEl>
                                          <p:spTgt spid="2457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45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4579">
                                            <p:txEl>
                                              <p:pRg st="4" end="4"/>
                                            </p:txEl>
                                          </p:spTgt>
                                        </p:tgtEl>
                                        <p:attrNameLst>
                                          <p:attrName>style.visibility</p:attrName>
                                        </p:attrNameLst>
                                      </p:cBhvr>
                                      <p:to>
                                        <p:strVal val="visible"/>
                                      </p:to>
                                    </p:set>
                                    <p:anim calcmode="lin" valueType="num">
                                      <p:cBhvr additive="base">
                                        <p:cTn id="25" dur="500" fill="hold"/>
                                        <p:tgtEl>
                                          <p:spTgt spid="2457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45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autoUpdateAnimBg="0"/>
      <p:bldP spid="24579"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fontAlgn="auto" hangingPunct="1">
              <a:spcAft>
                <a:spcPts val="0"/>
              </a:spcAft>
              <a:defRPr/>
            </a:pPr>
            <a:r>
              <a:rPr lang="en-US" altLang="en-US"/>
              <a:t>Behaviorism</a:t>
            </a:r>
          </a:p>
        </p:txBody>
      </p:sp>
      <p:sp>
        <p:nvSpPr>
          <p:cNvPr id="11267" name="Rectangle 3"/>
          <p:cNvSpPr>
            <a:spLocks noGrp="1" noChangeArrowheads="1"/>
          </p:cNvSpPr>
          <p:nvPr>
            <p:ph idx="1"/>
          </p:nvPr>
        </p:nvSpPr>
        <p:spPr>
          <a:xfrm>
            <a:off x="533400" y="1828800"/>
            <a:ext cx="8153400" cy="822325"/>
          </a:xfrm>
        </p:spPr>
        <p:txBody>
          <a:bodyPr/>
          <a:lstStyle/>
          <a:p>
            <a:pPr eaLnBrk="1" hangingPunct="1">
              <a:buFont typeface="Wingdings" pitchFamily="-1" charset="2"/>
              <a:buChar char="§"/>
            </a:pPr>
            <a:r>
              <a:rPr lang="en-US" altLang="en-US" smtClean="0"/>
              <a:t>Classical Conditioning - Pavlov</a:t>
            </a:r>
          </a:p>
        </p:txBody>
      </p:sp>
      <p:grpSp>
        <p:nvGrpSpPr>
          <p:cNvPr id="26628" name="Group 4"/>
          <p:cNvGrpSpPr>
            <a:grpSpLocks/>
          </p:cNvGrpSpPr>
          <p:nvPr/>
        </p:nvGrpSpPr>
        <p:grpSpPr bwMode="auto">
          <a:xfrm>
            <a:off x="3733800" y="4495800"/>
            <a:ext cx="2362200" cy="617538"/>
            <a:chOff x="2352" y="2832"/>
            <a:chExt cx="1488" cy="389"/>
          </a:xfrm>
        </p:grpSpPr>
        <p:sp>
          <p:nvSpPr>
            <p:cNvPr id="11271" name="Text Box 5"/>
            <p:cNvSpPr txBox="1">
              <a:spLocks noChangeArrowheads="1"/>
            </p:cNvSpPr>
            <p:nvPr/>
          </p:nvSpPr>
          <p:spPr bwMode="auto">
            <a:xfrm>
              <a:off x="2352" y="2832"/>
              <a:ext cx="1488" cy="389"/>
            </a:xfrm>
            <a:prstGeom prst="rect">
              <a:avLst/>
            </a:prstGeom>
            <a:noFill/>
            <a:ln w="38100">
              <a:solidFill>
                <a:schemeClr val="tx1"/>
              </a:solidFill>
              <a:miter lim="800000"/>
              <a:headEnd/>
              <a:tailEnd type="none" w="lg" len="med"/>
            </a:ln>
            <a:effectLst/>
          </p:spPr>
          <p:txBody>
            <a:bodyPr>
              <a:spAutoFit/>
            </a:bodyPr>
            <a:lstStyle/>
            <a:p>
              <a:pPr>
                <a:spcBef>
                  <a:spcPct val="50000"/>
                </a:spcBef>
              </a:pPr>
              <a:r>
                <a:rPr lang="en-US" altLang="en-US" sz="3200">
                  <a:latin typeface="Times New Roman" pitchFamily="-1" charset="0"/>
                </a:rPr>
                <a:t> S 	       R</a:t>
              </a:r>
            </a:p>
          </p:txBody>
        </p:sp>
        <p:sp>
          <p:nvSpPr>
            <p:cNvPr id="11272" name="Line 6"/>
            <p:cNvSpPr>
              <a:spLocks noChangeShapeType="1"/>
            </p:cNvSpPr>
            <p:nvPr/>
          </p:nvSpPr>
          <p:spPr bwMode="auto">
            <a:xfrm>
              <a:off x="2640" y="3024"/>
              <a:ext cx="768" cy="0"/>
            </a:xfrm>
            <a:prstGeom prst="line">
              <a:avLst/>
            </a:prstGeom>
            <a:noFill/>
            <a:ln w="38100">
              <a:solidFill>
                <a:schemeClr val="tx1"/>
              </a:solidFill>
              <a:round/>
              <a:headEnd/>
              <a:tailEnd type="triangle" w="lg" len="med"/>
            </a:ln>
            <a:effectLst/>
          </p:spPr>
          <p:txBody>
            <a:bodyPr wrap="none" anchor="ctr"/>
            <a:lstStyle/>
            <a:p>
              <a:endParaRPr lang="en-US"/>
            </a:p>
          </p:txBody>
        </p:sp>
      </p:grpSp>
      <p:sp>
        <p:nvSpPr>
          <p:cNvPr id="11269" name="Rectangle 7"/>
          <p:cNvSpPr>
            <a:spLocks noChangeArrowheads="1"/>
          </p:cNvSpPr>
          <p:nvPr/>
        </p:nvSpPr>
        <p:spPr bwMode="auto">
          <a:xfrm>
            <a:off x="2362200" y="2667000"/>
            <a:ext cx="5181600" cy="3200400"/>
          </a:xfrm>
          <a:prstGeom prst="rect">
            <a:avLst/>
          </a:prstGeom>
          <a:noFill/>
          <a:ln w="38100">
            <a:solidFill>
              <a:schemeClr val="accent2"/>
            </a:solidFill>
            <a:miter lim="800000"/>
            <a:headEnd/>
            <a:tailEnd type="none" w="lg" len="med"/>
          </a:ln>
          <a:effectLst/>
        </p:spPr>
        <p:txBody>
          <a:bodyPr wrap="none" anchor="ctr">
            <a:spAutoFit/>
          </a:bodyPr>
          <a:lstStyle/>
          <a:p>
            <a:pPr eaLnBrk="1" hangingPunct="1"/>
            <a:endParaRPr lang="en-US"/>
          </a:p>
        </p:txBody>
      </p:sp>
      <p:sp>
        <p:nvSpPr>
          <p:cNvPr id="11270" name="Text Box 8"/>
          <p:cNvSpPr txBox="1">
            <a:spLocks noChangeArrowheads="1"/>
          </p:cNvSpPr>
          <p:nvPr/>
        </p:nvSpPr>
        <p:spPr bwMode="auto">
          <a:xfrm>
            <a:off x="2743200" y="2971800"/>
            <a:ext cx="4419600" cy="1066800"/>
          </a:xfrm>
          <a:prstGeom prst="rect">
            <a:avLst/>
          </a:prstGeom>
          <a:noFill/>
          <a:ln w="38100">
            <a:noFill/>
            <a:miter lim="800000"/>
            <a:headEnd/>
            <a:tailEnd type="none" w="lg" len="med"/>
          </a:ln>
          <a:effectLst/>
        </p:spPr>
        <p:txBody>
          <a:bodyPr>
            <a:spAutoFit/>
          </a:bodyPr>
          <a:lstStyle/>
          <a:p>
            <a:r>
              <a:rPr lang="en-US" altLang="en-US" sz="3200">
                <a:latin typeface="Times New Roman" pitchFamily="-1" charset="0"/>
              </a:rPr>
              <a:t>A stimulus is presented </a:t>
            </a:r>
          </a:p>
          <a:p>
            <a:r>
              <a:rPr lang="en-US" altLang="en-US" sz="3200">
                <a:latin typeface="Times New Roman" pitchFamily="-1" charset="0"/>
              </a:rPr>
              <a:t>in order to get a response:</a:t>
            </a:r>
          </a:p>
        </p:txBody>
      </p:sp>
    </p:spTree>
  </p:cSld>
  <p:clrMapOvr>
    <a:masterClrMapping/>
  </p:clrMapOvr>
  <p:transition spd="slow">
    <p:wheel spokes="3"/>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66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fontAlgn="auto" hangingPunct="1">
              <a:spcAft>
                <a:spcPts val="0"/>
              </a:spcAft>
              <a:defRPr/>
            </a:pPr>
            <a:r>
              <a:rPr lang="en-US" altLang="en-US"/>
              <a:t>Behaviorism</a:t>
            </a:r>
          </a:p>
        </p:txBody>
      </p:sp>
      <p:sp>
        <p:nvSpPr>
          <p:cNvPr id="28675" name="Rectangle 3"/>
          <p:cNvSpPr>
            <a:spLocks noGrp="1" noChangeArrowheads="1"/>
          </p:cNvSpPr>
          <p:nvPr>
            <p:ph idx="1"/>
          </p:nvPr>
        </p:nvSpPr>
        <p:spPr>
          <a:xfrm>
            <a:off x="533400" y="1828800"/>
            <a:ext cx="8153400" cy="822325"/>
          </a:xfrm>
        </p:spPr>
        <p:txBody>
          <a:bodyPr rtlCol="0">
            <a:normAutofit fontScale="92500" lnSpcReduction="10000"/>
          </a:bodyPr>
          <a:lstStyle/>
          <a:p>
            <a:pPr eaLnBrk="1" fontAlgn="auto" hangingPunct="1">
              <a:lnSpc>
                <a:spcPct val="90000"/>
              </a:lnSpc>
              <a:spcAft>
                <a:spcPts val="0"/>
              </a:spcAft>
              <a:buFont typeface="Wingdings" pitchFamily="2" charset="2"/>
              <a:buChar char="§"/>
              <a:defRPr/>
            </a:pPr>
            <a:r>
              <a:rPr lang="en-US" altLang="en-US" sz="2700"/>
              <a:t>Classical Conditioning - Pavlov</a:t>
            </a:r>
          </a:p>
          <a:p>
            <a:pPr eaLnBrk="1" fontAlgn="auto" hangingPunct="1">
              <a:lnSpc>
                <a:spcPct val="90000"/>
              </a:lnSpc>
              <a:spcAft>
                <a:spcPts val="0"/>
              </a:spcAft>
              <a:buFont typeface="Wingdings" pitchFamily="2" charset="2"/>
              <a:buNone/>
              <a:defRPr/>
            </a:pPr>
            <a:r>
              <a:rPr lang="en-US" altLang="en-US" sz="2700"/>
              <a:t>	</a:t>
            </a:r>
          </a:p>
        </p:txBody>
      </p:sp>
      <p:graphicFrame>
        <p:nvGraphicFramePr>
          <p:cNvPr id="28676" name="Object 4"/>
          <p:cNvGraphicFramePr>
            <a:graphicFrameLocks noChangeAspect="1"/>
          </p:cNvGraphicFramePr>
          <p:nvPr/>
        </p:nvGraphicFramePr>
        <p:xfrm>
          <a:off x="5257800" y="4343400"/>
          <a:ext cx="1141413" cy="2041525"/>
        </p:xfrm>
        <a:graphic>
          <a:graphicData uri="http://schemas.openxmlformats.org/presentationml/2006/ole">
            <mc:AlternateContent xmlns:mc="http://schemas.openxmlformats.org/markup-compatibility/2006">
              <mc:Choice xmlns:v="urn:schemas-microsoft-com:vml" Requires="v">
                <p:oleObj spid="_x0000_s13322" name="Clip" r:id="rId4" imgW="1827291" imgH="3266792" progId="">
                  <p:embed/>
                </p:oleObj>
              </mc:Choice>
              <mc:Fallback>
                <p:oleObj name="Clip" r:id="rId4" imgW="1827291" imgH="3266792"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7800" y="4343400"/>
                        <a:ext cx="1141413" cy="2041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8677" name="Group 5"/>
          <p:cNvGrpSpPr>
            <a:grpSpLocks/>
          </p:cNvGrpSpPr>
          <p:nvPr/>
        </p:nvGrpSpPr>
        <p:grpSpPr bwMode="auto">
          <a:xfrm>
            <a:off x="1143000" y="2590800"/>
            <a:ext cx="4953000" cy="1349375"/>
            <a:chOff x="2640" y="240"/>
            <a:chExt cx="3120" cy="850"/>
          </a:xfrm>
        </p:grpSpPr>
        <p:sp>
          <p:nvSpPr>
            <p:cNvPr id="13323" name="Text Box 6"/>
            <p:cNvSpPr txBox="1">
              <a:spLocks noChangeArrowheads="1"/>
            </p:cNvSpPr>
            <p:nvPr/>
          </p:nvSpPr>
          <p:spPr bwMode="auto">
            <a:xfrm>
              <a:off x="2640" y="240"/>
              <a:ext cx="3120" cy="850"/>
            </a:xfrm>
            <a:prstGeom prst="rect">
              <a:avLst/>
            </a:prstGeom>
            <a:noFill/>
            <a:ln w="38100">
              <a:solidFill>
                <a:schemeClr val="tx1"/>
              </a:solidFill>
              <a:miter lim="800000"/>
              <a:headEnd/>
              <a:tailEnd type="none" w="lg" len="med"/>
            </a:ln>
            <a:effectLst/>
          </p:spPr>
          <p:txBody>
            <a:bodyPr>
              <a:spAutoFit/>
            </a:bodyPr>
            <a:lstStyle/>
            <a:p>
              <a:pPr>
                <a:spcBef>
                  <a:spcPct val="50000"/>
                </a:spcBef>
              </a:pPr>
              <a:r>
                <a:rPr lang="en-US" altLang="en-US" sz="3200">
                  <a:latin typeface="Times New Roman" pitchFamily="-1" charset="0"/>
                </a:rPr>
                <a:t>S		US</a:t>
              </a:r>
            </a:p>
            <a:p>
              <a:pPr>
                <a:spcBef>
                  <a:spcPct val="50000"/>
                </a:spcBef>
              </a:pPr>
              <a:r>
                <a:rPr lang="en-US" altLang="en-US" sz="3200">
                  <a:latin typeface="Times New Roman" pitchFamily="-1" charset="0"/>
                </a:rPr>
                <a:t>				UR</a:t>
              </a:r>
              <a:endParaRPr lang="en-US" altLang="en-US" sz="2400">
                <a:latin typeface="Times New Roman" pitchFamily="-1" charset="0"/>
              </a:endParaRPr>
            </a:p>
          </p:txBody>
        </p:sp>
        <p:sp>
          <p:nvSpPr>
            <p:cNvPr id="13324" name="Line 7"/>
            <p:cNvSpPr>
              <a:spLocks noChangeShapeType="1"/>
            </p:cNvSpPr>
            <p:nvPr/>
          </p:nvSpPr>
          <p:spPr bwMode="auto">
            <a:xfrm>
              <a:off x="3072" y="432"/>
              <a:ext cx="720" cy="0"/>
            </a:xfrm>
            <a:prstGeom prst="line">
              <a:avLst/>
            </a:prstGeom>
            <a:noFill/>
            <a:ln w="38100">
              <a:solidFill>
                <a:schemeClr val="tx1"/>
              </a:solidFill>
              <a:round/>
              <a:headEnd/>
              <a:tailEnd type="triangle" w="lg" len="med"/>
            </a:ln>
            <a:effectLst/>
          </p:spPr>
          <p:txBody>
            <a:bodyPr wrap="none" anchor="ctr"/>
            <a:lstStyle/>
            <a:p>
              <a:endParaRPr lang="en-US"/>
            </a:p>
          </p:txBody>
        </p:sp>
        <p:sp>
          <p:nvSpPr>
            <p:cNvPr id="13325" name="Line 8"/>
            <p:cNvSpPr>
              <a:spLocks noChangeShapeType="1"/>
            </p:cNvSpPr>
            <p:nvPr/>
          </p:nvSpPr>
          <p:spPr bwMode="auto">
            <a:xfrm>
              <a:off x="4272" y="480"/>
              <a:ext cx="672" cy="336"/>
            </a:xfrm>
            <a:prstGeom prst="line">
              <a:avLst/>
            </a:prstGeom>
            <a:noFill/>
            <a:ln w="38100">
              <a:solidFill>
                <a:schemeClr val="tx1"/>
              </a:solidFill>
              <a:round/>
              <a:headEnd/>
              <a:tailEnd type="triangle" w="lg" len="med"/>
            </a:ln>
            <a:effectLst/>
          </p:spPr>
          <p:txBody>
            <a:bodyPr wrap="none" anchor="ctr"/>
            <a:lstStyle/>
            <a:p>
              <a:endParaRPr lang="en-US"/>
            </a:p>
          </p:txBody>
        </p:sp>
      </p:grpSp>
      <p:grpSp>
        <p:nvGrpSpPr>
          <p:cNvPr id="28681" name="Group 9"/>
          <p:cNvGrpSpPr>
            <a:grpSpLocks/>
          </p:cNvGrpSpPr>
          <p:nvPr/>
        </p:nvGrpSpPr>
        <p:grpSpPr bwMode="auto">
          <a:xfrm>
            <a:off x="1143000" y="4343400"/>
            <a:ext cx="3429000" cy="2081213"/>
            <a:chOff x="2544" y="2832"/>
            <a:chExt cx="2160" cy="1311"/>
          </a:xfrm>
        </p:grpSpPr>
        <p:sp>
          <p:nvSpPr>
            <p:cNvPr id="13320" name="Text Box 10"/>
            <p:cNvSpPr txBox="1">
              <a:spLocks noChangeArrowheads="1"/>
            </p:cNvSpPr>
            <p:nvPr/>
          </p:nvSpPr>
          <p:spPr bwMode="auto">
            <a:xfrm>
              <a:off x="2544" y="2832"/>
              <a:ext cx="2160" cy="1311"/>
            </a:xfrm>
            <a:prstGeom prst="rect">
              <a:avLst/>
            </a:prstGeom>
            <a:noFill/>
            <a:ln w="38100">
              <a:solidFill>
                <a:schemeClr val="tx1"/>
              </a:solidFill>
              <a:miter lim="800000"/>
              <a:headEnd/>
              <a:tailEnd type="none" w="lg" len="med"/>
            </a:ln>
            <a:effectLst/>
          </p:spPr>
          <p:txBody>
            <a:bodyPr>
              <a:spAutoFit/>
            </a:bodyPr>
            <a:lstStyle/>
            <a:p>
              <a:pPr>
                <a:spcBef>
                  <a:spcPct val="50000"/>
                </a:spcBef>
              </a:pPr>
              <a:r>
                <a:rPr lang="en-US" altLang="en-US" sz="3200">
                  <a:latin typeface="Times New Roman" pitchFamily="-1" charset="0"/>
                </a:rPr>
                <a:t>CS		US</a:t>
              </a:r>
            </a:p>
            <a:p>
              <a:pPr>
                <a:spcBef>
                  <a:spcPct val="50000"/>
                </a:spcBef>
              </a:pPr>
              <a:endParaRPr lang="en-US" altLang="en-US" sz="3200">
                <a:latin typeface="Times New Roman" pitchFamily="-1" charset="0"/>
              </a:endParaRPr>
            </a:p>
            <a:p>
              <a:pPr>
                <a:spcBef>
                  <a:spcPct val="50000"/>
                </a:spcBef>
              </a:pPr>
              <a:r>
                <a:rPr lang="en-US" altLang="en-US" sz="3200">
                  <a:latin typeface="Times New Roman" pitchFamily="-1" charset="0"/>
                </a:rPr>
                <a:t>		CR</a:t>
              </a:r>
            </a:p>
          </p:txBody>
        </p:sp>
        <p:sp>
          <p:nvSpPr>
            <p:cNvPr id="13321" name="Line 11"/>
            <p:cNvSpPr>
              <a:spLocks noChangeShapeType="1"/>
            </p:cNvSpPr>
            <p:nvPr/>
          </p:nvSpPr>
          <p:spPr bwMode="auto">
            <a:xfrm>
              <a:off x="2976" y="3024"/>
              <a:ext cx="768" cy="0"/>
            </a:xfrm>
            <a:prstGeom prst="line">
              <a:avLst/>
            </a:prstGeom>
            <a:noFill/>
            <a:ln w="38100">
              <a:solidFill>
                <a:schemeClr val="tx1"/>
              </a:solidFill>
              <a:round/>
              <a:headEnd/>
              <a:tailEnd type="triangle" w="lg" len="med"/>
            </a:ln>
            <a:effectLst/>
          </p:spPr>
          <p:txBody>
            <a:bodyPr wrap="none" anchor="ctr"/>
            <a:lstStyle/>
            <a:p>
              <a:endParaRPr lang="en-US"/>
            </a:p>
          </p:txBody>
        </p:sp>
        <p:sp>
          <p:nvSpPr>
            <p:cNvPr id="13322" name="Line 12"/>
            <p:cNvSpPr>
              <a:spLocks noChangeShapeType="1"/>
            </p:cNvSpPr>
            <p:nvPr/>
          </p:nvSpPr>
          <p:spPr bwMode="auto">
            <a:xfrm>
              <a:off x="2928" y="3168"/>
              <a:ext cx="768" cy="672"/>
            </a:xfrm>
            <a:prstGeom prst="line">
              <a:avLst/>
            </a:prstGeom>
            <a:noFill/>
            <a:ln w="38100">
              <a:solidFill>
                <a:schemeClr val="tx1"/>
              </a:solidFill>
              <a:prstDash val="sysDot"/>
              <a:round/>
              <a:headEnd/>
              <a:tailEnd type="triangle" w="lg" len="med"/>
            </a:ln>
            <a:effectLst/>
          </p:spPr>
          <p:txBody>
            <a:bodyPr wrap="none" anchor="ctr"/>
            <a:lstStyle/>
            <a:p>
              <a:endParaRPr lang="en-US"/>
            </a:p>
          </p:txBody>
        </p:sp>
      </p:grpSp>
      <p:graphicFrame>
        <p:nvGraphicFramePr>
          <p:cNvPr id="28685" name="Object 13"/>
          <p:cNvGraphicFramePr>
            <a:graphicFrameLocks noChangeAspect="1"/>
          </p:cNvGraphicFramePr>
          <p:nvPr/>
        </p:nvGraphicFramePr>
        <p:xfrm>
          <a:off x="6545263" y="2192338"/>
          <a:ext cx="1690687" cy="2166937"/>
        </p:xfrm>
        <a:graphic>
          <a:graphicData uri="http://schemas.openxmlformats.org/presentationml/2006/ole">
            <mc:AlternateContent xmlns:mc="http://schemas.openxmlformats.org/markup-compatibility/2006">
              <mc:Choice xmlns:v="urn:schemas-microsoft-com:vml" Requires="v">
                <p:oleObj spid="_x0000_s13323" name="Clip" r:id="rId6" imgW="2705477" imgH="3465968" progId="">
                  <p:embed/>
                </p:oleObj>
              </mc:Choice>
              <mc:Fallback>
                <p:oleObj name="Clip" r:id="rId6" imgW="2705477" imgH="3465968" progId="">
                  <p:embed/>
                  <p:pic>
                    <p:nvPicPr>
                      <p:cNvPr id="0" name="Object 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45263" y="2192338"/>
                        <a:ext cx="1690687" cy="21669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slow">
    <p:wheel spokes="3"/>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499"/>
                                          </p:stCondLst>
                                        </p:cTn>
                                        <p:tgtEl>
                                          <p:spTgt spid="28677"/>
                                        </p:tgtEl>
                                        <p:attrNameLst>
                                          <p:attrName>style.visibility</p:attrName>
                                        </p:attrNameLst>
                                      </p:cBhvr>
                                      <p:to>
                                        <p:strVal val="visible"/>
                                      </p:to>
                                    </p:set>
                                  </p:childTnLst>
                                </p:cTn>
                              </p:par>
                            </p:childTnLst>
                          </p:cTn>
                        </p:par>
                        <p:par>
                          <p:cTn id="7" fill="hold" nodeType="afterGroup">
                            <p:stCondLst>
                              <p:cond delay="500"/>
                            </p:stCondLst>
                            <p:childTnLst>
                              <p:par>
                                <p:cTn id="8" presetID="4" presetClass="entr" presetSubtype="32" fill="hold" nodeType="afterEffect">
                                  <p:stCondLst>
                                    <p:cond delay="1000"/>
                                  </p:stCondLst>
                                  <p:childTnLst>
                                    <p:set>
                                      <p:cBhvr>
                                        <p:cTn id="9" dur="1" fill="hold">
                                          <p:stCondLst>
                                            <p:cond delay="0"/>
                                          </p:stCondLst>
                                        </p:cTn>
                                        <p:tgtEl>
                                          <p:spTgt spid="28685"/>
                                        </p:tgtEl>
                                        <p:attrNameLst>
                                          <p:attrName>style.visibility</p:attrName>
                                        </p:attrNameLst>
                                      </p:cBhvr>
                                      <p:to>
                                        <p:strVal val="visible"/>
                                      </p:to>
                                    </p:set>
                                    <p:animEffect transition="in" filter="box(out)">
                                      <p:cBhvr>
                                        <p:cTn id="10" dur="500"/>
                                        <p:tgtEl>
                                          <p:spTgt spid="2868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28681"/>
                                        </p:tgtEl>
                                        <p:attrNameLst>
                                          <p:attrName>style.visibility</p:attrName>
                                        </p:attrNameLst>
                                      </p:cBhvr>
                                      <p:to>
                                        <p:strVal val="visible"/>
                                      </p:to>
                                    </p:set>
                                  </p:childTnLst>
                                </p:cTn>
                              </p:par>
                            </p:childTnLst>
                          </p:cTn>
                        </p:par>
                        <p:par>
                          <p:cTn id="15" fill="hold" nodeType="afterGroup">
                            <p:stCondLst>
                              <p:cond delay="500"/>
                            </p:stCondLst>
                            <p:childTnLst>
                              <p:par>
                                <p:cTn id="16" presetID="4" presetClass="entr" presetSubtype="32" fill="hold" nodeType="afterEffect">
                                  <p:stCondLst>
                                    <p:cond delay="1000"/>
                                  </p:stCondLst>
                                  <p:childTnLst>
                                    <p:set>
                                      <p:cBhvr>
                                        <p:cTn id="17" dur="1" fill="hold">
                                          <p:stCondLst>
                                            <p:cond delay="0"/>
                                          </p:stCondLst>
                                        </p:cTn>
                                        <p:tgtEl>
                                          <p:spTgt spid="28676"/>
                                        </p:tgtEl>
                                        <p:attrNameLst>
                                          <p:attrName>style.visibility</p:attrName>
                                        </p:attrNameLst>
                                      </p:cBhvr>
                                      <p:to>
                                        <p:strVal val="visible"/>
                                      </p:to>
                                    </p:set>
                                    <p:animEffect transition="in" filter="box(out)">
                                      <p:cBhvr>
                                        <p:cTn id="18" dur="500"/>
                                        <p:tgtEl>
                                          <p:spTgt spid="286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fontAlgn="auto" hangingPunct="1">
              <a:spcAft>
                <a:spcPts val="0"/>
              </a:spcAft>
              <a:defRPr/>
            </a:pPr>
            <a:r>
              <a:rPr lang="en-US" altLang="en-US"/>
              <a:t>Behaviorism</a:t>
            </a:r>
          </a:p>
        </p:txBody>
      </p:sp>
      <p:sp>
        <p:nvSpPr>
          <p:cNvPr id="32771" name="Rectangle 3"/>
          <p:cNvSpPr>
            <a:spLocks noGrp="1" noChangeArrowheads="1"/>
          </p:cNvSpPr>
          <p:nvPr>
            <p:ph idx="1"/>
          </p:nvPr>
        </p:nvSpPr>
        <p:spPr/>
        <p:txBody>
          <a:bodyPr/>
          <a:lstStyle/>
          <a:p>
            <a:pPr eaLnBrk="1" hangingPunct="1">
              <a:buFont typeface="Wingdings" pitchFamily="-1" charset="2"/>
              <a:buChar char="§"/>
            </a:pPr>
            <a:r>
              <a:rPr lang="en-US" altLang="en-US" smtClean="0"/>
              <a:t>Operant Conditioning - Skinner</a:t>
            </a:r>
          </a:p>
          <a:p>
            <a:pPr eaLnBrk="1" hangingPunct="1"/>
            <a:endParaRPr lang="en-US" altLang="en-US" smtClean="0"/>
          </a:p>
        </p:txBody>
      </p:sp>
      <p:grpSp>
        <p:nvGrpSpPr>
          <p:cNvPr id="32772" name="Group 4"/>
          <p:cNvGrpSpPr>
            <a:grpSpLocks/>
          </p:cNvGrpSpPr>
          <p:nvPr/>
        </p:nvGrpSpPr>
        <p:grpSpPr bwMode="auto">
          <a:xfrm>
            <a:off x="2286000" y="2667000"/>
            <a:ext cx="5486400" cy="3886200"/>
            <a:chOff x="1440" y="1680"/>
            <a:chExt cx="3456" cy="2448"/>
          </a:xfrm>
        </p:grpSpPr>
        <p:graphicFrame>
          <p:nvGraphicFramePr>
            <p:cNvPr id="15365" name="Object 5"/>
            <p:cNvGraphicFramePr>
              <a:graphicFrameLocks noChangeAspect="1"/>
            </p:cNvGraphicFramePr>
            <p:nvPr/>
          </p:nvGraphicFramePr>
          <p:xfrm>
            <a:off x="2256" y="2736"/>
            <a:ext cx="1392" cy="1392"/>
          </p:xfrm>
          <a:graphic>
            <a:graphicData uri="http://schemas.openxmlformats.org/presentationml/2006/ole">
              <mc:AlternateContent xmlns:mc="http://schemas.openxmlformats.org/markup-compatibility/2006">
                <mc:Choice xmlns:v="urn:schemas-microsoft-com:vml" Requires="v">
                  <p:oleObj spid="_x0000_s15367" name="Clip" r:id="rId4" imgW="3657600" imgH="3657600" progId="">
                    <p:embed/>
                  </p:oleObj>
                </mc:Choice>
                <mc:Fallback>
                  <p:oleObj name="Clip" r:id="rId4" imgW="3657600" imgH="3657600"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6" y="2736"/>
                          <a:ext cx="1392" cy="139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366" name="Rectangle 6"/>
            <p:cNvSpPr>
              <a:spLocks noChangeArrowheads="1"/>
            </p:cNvSpPr>
            <p:nvPr/>
          </p:nvSpPr>
          <p:spPr bwMode="auto">
            <a:xfrm>
              <a:off x="1440" y="1680"/>
              <a:ext cx="3456" cy="2448"/>
            </a:xfrm>
            <a:prstGeom prst="rect">
              <a:avLst/>
            </a:prstGeom>
            <a:noFill/>
            <a:ln w="38100">
              <a:solidFill>
                <a:schemeClr val="accent2"/>
              </a:solidFill>
              <a:miter lim="800000"/>
              <a:headEnd/>
              <a:tailEnd type="none" w="lg" len="med"/>
            </a:ln>
            <a:effectLst/>
          </p:spPr>
          <p:txBody>
            <a:bodyPr wrap="none" anchor="ctr">
              <a:spAutoFit/>
            </a:bodyPr>
            <a:lstStyle/>
            <a:p>
              <a:pPr eaLnBrk="1" hangingPunct="1"/>
              <a:endParaRPr lang="en-US"/>
            </a:p>
          </p:txBody>
        </p:sp>
        <p:sp>
          <p:nvSpPr>
            <p:cNvPr id="15367" name="Text Box 7"/>
            <p:cNvSpPr txBox="1">
              <a:spLocks noChangeArrowheads="1"/>
            </p:cNvSpPr>
            <p:nvPr/>
          </p:nvSpPr>
          <p:spPr bwMode="auto">
            <a:xfrm>
              <a:off x="1574" y="1836"/>
              <a:ext cx="2953" cy="1286"/>
            </a:xfrm>
            <a:prstGeom prst="rect">
              <a:avLst/>
            </a:prstGeom>
            <a:noFill/>
            <a:ln w="38100">
              <a:noFill/>
              <a:miter lim="800000"/>
              <a:headEnd/>
              <a:tailEnd type="none" w="lg" len="med"/>
            </a:ln>
            <a:effectLst/>
          </p:spPr>
          <p:txBody>
            <a:bodyPr wrap="none">
              <a:spAutoFit/>
            </a:bodyPr>
            <a:lstStyle/>
            <a:p>
              <a:r>
                <a:rPr lang="en-US" altLang="en-US" sz="3200">
                  <a:latin typeface="Times New Roman" pitchFamily="-1" charset="0"/>
                </a:rPr>
                <a:t>The response is made first, </a:t>
              </a:r>
            </a:p>
            <a:p>
              <a:r>
                <a:rPr lang="en-US" altLang="en-US" sz="3200">
                  <a:latin typeface="Times New Roman" pitchFamily="-1" charset="0"/>
                </a:rPr>
                <a:t>then reinforcement follows.</a:t>
              </a:r>
            </a:p>
            <a:p>
              <a:endParaRPr lang="en-US" altLang="en-US" sz="3200">
                <a:latin typeface="Times New Roman" pitchFamily="-1" charset="0"/>
              </a:endParaRPr>
            </a:p>
            <a:p>
              <a:endParaRPr lang="en-US" altLang="en-US" sz="3200">
                <a:latin typeface="Times New Roman" pitchFamily="-1" charset="0"/>
              </a:endParaRPr>
            </a:p>
          </p:txBody>
        </p:sp>
      </p:grpSp>
    </p:spTree>
  </p:cSld>
  <p:clrMapOvr>
    <a:masterClrMapping/>
  </p:clrMapOvr>
  <p:transition spd="slow">
    <p:wheel spokes="3"/>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 calcmode="lin" valueType="num">
                                      <p:cBhvr additive="base">
                                        <p:cTn id="7" dur="500" fill="hold"/>
                                        <p:tgtEl>
                                          <p:spTgt spid="327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27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32" fill="hold" nodeType="clickEffect">
                                  <p:stCondLst>
                                    <p:cond delay="0"/>
                                  </p:stCondLst>
                                  <p:childTnLst>
                                    <p:set>
                                      <p:cBhvr>
                                        <p:cTn id="12" dur="1" fill="hold">
                                          <p:stCondLst>
                                            <p:cond delay="0"/>
                                          </p:stCondLst>
                                        </p:cTn>
                                        <p:tgtEl>
                                          <p:spTgt spid="32772"/>
                                        </p:tgtEl>
                                        <p:attrNameLst>
                                          <p:attrName>style.visibility</p:attrName>
                                        </p:attrNameLst>
                                      </p:cBhvr>
                                      <p:to>
                                        <p:strVal val="visible"/>
                                      </p:to>
                                    </p:set>
                                    <p:animEffect transition="in" filter="box(out)">
                                      <p:cBhvr>
                                        <p:cTn id="13" dur="500"/>
                                        <p:tgtEl>
                                          <p:spTgt spid="327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395288" y="0"/>
            <a:ext cx="8153400" cy="1143000"/>
          </a:xfrm>
        </p:spPr>
        <p:txBody>
          <a:bodyPr/>
          <a:lstStyle/>
          <a:p>
            <a:pPr eaLnBrk="1" fontAlgn="auto" hangingPunct="1">
              <a:spcAft>
                <a:spcPts val="0"/>
              </a:spcAft>
              <a:defRPr/>
            </a:pPr>
            <a:r>
              <a:rPr lang="en-US" altLang="en-US">
                <a:solidFill>
                  <a:schemeClr val="tx1"/>
                </a:solidFill>
              </a:rPr>
              <a:t>Behaviorism</a:t>
            </a:r>
          </a:p>
        </p:txBody>
      </p:sp>
      <p:sp>
        <p:nvSpPr>
          <p:cNvPr id="17411" name="Rectangle 3"/>
          <p:cNvSpPr>
            <a:spLocks noGrp="1" noChangeArrowheads="1"/>
          </p:cNvSpPr>
          <p:nvPr>
            <p:ph idx="1"/>
          </p:nvPr>
        </p:nvSpPr>
        <p:spPr>
          <a:xfrm>
            <a:off x="722313" y="1196975"/>
            <a:ext cx="8458200" cy="4530725"/>
          </a:xfrm>
        </p:spPr>
        <p:txBody>
          <a:bodyPr/>
          <a:lstStyle/>
          <a:p>
            <a:pPr eaLnBrk="1" hangingPunct="1">
              <a:lnSpc>
                <a:spcPct val="90000"/>
              </a:lnSpc>
            </a:pPr>
            <a:r>
              <a:rPr lang="en-US" altLang="en-US" smtClean="0"/>
              <a:t>Learning is defined by the outward expression of new behaviors</a:t>
            </a:r>
          </a:p>
          <a:p>
            <a:pPr eaLnBrk="1" hangingPunct="1">
              <a:lnSpc>
                <a:spcPct val="90000"/>
              </a:lnSpc>
              <a:buFont typeface="Wingdings" pitchFamily="-1" charset="2"/>
              <a:buNone/>
            </a:pPr>
            <a:endParaRPr lang="en-US" altLang="en-US" sz="1300" smtClean="0"/>
          </a:p>
          <a:p>
            <a:pPr eaLnBrk="1" hangingPunct="1">
              <a:lnSpc>
                <a:spcPct val="90000"/>
              </a:lnSpc>
            </a:pPr>
            <a:r>
              <a:rPr lang="en-US" altLang="en-US" smtClean="0"/>
              <a:t>Focuses solely on observable behaviors</a:t>
            </a:r>
          </a:p>
          <a:p>
            <a:pPr eaLnBrk="1" hangingPunct="1">
              <a:lnSpc>
                <a:spcPct val="90000"/>
              </a:lnSpc>
              <a:buFont typeface="Wingdings" pitchFamily="-1" charset="2"/>
              <a:buNone/>
            </a:pPr>
            <a:endParaRPr lang="en-US" altLang="en-US" sz="1300" smtClean="0"/>
          </a:p>
          <a:p>
            <a:pPr eaLnBrk="1" hangingPunct="1">
              <a:lnSpc>
                <a:spcPct val="90000"/>
              </a:lnSpc>
            </a:pPr>
            <a:r>
              <a:rPr lang="en-US" altLang="en-US" smtClean="0"/>
              <a:t>A biological basis for learning </a:t>
            </a:r>
          </a:p>
          <a:p>
            <a:pPr eaLnBrk="1" hangingPunct="1">
              <a:lnSpc>
                <a:spcPct val="90000"/>
              </a:lnSpc>
              <a:buFont typeface="Wingdings" pitchFamily="-1" charset="2"/>
              <a:buNone/>
            </a:pPr>
            <a:endParaRPr lang="en-US" altLang="en-US" sz="1300" smtClean="0"/>
          </a:p>
          <a:p>
            <a:pPr eaLnBrk="1" hangingPunct="1">
              <a:lnSpc>
                <a:spcPct val="90000"/>
              </a:lnSpc>
            </a:pPr>
            <a:r>
              <a:rPr lang="en-US" altLang="en-US" smtClean="0"/>
              <a:t>Learning is context-independent</a:t>
            </a:r>
          </a:p>
          <a:p>
            <a:pPr eaLnBrk="1" hangingPunct="1">
              <a:lnSpc>
                <a:spcPct val="90000"/>
              </a:lnSpc>
              <a:buFont typeface="Wingdings" pitchFamily="-1" charset="2"/>
              <a:buNone/>
            </a:pPr>
            <a:endParaRPr lang="en-US" altLang="en-US" sz="1300" smtClean="0"/>
          </a:p>
          <a:p>
            <a:pPr eaLnBrk="1" hangingPunct="1">
              <a:lnSpc>
                <a:spcPct val="90000"/>
              </a:lnSpc>
            </a:pPr>
            <a:r>
              <a:rPr lang="en-US" altLang="en-US" smtClean="0"/>
              <a:t>Classical &amp; Operant Conditioning</a:t>
            </a:r>
          </a:p>
          <a:p>
            <a:pPr lvl="1" eaLnBrk="1" hangingPunct="1">
              <a:lnSpc>
                <a:spcPct val="90000"/>
              </a:lnSpc>
            </a:pPr>
            <a:r>
              <a:rPr lang="en-US" altLang="en-US" smtClean="0"/>
              <a:t>Reflexes (Pavlov’s Dogs)</a:t>
            </a:r>
          </a:p>
          <a:p>
            <a:pPr lvl="1" eaLnBrk="1" hangingPunct="1">
              <a:lnSpc>
                <a:spcPct val="90000"/>
              </a:lnSpc>
            </a:pPr>
            <a:r>
              <a:rPr lang="en-US" altLang="en-US" smtClean="0"/>
              <a:t>Feedback/Reinforcement (Skinner’s Pigeon Box)</a:t>
            </a:r>
          </a:p>
        </p:txBody>
      </p:sp>
    </p:spTree>
  </p:cSld>
  <p:clrMapOvr>
    <a:masterClrMapping/>
  </p:clrMapOvr>
  <p:transition spd="slow">
    <p:wheel spokes="3"/>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376</TotalTime>
  <Words>1611</Words>
  <Application>Microsoft Office PowerPoint</Application>
  <PresentationFormat>On-screen Show (4:3)</PresentationFormat>
  <Paragraphs>356</Paragraphs>
  <Slides>40</Slides>
  <Notes>27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2" baseType="lpstr">
      <vt:lpstr>Adjacency</vt:lpstr>
      <vt:lpstr>Clip</vt:lpstr>
      <vt:lpstr>Theories of learning</vt:lpstr>
      <vt:lpstr>Broad Goals</vt:lpstr>
      <vt:lpstr>Definitions:  Learning is:</vt:lpstr>
      <vt:lpstr>Learning Theory</vt:lpstr>
      <vt:lpstr>Behaviorism</vt:lpstr>
      <vt:lpstr>Behaviorism</vt:lpstr>
      <vt:lpstr>Behaviorism</vt:lpstr>
      <vt:lpstr>Behaviorism</vt:lpstr>
      <vt:lpstr>Behaviorism</vt:lpstr>
      <vt:lpstr>Behaviorism in the Classroom</vt:lpstr>
      <vt:lpstr>Critiques of Behaviorism</vt:lpstr>
      <vt:lpstr>Learning Theory</vt:lpstr>
      <vt:lpstr>Cognitivism</vt:lpstr>
      <vt:lpstr>Cognitive Learning Theory</vt:lpstr>
      <vt:lpstr>Cognitive Learning Theory</vt:lpstr>
      <vt:lpstr>Cognitive Learning Theory</vt:lpstr>
      <vt:lpstr>Cognitive Learning Theory</vt:lpstr>
      <vt:lpstr>Cognitive Learning Theory</vt:lpstr>
      <vt:lpstr>Cognitivism in the Classroom</vt:lpstr>
      <vt:lpstr>Critiques of Cognitivism</vt:lpstr>
      <vt:lpstr>Learning Theory</vt:lpstr>
      <vt:lpstr>Social Learning Theory (SLT)</vt:lpstr>
      <vt:lpstr>Social Learning Theory</vt:lpstr>
      <vt:lpstr>Social Learning Theory</vt:lpstr>
      <vt:lpstr>Social Learning Theory</vt:lpstr>
      <vt:lpstr>Social Learning Theory</vt:lpstr>
      <vt:lpstr>SLT in the Classroom</vt:lpstr>
      <vt:lpstr>Critiques of Social Learning Theory </vt:lpstr>
      <vt:lpstr>Social Constructivism</vt:lpstr>
      <vt:lpstr>Social Constructivism in the Classroom</vt:lpstr>
      <vt:lpstr>Critiques of Social Constructivism </vt:lpstr>
      <vt:lpstr>Multiple Intelligences (MI)</vt:lpstr>
      <vt:lpstr>MI in the Classroom</vt:lpstr>
      <vt:lpstr>Critiques of MI</vt:lpstr>
      <vt:lpstr>Brain-Based Learning (BBL)</vt:lpstr>
      <vt:lpstr>BBL in the Classroom</vt:lpstr>
      <vt:lpstr>Critiques of BBL</vt:lpstr>
      <vt:lpstr>Other Learning Theories of Note</vt:lpstr>
      <vt:lpstr>Humanist</vt:lpstr>
      <vt:lpstr>PowerPoint Presentation</vt:lpstr>
    </vt:vector>
  </TitlesOfParts>
  <Company>Universidad de Huelva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Theories of learning</dc:title>
  <dc:creator>Fernando D. Rubio Alcalá</dc:creator>
  <cp:lastModifiedBy>DELL</cp:lastModifiedBy>
  <cp:revision>12</cp:revision>
  <dcterms:created xsi:type="dcterms:W3CDTF">2007-12-04T20:09:43Z</dcterms:created>
  <dcterms:modified xsi:type="dcterms:W3CDTF">2019-08-25T19:41:52Z</dcterms:modified>
</cp:coreProperties>
</file>