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1" r:id="rId2"/>
    <p:sldId id="301" r:id="rId3"/>
    <p:sldId id="303" r:id="rId4"/>
    <p:sldId id="304" r:id="rId5"/>
    <p:sldId id="305" r:id="rId6"/>
    <p:sldId id="306" r:id="rId7"/>
    <p:sldId id="307" r:id="rId8"/>
    <p:sldId id="308" r:id="rId9"/>
    <p:sldId id="309" r:id="rId10"/>
    <p:sldId id="258" r:id="rId11"/>
    <p:sldId id="259" r:id="rId12"/>
    <p:sldId id="260" r:id="rId13"/>
    <p:sldId id="261" r:id="rId14"/>
    <p:sldId id="275" r:id="rId15"/>
    <p:sldId id="276" r:id="rId16"/>
    <p:sldId id="277" r:id="rId17"/>
    <p:sldId id="310" r:id="rId18"/>
    <p:sldId id="311" r:id="rId19"/>
    <p:sldId id="312" r:id="rId20"/>
    <p:sldId id="278" r:id="rId21"/>
    <p:sldId id="279" r:id="rId22"/>
    <p:sldId id="280" r:id="rId23"/>
    <p:sldId id="296" r:id="rId24"/>
    <p:sldId id="281" r:id="rId25"/>
    <p:sldId id="282" r:id="rId26"/>
    <p:sldId id="283" r:id="rId27"/>
    <p:sldId id="297" r:id="rId28"/>
    <p:sldId id="266" r:id="rId29"/>
    <p:sldId id="314" r:id="rId30"/>
    <p:sldId id="313" r:id="rId31"/>
    <p:sldId id="316" r:id="rId32"/>
    <p:sldId id="315" r:id="rId33"/>
    <p:sldId id="317" r:id="rId34"/>
    <p:sldId id="294" r:id="rId35"/>
    <p:sldId id="319" r:id="rId36"/>
    <p:sldId id="298" r:id="rId37"/>
    <p:sldId id="286" r:id="rId38"/>
    <p:sldId id="318" r:id="rId39"/>
    <p:sldId id="285" r:id="rId40"/>
    <p:sldId id="320" r:id="rId41"/>
    <p:sldId id="284" r:id="rId42"/>
    <p:sldId id="299" r:id="rId43"/>
    <p:sldId id="287" r:id="rId44"/>
    <p:sldId id="288" r:id="rId45"/>
    <p:sldId id="289" r:id="rId46"/>
    <p:sldId id="290" r:id="rId47"/>
    <p:sldId id="29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1450079869"/>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427725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A8AE5-5C95-486D-A041-F36CBC76A92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4270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3627854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A8AE5-5C95-486D-A041-F36CBC76A92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315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224618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3178172141"/>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3127382475"/>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3557790390"/>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1482726895"/>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1569922940"/>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1211135753"/>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3181604847"/>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3676963206"/>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2873751074"/>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D7D37AA-6BEC-4772-8F59-734454CDF15F}"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A8AE5-5C95-486D-A041-F36CBC76A92D}" type="slidenum">
              <a:rPr lang="en-US" smtClean="0"/>
              <a:pPr/>
              <a:t>‹#›</a:t>
            </a:fld>
            <a:endParaRPr lang="en-US"/>
          </a:p>
        </p:txBody>
      </p:sp>
    </p:spTree>
    <p:extLst>
      <p:ext uri="{BB962C8B-B14F-4D97-AF65-F5344CB8AC3E}">
        <p14:creationId xmlns:p14="http://schemas.microsoft.com/office/powerpoint/2010/main" val="2496214714"/>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7D37AA-6BEC-4772-8F59-734454CDF15F}" type="datetimeFigureOut">
              <a:rPr lang="en-US" smtClean="0"/>
              <a:pPr/>
              <a:t>10/20/2020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A1A8AE5-5C95-486D-A041-F36CBC76A92D}" type="slidenum">
              <a:rPr lang="en-US" smtClean="0"/>
              <a:pPr/>
              <a:t>‹#›</a:t>
            </a:fld>
            <a:endParaRPr lang="en-US"/>
          </a:p>
        </p:txBody>
      </p:sp>
    </p:spTree>
    <p:extLst>
      <p:ext uri="{BB962C8B-B14F-4D97-AF65-F5344CB8AC3E}">
        <p14:creationId xmlns:p14="http://schemas.microsoft.com/office/powerpoint/2010/main" val="22466644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ransition>
    <p:wedg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autiful_bismillah-1600x1200.jpg">
            <a:extLst>
              <a:ext uri="{FF2B5EF4-FFF2-40B4-BE49-F238E27FC236}">
                <a16:creationId xmlns:a16="http://schemas.microsoft.com/office/drawing/2014/main" xmlns="" id="{FD9D68B3-FE35-4DF6-A43E-53C03FAD9BC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96908875"/>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a:latin typeface="Times New Roman" panose="02020603050405020304" pitchFamily="18" charset="0"/>
                <a:cs typeface="Times New Roman" panose="02020603050405020304" pitchFamily="18" charset="0"/>
              </a:rPr>
              <a:t>The excess water, if not drained causes serious damages to the soil as well as crops .The harmful effect may be categorized as under:</a:t>
            </a: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Harmful effects on plants</a:t>
            </a:r>
          </a:p>
        </p:txBody>
      </p:sp>
      <p:sp>
        <p:nvSpPr>
          <p:cNvPr id="3" name="Content Placeholder 2"/>
          <p:cNvSpPr>
            <a:spLocks noGrp="1"/>
          </p:cNvSpPr>
          <p:nvPr>
            <p:ph idx="1"/>
          </p:nvPr>
        </p:nvSpPr>
        <p:spPr>
          <a:xfrm>
            <a:off x="587324" y="1676400"/>
            <a:ext cx="6347714" cy="4724400"/>
          </a:xfrm>
        </p:spPr>
        <p:txBody>
          <a:bodyPr>
            <a:noAutofit/>
          </a:bodyPr>
          <a:lstStyle/>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Under wet condition the </a:t>
            </a:r>
            <a:r>
              <a:rPr lang="en-US" sz="2700" dirty="0">
                <a:solidFill>
                  <a:srgbClr val="FF0000"/>
                </a:solidFill>
                <a:latin typeface="Times New Roman" panose="02020603050405020304" pitchFamily="18" charset="0"/>
                <a:cs typeface="Times New Roman" panose="02020603050405020304" pitchFamily="18" charset="0"/>
              </a:rPr>
              <a:t>transport of gases </a:t>
            </a:r>
            <a:r>
              <a:rPr lang="en-US" sz="2700" dirty="0">
                <a:latin typeface="Times New Roman" panose="02020603050405020304" pitchFamily="18" charset="0"/>
                <a:cs typeface="Times New Roman" panose="02020603050405020304" pitchFamily="18" charset="0"/>
              </a:rPr>
              <a:t>in the soil become slow or stopped totally as the gas filled in the pore spaces are replaced by water .</a:t>
            </a:r>
          </a:p>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This </a:t>
            </a:r>
            <a:r>
              <a:rPr lang="en-US" sz="2700" dirty="0">
                <a:solidFill>
                  <a:srgbClr val="FF0000"/>
                </a:solidFill>
                <a:latin typeface="Times New Roman" panose="02020603050405020304" pitchFamily="18" charset="0"/>
                <a:cs typeface="Times New Roman" panose="02020603050405020304" pitchFamily="18" charset="0"/>
              </a:rPr>
              <a:t>decreases oxygen contents</a:t>
            </a:r>
            <a:r>
              <a:rPr lang="en-US" sz="2700" dirty="0">
                <a:latin typeface="Times New Roman" panose="02020603050405020304" pitchFamily="18" charset="0"/>
                <a:cs typeface="Times New Roman" panose="02020603050405020304" pitchFamily="18" charset="0"/>
              </a:rPr>
              <a:t> and increases CO₂  contents .</a:t>
            </a:r>
          </a:p>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The </a:t>
            </a:r>
            <a:r>
              <a:rPr lang="en-US" sz="2700" dirty="0">
                <a:solidFill>
                  <a:srgbClr val="FF0000"/>
                </a:solidFill>
                <a:latin typeface="Times New Roman" panose="02020603050405020304" pitchFamily="18" charset="0"/>
                <a:cs typeface="Times New Roman" panose="02020603050405020304" pitchFamily="18" charset="0"/>
              </a:rPr>
              <a:t>anaerobic condition</a:t>
            </a:r>
            <a:r>
              <a:rPr lang="en-US" sz="2700" dirty="0">
                <a:latin typeface="Times New Roman" panose="02020603050405020304" pitchFamily="18" charset="0"/>
                <a:cs typeface="Times New Roman" panose="02020603050405020304" pitchFamily="18" charset="0"/>
              </a:rPr>
              <a:t> ,thus created ,adversely affects physiological processes of plant like transpiration, ion and water absorption ,respiration, photosynthesis etc</a:t>
            </a:r>
          </a:p>
          <a:p>
            <a:endParaRPr lang="en-US" sz="2700" dirty="0">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6347714" cy="4953000"/>
          </a:xfrm>
        </p:spPr>
        <p:txBody>
          <a:bodyPr>
            <a:normAutofit/>
          </a:bodyPr>
          <a:lstStyle/>
          <a:p>
            <a:pPr marL="0" indent="0">
              <a:buNone/>
            </a:pPr>
            <a:r>
              <a:rPr lang="en-US" sz="28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Conti…</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oxygen deficiency in soils leads to conversion of minerals into reduced form as in case of Fe , Mn ,S and other products which become</a:t>
            </a:r>
            <a:r>
              <a:rPr lang="en-US" sz="2800" dirty="0">
                <a:solidFill>
                  <a:srgbClr val="FF0000"/>
                </a:solidFill>
                <a:latin typeface="Times New Roman" panose="02020603050405020304" pitchFamily="18" charset="0"/>
                <a:cs typeface="Times New Roman" panose="02020603050405020304" pitchFamily="18" charset="0"/>
              </a:rPr>
              <a:t> toxic </a:t>
            </a:r>
            <a:r>
              <a:rPr lang="en-US" sz="2800" dirty="0">
                <a:latin typeface="Times New Roman" panose="02020603050405020304" pitchFamily="18" charset="0"/>
                <a:cs typeface="Times New Roman" panose="02020603050405020304" pitchFamily="18" charset="0"/>
              </a:rPr>
              <a:t>to plants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Besides the availability of several plant nutrients e.g. C , O ,N , S ,Cu and others are reduced due to their conversion in reduced state.</a:t>
            </a: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216025"/>
          </a:xfrm>
        </p:spPr>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Harmful effects of excess water on microbial health </a:t>
            </a:r>
          </a:p>
        </p:txBody>
      </p:sp>
      <p:sp>
        <p:nvSpPr>
          <p:cNvPr id="3" name="Content Placeholder 2"/>
          <p:cNvSpPr>
            <a:spLocks noGrp="1"/>
          </p:cNvSpPr>
          <p:nvPr>
            <p:ph idx="1"/>
          </p:nvPr>
        </p:nvSpPr>
        <p:spPr>
          <a:xfrm>
            <a:off x="628650" y="1825625"/>
            <a:ext cx="7886700" cy="3736975"/>
          </a:xfrm>
        </p:spPr>
        <p:txBody>
          <a:bodyPr>
            <a:normAutofit lnSpcReduction="1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oxygen deficiency in the soil results in the production of several toxic substances.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Nutrient are made unavailable due to leaching. Toxic elements will be formed under anaerobic condition.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Decomposition of organic matter under anaerobic condition result in production of organic acid like butyric acid which is toxic to plant.</a:t>
            </a:r>
          </a:p>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603AE7A-E933-4C20-A69D-CF6ABE409F37}"/>
              </a:ext>
            </a:extLst>
          </p:cNvPr>
          <p:cNvSpPr>
            <a:spLocks noGrp="1"/>
          </p:cNvSpPr>
          <p:nvPr>
            <p:ph type="subTitle" idx="1"/>
          </p:nvPr>
        </p:nvSpPr>
        <p:spPr>
          <a:xfrm>
            <a:off x="381000" y="2209800"/>
            <a:ext cx="7315200" cy="3810000"/>
          </a:xfrm>
        </p:spPr>
        <p:txBody>
          <a:bodyPr>
            <a:normAutofit/>
          </a:bodyPr>
          <a:lstStyle/>
          <a:p>
            <a:pPr marL="457200" indent="-457200" algn="l">
              <a:buFont typeface="Arial" panose="020B0604020202020204" pitchFamily="34" charset="0"/>
              <a:buChar char="•"/>
            </a:pP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Replacement of soil air,which is the main source of oxygen for the roots as well as soil microbes.</a:t>
            </a:r>
          </a:p>
          <a:p>
            <a:pPr marL="457200" indent="-457200" algn="l">
              <a:buFont typeface="Arial" panose="020B0604020202020204" pitchFamily="34" charset="0"/>
              <a:buChar char="•"/>
            </a:pP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Due to high amount of CO₂ in soil air, high CO₂ concentration under water logged condition will kill plant roots.</a:t>
            </a: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21810"/>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AE734-7463-4C78-A2C7-D5894005CB57}"/>
              </a:ext>
            </a:extLst>
          </p:cNvPr>
          <p:cNvSpPr>
            <a:spLocks noGrp="1"/>
          </p:cNvSpPr>
          <p:nvPr>
            <p:ph type="ctrTitle"/>
          </p:nvPr>
        </p:nvSpPr>
        <p:spPr>
          <a:xfrm>
            <a:off x="1143000" y="1122363"/>
            <a:ext cx="6858000" cy="1239837"/>
          </a:xfrm>
        </p:spPr>
        <p:txBody>
          <a:bodyPr>
            <a:norm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Methods of Drainage</a:t>
            </a:r>
          </a:p>
        </p:txBody>
      </p:sp>
      <p:sp>
        <p:nvSpPr>
          <p:cNvPr id="3" name="Subtitle 2">
            <a:extLst>
              <a:ext uri="{FF2B5EF4-FFF2-40B4-BE49-F238E27FC236}">
                <a16:creationId xmlns:a16="http://schemas.microsoft.com/office/drawing/2014/main" xmlns="" id="{6E15AF69-9A1A-48CB-A988-0A2FF4FA35A8}"/>
              </a:ext>
            </a:extLst>
          </p:cNvPr>
          <p:cNvSpPr>
            <a:spLocks noGrp="1"/>
          </p:cNvSpPr>
          <p:nvPr>
            <p:ph type="subTitle" idx="1"/>
          </p:nvPr>
        </p:nvSpPr>
        <p:spPr>
          <a:xfrm>
            <a:off x="1143000" y="2667000"/>
            <a:ext cx="6858000" cy="1524000"/>
          </a:xfrm>
        </p:spPr>
        <p:txBody>
          <a:bodyPr>
            <a:normAutofit/>
          </a:bodyPr>
          <a:lstStyle/>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Surface Drainage</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Sub surface Drainage</a:t>
            </a:r>
          </a:p>
        </p:txBody>
      </p:sp>
    </p:spTree>
    <p:extLst>
      <p:ext uri="{BB962C8B-B14F-4D97-AF65-F5344CB8AC3E}">
        <p14:creationId xmlns:p14="http://schemas.microsoft.com/office/powerpoint/2010/main" val="1036165983"/>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1EDFA-F5E2-499C-9ED3-16DB1E7C6680}"/>
              </a:ext>
            </a:extLst>
          </p:cNvPr>
          <p:cNvSpPr>
            <a:spLocks noGrp="1"/>
          </p:cNvSpPr>
          <p:nvPr>
            <p:ph type="ctrTitle"/>
          </p:nvPr>
        </p:nvSpPr>
        <p:spPr>
          <a:xfrm>
            <a:off x="1143000" y="1122363"/>
            <a:ext cx="6858000" cy="935037"/>
          </a:xfrm>
        </p:spPr>
        <p:txBody>
          <a:bodyPr>
            <a:norm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Surface Drainage</a:t>
            </a:r>
          </a:p>
        </p:txBody>
      </p:sp>
      <p:sp>
        <p:nvSpPr>
          <p:cNvPr id="3" name="Subtitle 2">
            <a:extLst>
              <a:ext uri="{FF2B5EF4-FFF2-40B4-BE49-F238E27FC236}">
                <a16:creationId xmlns:a16="http://schemas.microsoft.com/office/drawing/2014/main" xmlns="" id="{81718575-6E97-4922-BAAA-BBFDA9BF9114}"/>
              </a:ext>
            </a:extLst>
          </p:cNvPr>
          <p:cNvSpPr>
            <a:spLocks noGrp="1"/>
          </p:cNvSpPr>
          <p:nvPr>
            <p:ph type="subTitle" idx="1"/>
          </p:nvPr>
        </p:nvSpPr>
        <p:spPr>
          <a:xfrm>
            <a:off x="1143000" y="2438400"/>
            <a:ext cx="6858000" cy="4114800"/>
          </a:xfrm>
        </p:spPr>
        <p:txBody>
          <a:bodyPr>
            <a:noAutofit/>
          </a:bodyPr>
          <a:lstStyle/>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This is designed primarily to remove excess water from the surface of soil profile.</a:t>
            </a:r>
          </a:p>
          <a:p>
            <a:pPr marL="457200" indent="-457200" algn="l">
              <a:buFont typeface="Arial" panose="020B0604020202020204" pitchFamily="34" charset="0"/>
              <a:buChar char="•"/>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This is done by removing low spots where water accumulates by land forming or by excavating ditches or a combination of the two.</a:t>
            </a:r>
          </a:p>
          <a:p>
            <a:pPr marL="457200" indent="-457200" algn="l">
              <a:buFont typeface="Arial" panose="020B0604020202020204" pitchFamily="34" charset="0"/>
              <a:buChar char="•"/>
            </a:pPr>
            <a:endParaRPr lang="en-GB"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GB"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591035"/>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1\ekwue\LOCALS~1\Temp\\msotw9_temp0.bmp">
            <a:extLst>
              <a:ext uri="{FF2B5EF4-FFF2-40B4-BE49-F238E27FC236}">
                <a16:creationId xmlns:a16="http://schemas.microsoft.com/office/drawing/2014/main" xmlns="" id="{07ACD796-7C6E-4FDA-B655-8FC1751E4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996550"/>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811842-8CD9-453D-A640-69A1F727F7CC}"/>
              </a:ext>
            </a:extLst>
          </p:cNvPr>
          <p:cNvSpPr>
            <a:spLocks noGrp="1"/>
          </p:cNvSpPr>
          <p:nvPr>
            <p:ph type="title"/>
          </p:nvPr>
        </p:nvSpPr>
        <p:spPr>
          <a:xfrm>
            <a:off x="609599" y="609600"/>
            <a:ext cx="6347713" cy="838200"/>
          </a:xfrm>
        </p:spPr>
        <p:txBody>
          <a:bodyPr>
            <a:norm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Conti…</a:t>
            </a:r>
          </a:p>
        </p:txBody>
      </p:sp>
      <p:sp>
        <p:nvSpPr>
          <p:cNvPr id="3" name="Content Placeholder 2">
            <a:extLst>
              <a:ext uri="{FF2B5EF4-FFF2-40B4-BE49-F238E27FC236}">
                <a16:creationId xmlns:a16="http://schemas.microsoft.com/office/drawing/2014/main" xmlns="" id="{65A6C2BC-E635-443E-A005-EC5CD4B4ADF2}"/>
              </a:ext>
            </a:extLst>
          </p:cNvPr>
          <p:cNvSpPr>
            <a:spLocks noGrp="1"/>
          </p:cNvSpPr>
          <p:nvPr>
            <p:ph idx="1"/>
          </p:nvPr>
        </p:nvSpPr>
        <p:spPr>
          <a:xfrm>
            <a:off x="609599" y="1447800"/>
            <a:ext cx="6347714" cy="4593563"/>
          </a:xfrm>
        </p:spPr>
        <p:txBody>
          <a:bodyPr>
            <a:noAutofit/>
          </a:bodyPr>
          <a:lstStyle/>
          <a:p>
            <a:pPr algn="just">
              <a:lnSpc>
                <a:spcPct val="90000"/>
              </a:lnSpc>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Land forming is mechanically changing the land surface to drain surface water.  </a:t>
            </a:r>
          </a:p>
          <a:p>
            <a:pPr algn="just">
              <a:lnSpc>
                <a:spcPct val="90000"/>
              </a:lnSpc>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This is done by smoothing, grading, bedding or leveling.  </a:t>
            </a:r>
          </a:p>
          <a:p>
            <a:pPr algn="just">
              <a:lnSpc>
                <a:spcPct val="90000"/>
              </a:lnSpc>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Land smoothing is the shaping of the land to a smooth surface in order to eliminate minor differences in elevation and this is accomplished by filling shallow depressions.</a:t>
            </a:r>
          </a:p>
          <a:p>
            <a:pPr algn="just">
              <a:lnSpc>
                <a:spcPct val="90000"/>
              </a:lnSpc>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There is no change in land contour.  Smoothing is done using land levelers or planes</a:t>
            </a:r>
          </a:p>
          <a:p>
            <a:pPr marL="0" indent="0">
              <a:buNone/>
            </a:pP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513586"/>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192A3E-80A3-43E8-A190-C0B5C98D3AC9}"/>
              </a:ext>
            </a:extLst>
          </p:cNvPr>
          <p:cNvSpPr>
            <a:spLocks noGrp="1"/>
          </p:cNvSpPr>
          <p:nvPr>
            <p:ph type="ctrTitle"/>
          </p:nvPr>
        </p:nvSpPr>
        <p:spPr>
          <a:xfrm>
            <a:off x="1157558" y="685800"/>
            <a:ext cx="5826719" cy="1646302"/>
          </a:xfrm>
        </p:spPr>
        <p:txBody>
          <a:bodyPr/>
          <a:lstStyle/>
          <a:p>
            <a:pPr algn="ctr"/>
            <a:r>
              <a:rPr lang="en-GB" sz="4000" b="1" dirty="0">
                <a:solidFill>
                  <a:srgbClr val="FF0000"/>
                </a:solidFill>
                <a:latin typeface="Times New Roman" panose="02020603050405020304" pitchFamily="18" charset="0"/>
                <a:cs typeface="Times New Roman" panose="02020603050405020304" pitchFamily="18" charset="0"/>
              </a:rPr>
              <a:t>Conti…</a:t>
            </a:r>
          </a:p>
        </p:txBody>
      </p:sp>
      <p:sp>
        <p:nvSpPr>
          <p:cNvPr id="3" name="Subtitle 2">
            <a:extLst>
              <a:ext uri="{FF2B5EF4-FFF2-40B4-BE49-F238E27FC236}">
                <a16:creationId xmlns:a16="http://schemas.microsoft.com/office/drawing/2014/main" xmlns="" id="{FE851591-7EC7-4CFA-B5AD-BDFBA649AA74}"/>
              </a:ext>
            </a:extLst>
          </p:cNvPr>
          <p:cNvSpPr>
            <a:spLocks noGrp="1"/>
          </p:cNvSpPr>
          <p:nvPr>
            <p:ph type="subTitle" idx="1"/>
          </p:nvPr>
        </p:nvSpPr>
        <p:spPr>
          <a:xfrm>
            <a:off x="1130595" y="2819400"/>
            <a:ext cx="5826719" cy="2667000"/>
          </a:xfrm>
        </p:spPr>
        <p:txBody>
          <a:bodyPr>
            <a:normAutofit lnSpcReduction="10000"/>
          </a:bodyPr>
          <a:lstStyle/>
          <a:p>
            <a:pPr algn="just"/>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Land grading is shaping the land for drainage done by cutting, filling and smoothening to planned continuous surface grade e.g. using bulldozers or scrapers.</a:t>
            </a:r>
          </a:p>
          <a:p>
            <a:pPr algn="just"/>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p>
          <a:p>
            <a:pPr algn="l"/>
            <a:endParaRPr lang="en-GB"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332725"/>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2BF8D5-22B0-460A-B777-9AA5A754E6AE}"/>
              </a:ext>
            </a:extLst>
          </p:cNvPr>
          <p:cNvSpPr>
            <a:spLocks noGrp="1"/>
          </p:cNvSpPr>
          <p:nvPr>
            <p:ph type="title"/>
          </p:nvPr>
        </p:nvSpPr>
        <p:spPr/>
        <p:txBody>
          <a:bodyPr/>
          <a:lstStyle/>
          <a:p>
            <a:r>
              <a:rPr lang="en-GB" b="1" i="1" dirty="0">
                <a:solidFill>
                  <a:srgbClr val="FF0000"/>
                </a:solidFill>
              </a:rPr>
              <a:t>           </a:t>
            </a:r>
            <a:br>
              <a:rPr lang="en-GB" b="1" i="1" dirty="0">
                <a:solidFill>
                  <a:srgbClr val="FF0000"/>
                </a:solidFill>
              </a:rPr>
            </a:br>
            <a:r>
              <a:rPr lang="en-GB" b="1" i="1" dirty="0">
                <a:solidFill>
                  <a:srgbClr val="FF0000"/>
                </a:solidFill>
              </a:rPr>
              <a:t>          Field Drainage</a:t>
            </a:r>
          </a:p>
        </p:txBody>
      </p:sp>
    </p:spTree>
    <p:extLst>
      <p:ext uri="{BB962C8B-B14F-4D97-AF65-F5344CB8AC3E}">
        <p14:creationId xmlns:p14="http://schemas.microsoft.com/office/powerpoint/2010/main" val="3972676598"/>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0CA0DA-A814-4C7D-BABE-89C05EA134D9}"/>
              </a:ext>
            </a:extLst>
          </p:cNvPr>
          <p:cNvSpPr>
            <a:spLocks noGrp="1"/>
          </p:cNvSpPr>
          <p:nvPr>
            <p:ph type="ctrTitle"/>
          </p:nvPr>
        </p:nvSpPr>
        <p:spPr>
          <a:xfrm>
            <a:off x="1143000" y="1122363"/>
            <a:ext cx="6858000" cy="1087437"/>
          </a:xfrm>
        </p:spPr>
        <p:txBody>
          <a:bodyPr>
            <a:norm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Disadvantages</a:t>
            </a:r>
          </a:p>
        </p:txBody>
      </p:sp>
      <p:sp>
        <p:nvSpPr>
          <p:cNvPr id="3" name="Subtitle 2">
            <a:extLst>
              <a:ext uri="{FF2B5EF4-FFF2-40B4-BE49-F238E27FC236}">
                <a16:creationId xmlns:a16="http://schemas.microsoft.com/office/drawing/2014/main" xmlns="" id="{46C1D3E5-A84F-45AC-98A6-986C04711B55}"/>
              </a:ext>
            </a:extLst>
          </p:cNvPr>
          <p:cNvSpPr>
            <a:spLocks noGrp="1"/>
          </p:cNvSpPr>
          <p:nvPr>
            <p:ph type="subTitle" idx="1"/>
          </p:nvPr>
        </p:nvSpPr>
        <p:spPr>
          <a:xfrm>
            <a:off x="1143000" y="2438400"/>
            <a:ext cx="6858000" cy="2819400"/>
          </a:xfrm>
        </p:spPr>
        <p:txBody>
          <a:bodyPr>
            <a:noAutofit/>
          </a:bodyPr>
          <a:lstStyle/>
          <a:p>
            <a:pPr marL="285750" indent="-285750" algn="l">
              <a:buFont typeface="Arial" panose="020B0604020202020204" pitchFamily="34" charset="0"/>
              <a:buChar char="•"/>
            </a:pPr>
            <a:r>
              <a:rPr lang="en-GB" sz="2700" dirty="0">
                <a:solidFill>
                  <a:schemeClr val="tx1">
                    <a:lumMod val="75000"/>
                    <a:lumOff val="25000"/>
                  </a:schemeClr>
                </a:solidFill>
                <a:latin typeface="Times New Roman" panose="02020603050405020304" pitchFamily="18" charset="0"/>
                <a:cs typeface="Times New Roman" panose="02020603050405020304" pitchFamily="18" charset="0"/>
              </a:rPr>
              <a:t>Valuable cropland is used for drainage purpose.</a:t>
            </a:r>
          </a:p>
          <a:p>
            <a:pPr marL="285750" indent="-285750" algn="l">
              <a:buFont typeface="Arial" panose="020B0604020202020204" pitchFamily="34" charset="0"/>
              <a:buChar char="•"/>
            </a:pPr>
            <a:r>
              <a:rPr lang="en-GB" sz="2700" dirty="0">
                <a:solidFill>
                  <a:schemeClr val="tx1">
                    <a:lumMod val="75000"/>
                    <a:lumOff val="25000"/>
                  </a:schemeClr>
                </a:solidFill>
                <a:latin typeface="Times New Roman" panose="02020603050405020304" pitchFamily="18" charset="0"/>
                <a:cs typeface="Times New Roman" panose="02020603050405020304" pitchFamily="18" charset="0"/>
              </a:rPr>
              <a:t>Open ditches may cause the hindrance to the use of implements and intercultural operations.</a:t>
            </a:r>
          </a:p>
          <a:p>
            <a:pPr marL="285750" indent="-285750" algn="l">
              <a:buFont typeface="Arial" panose="020B0604020202020204" pitchFamily="34" charset="0"/>
              <a:buChar char="•"/>
            </a:pPr>
            <a:r>
              <a:rPr lang="en-GB" sz="2700" dirty="0">
                <a:solidFill>
                  <a:schemeClr val="tx1">
                    <a:lumMod val="75000"/>
                    <a:lumOff val="25000"/>
                  </a:schemeClr>
                </a:solidFill>
                <a:latin typeface="Times New Roman" panose="02020603050405020304" pitchFamily="18" charset="0"/>
                <a:cs typeface="Times New Roman" panose="02020603050405020304" pitchFamily="18" charset="0"/>
              </a:rPr>
              <a:t>Animal and rodents may damage the surface drains.</a:t>
            </a:r>
          </a:p>
        </p:txBody>
      </p:sp>
    </p:spTree>
    <p:extLst>
      <p:ext uri="{BB962C8B-B14F-4D97-AF65-F5344CB8AC3E}">
        <p14:creationId xmlns:p14="http://schemas.microsoft.com/office/powerpoint/2010/main" val="2279124442"/>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33F8E302-7808-4BA0-A43F-701968784C7A}"/>
              </a:ext>
            </a:extLst>
          </p:cNvPr>
          <p:cNvSpPr>
            <a:spLocks noGrp="1"/>
          </p:cNvSpPr>
          <p:nvPr>
            <p:ph type="subTitle" idx="1"/>
          </p:nvPr>
        </p:nvSpPr>
        <p:spPr>
          <a:xfrm>
            <a:off x="533400" y="2057400"/>
            <a:ext cx="7239000" cy="3853376"/>
          </a:xfrm>
        </p:spPr>
        <p:txBody>
          <a:bodyPr>
            <a:normAutofit/>
          </a:bodyPr>
          <a:lstStyle/>
          <a:p>
            <a:pPr algn="l"/>
            <a:r>
              <a:rPr lang="en-GB" sz="4000" b="1" dirty="0">
                <a:solidFill>
                  <a:srgbClr val="FF0000"/>
                </a:solidFill>
                <a:latin typeface="Times New Roman" panose="02020603050405020304" pitchFamily="18" charset="0"/>
                <a:cs typeface="Times New Roman" panose="02020603050405020304" pitchFamily="18" charset="0"/>
              </a:rPr>
              <a:t>Surface drainage can be further classified as:</a:t>
            </a:r>
          </a:p>
          <a:p>
            <a:pPr marL="457200" indent="-457200" algn="l">
              <a:buFont typeface="Arial" panose="020B0604020202020204" pitchFamily="34" charset="0"/>
              <a:buChar char="•"/>
            </a:pPr>
            <a:r>
              <a:rPr lang="en-GB" sz="3000" dirty="0">
                <a:solidFill>
                  <a:schemeClr val="tx1">
                    <a:lumMod val="75000"/>
                    <a:lumOff val="25000"/>
                  </a:schemeClr>
                </a:solidFill>
                <a:latin typeface="Times New Roman" panose="02020603050405020304" pitchFamily="18" charset="0"/>
                <a:cs typeface="Times New Roman" panose="02020603050405020304" pitchFamily="18" charset="0"/>
              </a:rPr>
              <a:t>Lift Drainage</a:t>
            </a:r>
          </a:p>
          <a:p>
            <a:pPr marL="457200" indent="-457200" algn="l">
              <a:buFont typeface="Arial" panose="020B0604020202020204" pitchFamily="34" charset="0"/>
              <a:buChar char="•"/>
            </a:pPr>
            <a:r>
              <a:rPr lang="en-GB" sz="3000" dirty="0">
                <a:solidFill>
                  <a:schemeClr val="tx1">
                    <a:lumMod val="75000"/>
                    <a:lumOff val="25000"/>
                  </a:schemeClr>
                </a:solidFill>
                <a:latin typeface="Times New Roman" panose="02020603050405020304" pitchFamily="18" charset="0"/>
                <a:cs typeface="Times New Roman" panose="02020603050405020304" pitchFamily="18" charset="0"/>
              </a:rPr>
              <a:t>Gravity Drainage</a:t>
            </a:r>
          </a:p>
          <a:p>
            <a:pPr marL="457200" indent="-457200" algn="l">
              <a:buFont typeface="Arial" panose="020B0604020202020204" pitchFamily="34" charset="0"/>
              <a:buChar char="•"/>
            </a:pPr>
            <a:r>
              <a:rPr lang="en-GB" sz="3000" dirty="0">
                <a:solidFill>
                  <a:schemeClr val="tx1">
                    <a:lumMod val="75000"/>
                    <a:lumOff val="25000"/>
                  </a:schemeClr>
                </a:solidFill>
                <a:latin typeface="Times New Roman" panose="02020603050405020304" pitchFamily="18" charset="0"/>
                <a:cs typeface="Times New Roman" panose="02020603050405020304" pitchFamily="18" charset="0"/>
              </a:rPr>
              <a:t>Field surface Drainage</a:t>
            </a:r>
          </a:p>
          <a:p>
            <a:pPr marL="457200" indent="-457200" algn="l">
              <a:buFont typeface="Arial" panose="020B0604020202020204" pitchFamily="34" charset="0"/>
              <a:buChar char="•"/>
            </a:pPr>
            <a:r>
              <a:rPr lang="en-GB" sz="3000" dirty="0">
                <a:solidFill>
                  <a:schemeClr val="tx1">
                    <a:lumMod val="75000"/>
                    <a:lumOff val="25000"/>
                  </a:schemeClr>
                </a:solidFill>
                <a:latin typeface="Times New Roman" panose="02020603050405020304" pitchFamily="18" charset="0"/>
                <a:cs typeface="Times New Roman" panose="02020603050405020304" pitchFamily="18" charset="0"/>
              </a:rPr>
              <a:t>Ditch Drainage</a:t>
            </a:r>
          </a:p>
        </p:txBody>
      </p:sp>
    </p:spTree>
    <p:extLst>
      <p:ext uri="{BB962C8B-B14F-4D97-AF65-F5344CB8AC3E}">
        <p14:creationId xmlns:p14="http://schemas.microsoft.com/office/powerpoint/2010/main" val="1795786996"/>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CE207-E993-42F6-9EA7-46E66882F1FB}"/>
              </a:ext>
            </a:extLst>
          </p:cNvPr>
          <p:cNvSpPr>
            <a:spLocks noGrp="1"/>
          </p:cNvSpPr>
          <p:nvPr>
            <p:ph type="ctrTitle"/>
          </p:nvPr>
        </p:nvSpPr>
        <p:spPr>
          <a:xfrm>
            <a:off x="1143000" y="1122363"/>
            <a:ext cx="6858000" cy="1239837"/>
          </a:xfrm>
        </p:spPr>
        <p:txBody>
          <a:bodyPr>
            <a:norm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Lift Drainage</a:t>
            </a:r>
          </a:p>
        </p:txBody>
      </p:sp>
      <p:sp>
        <p:nvSpPr>
          <p:cNvPr id="3" name="Subtitle 2">
            <a:extLst>
              <a:ext uri="{FF2B5EF4-FFF2-40B4-BE49-F238E27FC236}">
                <a16:creationId xmlns:a16="http://schemas.microsoft.com/office/drawing/2014/main" xmlns="" id="{AF9BBF77-B0FD-4634-B1AA-7FE3B4A7AE7B}"/>
              </a:ext>
            </a:extLst>
          </p:cNvPr>
          <p:cNvSpPr>
            <a:spLocks noGrp="1"/>
          </p:cNvSpPr>
          <p:nvPr>
            <p:ph type="subTitle" idx="1"/>
          </p:nvPr>
        </p:nvSpPr>
        <p:spPr>
          <a:xfrm>
            <a:off x="1143000" y="2590800"/>
            <a:ext cx="6858000" cy="2667000"/>
          </a:xfrm>
        </p:spPr>
        <p:txBody>
          <a:bodyPr>
            <a:noAutofit/>
          </a:bodyPr>
          <a:lstStyle/>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To drain from low lying areas or areas having water due to embankment, lift drainage is used.</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Water to be drained is lifted normally by open devices, By pumping or by mechanical means.</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This method is costly and time consuming.</a:t>
            </a:r>
          </a:p>
          <a:p>
            <a:pPr algn="l"/>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864397"/>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FC2C98-3447-446F-B726-9F63C48E0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543746"/>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C1B820-5601-4F59-990D-1686D9A6B4CD}"/>
              </a:ext>
            </a:extLst>
          </p:cNvPr>
          <p:cNvSpPr>
            <a:spLocks noGrp="1"/>
          </p:cNvSpPr>
          <p:nvPr>
            <p:ph type="ctrTitle"/>
          </p:nvPr>
        </p:nvSpPr>
        <p:spPr>
          <a:xfrm>
            <a:off x="1143000" y="1122363"/>
            <a:ext cx="6858000" cy="1544637"/>
          </a:xfrm>
        </p:spPr>
        <p:txBody>
          <a:bodyPr>
            <a:norm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Gravity Drainage</a:t>
            </a:r>
          </a:p>
        </p:txBody>
      </p:sp>
      <p:sp>
        <p:nvSpPr>
          <p:cNvPr id="3" name="Subtitle 2">
            <a:extLst>
              <a:ext uri="{FF2B5EF4-FFF2-40B4-BE49-F238E27FC236}">
                <a16:creationId xmlns:a16="http://schemas.microsoft.com/office/drawing/2014/main" xmlns="" id="{09E87F36-34B7-4655-BE32-BF6C6A1366D7}"/>
              </a:ext>
            </a:extLst>
          </p:cNvPr>
          <p:cNvSpPr>
            <a:spLocks noGrp="1"/>
          </p:cNvSpPr>
          <p:nvPr>
            <p:ph type="subTitle" idx="1"/>
          </p:nvPr>
        </p:nvSpPr>
        <p:spPr>
          <a:xfrm>
            <a:off x="1143000" y="2819400"/>
            <a:ext cx="6858000" cy="3200400"/>
          </a:xfrm>
        </p:spPr>
        <p:txBody>
          <a:bodyPr>
            <a:noAutofit/>
          </a:bodyPr>
          <a:lstStyle/>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Water is allowed to drain from the area under higher elevation to lower reaches through regulated gravity flow through the outlet.</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This system is practiced in wetland rice with gentle to moderate slope.</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This method is less costly, easy and effective.</a:t>
            </a:r>
          </a:p>
        </p:txBody>
      </p:sp>
    </p:spTree>
    <p:extLst>
      <p:ext uri="{BB962C8B-B14F-4D97-AF65-F5344CB8AC3E}">
        <p14:creationId xmlns:p14="http://schemas.microsoft.com/office/powerpoint/2010/main" val="1754404770"/>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898EE-9B89-48C6-B117-CDF26755ACB1}"/>
              </a:ext>
            </a:extLst>
          </p:cNvPr>
          <p:cNvSpPr>
            <a:spLocks noGrp="1"/>
          </p:cNvSpPr>
          <p:nvPr>
            <p:ph type="ctrTitle"/>
          </p:nvPr>
        </p:nvSpPr>
        <p:spPr>
          <a:xfrm>
            <a:off x="1143000" y="1122363"/>
            <a:ext cx="6858000" cy="1316037"/>
          </a:xfrm>
        </p:spPr>
        <p:txBody>
          <a:bodyPr>
            <a:norm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Field surface Drainage</a:t>
            </a:r>
          </a:p>
        </p:txBody>
      </p:sp>
      <p:sp>
        <p:nvSpPr>
          <p:cNvPr id="3" name="Subtitle 2">
            <a:extLst>
              <a:ext uri="{FF2B5EF4-FFF2-40B4-BE49-F238E27FC236}">
                <a16:creationId xmlns:a16="http://schemas.microsoft.com/office/drawing/2014/main" xmlns="" id="{ACDFA2AC-056A-4138-9068-CFB09806F0B8}"/>
              </a:ext>
            </a:extLst>
          </p:cNvPr>
          <p:cNvSpPr>
            <a:spLocks noGrp="1"/>
          </p:cNvSpPr>
          <p:nvPr>
            <p:ph type="subTitle" idx="1"/>
          </p:nvPr>
        </p:nvSpPr>
        <p:spPr>
          <a:xfrm>
            <a:off x="1143000" y="2590800"/>
            <a:ext cx="6858000" cy="2971800"/>
          </a:xfrm>
        </p:spPr>
        <p:txBody>
          <a:bodyPr>
            <a:normAutofit/>
          </a:bodyPr>
          <a:lstStyle/>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The excess water received from the rain or irrigation is drained through this method.</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This drainage method is cheap and effective but there is possibility of soil erosion and distribution of weed seed along the flow of drainage water.</a:t>
            </a:r>
          </a:p>
        </p:txBody>
      </p:sp>
    </p:spTree>
    <p:extLst>
      <p:ext uri="{BB962C8B-B14F-4D97-AF65-F5344CB8AC3E}">
        <p14:creationId xmlns:p14="http://schemas.microsoft.com/office/powerpoint/2010/main" val="312793290"/>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1E963-F6DF-48E0-91CA-1FCC826177F2}"/>
              </a:ext>
            </a:extLst>
          </p:cNvPr>
          <p:cNvSpPr>
            <a:spLocks noGrp="1"/>
          </p:cNvSpPr>
          <p:nvPr>
            <p:ph type="ctrTitle"/>
          </p:nvPr>
        </p:nvSpPr>
        <p:spPr>
          <a:xfrm>
            <a:off x="1143000" y="1122363"/>
            <a:ext cx="6858000" cy="1163637"/>
          </a:xfrm>
        </p:spPr>
        <p:txBody>
          <a:bodyPr>
            <a:normAutofit/>
          </a:bodyPr>
          <a:lstStyle/>
          <a:p>
            <a:pPr algn="l"/>
            <a:r>
              <a:rPr lang="en-GB" sz="4000" b="1" dirty="0">
                <a:solidFill>
                  <a:srgbClr val="FF0000"/>
                </a:solidFill>
                <a:latin typeface="Times New Roman" panose="02020603050405020304" pitchFamily="18" charset="0"/>
                <a:cs typeface="Times New Roman" panose="02020603050405020304" pitchFamily="18" charset="0"/>
              </a:rPr>
              <a:t>Ditch Drainage</a:t>
            </a:r>
          </a:p>
        </p:txBody>
      </p:sp>
      <p:sp>
        <p:nvSpPr>
          <p:cNvPr id="3" name="Subtitle 2">
            <a:extLst>
              <a:ext uri="{FF2B5EF4-FFF2-40B4-BE49-F238E27FC236}">
                <a16:creationId xmlns:a16="http://schemas.microsoft.com/office/drawing/2014/main" xmlns="" id="{31222C4A-ADA0-4AD1-836B-C6F1D6C9E1B3}"/>
              </a:ext>
            </a:extLst>
          </p:cNvPr>
          <p:cNvSpPr>
            <a:spLocks noGrp="1"/>
          </p:cNvSpPr>
          <p:nvPr>
            <p:ph type="subTitle" idx="1"/>
          </p:nvPr>
        </p:nvSpPr>
        <p:spPr>
          <a:xfrm>
            <a:off x="1143000" y="2590800"/>
            <a:ext cx="6858000" cy="2783058"/>
          </a:xfrm>
        </p:spPr>
        <p:txBody>
          <a:bodyPr>
            <a:normAutofit fontScale="92500" lnSpcReduction="20000"/>
          </a:bodyPr>
          <a:lstStyle/>
          <a:p>
            <a:pPr marL="457200" indent="-457200" algn="l">
              <a:buFont typeface="Arial" panose="020B0604020202020204" pitchFamily="34" charset="0"/>
              <a:buChar char="•"/>
            </a:pPr>
            <a:r>
              <a:rPr lang="en-GB" sz="3000" dirty="0">
                <a:solidFill>
                  <a:schemeClr val="tx1">
                    <a:lumMod val="75000"/>
                    <a:lumOff val="25000"/>
                  </a:schemeClr>
                </a:solidFill>
                <a:latin typeface="Times New Roman" panose="02020603050405020304" pitchFamily="18" charset="0"/>
                <a:cs typeface="Times New Roman" panose="02020603050405020304" pitchFamily="18" charset="0"/>
              </a:rPr>
              <a:t>This method is adopted in nurseries, seed beds and rainfed crops.</a:t>
            </a:r>
          </a:p>
          <a:p>
            <a:pPr marL="457200" indent="-457200" algn="l">
              <a:buFont typeface="Arial" panose="020B0604020202020204" pitchFamily="34" charset="0"/>
              <a:buChar char="•"/>
            </a:pPr>
            <a:r>
              <a:rPr lang="en-GB" sz="3000" dirty="0">
                <a:solidFill>
                  <a:schemeClr val="tx1">
                    <a:lumMod val="75000"/>
                    <a:lumOff val="25000"/>
                  </a:schemeClr>
                </a:solidFill>
                <a:latin typeface="Times New Roman" panose="02020603050405020304" pitchFamily="18" charset="0"/>
                <a:cs typeface="Times New Roman" panose="02020603050405020304" pitchFamily="18" charset="0"/>
              </a:rPr>
              <a:t>This is an effective and efficient method but requires smoothening of surface and construction of ditches.</a:t>
            </a:r>
          </a:p>
          <a:p>
            <a:pPr marL="457200" indent="-457200" algn="l">
              <a:buFont typeface="Arial" panose="020B0604020202020204" pitchFamily="34" charset="0"/>
              <a:buChar char="•"/>
            </a:pPr>
            <a:r>
              <a:rPr lang="en-GB" sz="3000" dirty="0">
                <a:solidFill>
                  <a:schemeClr val="tx1">
                    <a:lumMod val="75000"/>
                    <a:lumOff val="25000"/>
                  </a:schemeClr>
                </a:solidFill>
                <a:latin typeface="Times New Roman" panose="02020603050405020304" pitchFamily="18" charset="0"/>
                <a:cs typeface="Times New Roman" panose="02020603050405020304" pitchFamily="18" charset="0"/>
              </a:rPr>
              <a:t>This involves cost and wastage of crop lands.</a:t>
            </a:r>
          </a:p>
          <a:p>
            <a:pPr marL="457200" indent="-457200" algn="l">
              <a:buFont typeface="Arial" panose="020B0604020202020204" pitchFamily="34" charset="0"/>
              <a:buChar char="•"/>
            </a:pP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580111"/>
      </p:ext>
    </p:extLst>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B4D9B34-BD68-4A8B-B80E-F5FB52BCE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709904"/>
      </p:ext>
    </p:extLst>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Subsurface drainage</a:t>
            </a:r>
            <a:br>
              <a:rPr lang="en-US" sz="4000" b="1" dirty="0">
                <a:solidFill>
                  <a:srgbClr val="FF0000"/>
                </a:solidFill>
                <a:latin typeface="Times New Roman" panose="02020603050405020304" pitchFamily="18" charset="0"/>
                <a:cs typeface="Times New Roman" panose="02020603050405020304" pitchFamily="18" charset="0"/>
              </a:rPr>
            </a:b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930400"/>
            <a:ext cx="7886700" cy="462280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drains are made in underground area at an appropriate depth ranging from 1 m to 2 m depending upon situation.</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It aims at increasing the rate at which water will drain from the soil, and so lowering the water table, thus increasing the depth of drier soil above the water table.  </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Sub-surface drainage can be done by open ditches or buried drains.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CB4D8-FAFB-4A8D-9780-5E17740E9AEC}"/>
              </a:ext>
            </a:extLst>
          </p:cNvPr>
          <p:cNvSpPr>
            <a:spLocks noGrp="1"/>
          </p:cNvSpPr>
          <p:nvPr>
            <p:ph type="title"/>
          </p:nvPr>
        </p:nvSpPr>
        <p:spPr/>
        <p:txBody>
          <a:bodyPr>
            <a:normAutofit/>
          </a:bodyPr>
          <a:lstStyle/>
          <a:p>
            <a:pPr algn="ctr"/>
            <a:r>
              <a:rPr lang="en-US" altLang="en-US" sz="4000" b="1" dirty="0">
                <a:solidFill>
                  <a:srgbClr val="FF0000"/>
                </a:solidFill>
                <a:latin typeface="Times New Roman" panose="02020603050405020304" pitchFamily="18" charset="0"/>
                <a:cs typeface="Times New Roman" panose="02020603050405020304" pitchFamily="18" charset="0"/>
              </a:rPr>
              <a:t>Sub-Surface Drainage Using Ditches</a:t>
            </a: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4BAE57F-760F-4357-BDD2-3149BEC7EFC2}"/>
              </a:ext>
            </a:extLst>
          </p:cNvPr>
          <p:cNvSpPr>
            <a:spLocks noGrp="1"/>
          </p:cNvSpPr>
          <p:nvPr>
            <p:ph idx="1"/>
          </p:nvPr>
        </p:nvSpPr>
        <p:spPr>
          <a:xfrm>
            <a:off x="609599" y="2057400"/>
            <a:ext cx="6347714" cy="4419600"/>
          </a:xfrm>
        </p:spPr>
        <p:txBody>
          <a:bodyPr>
            <a:normAutofit fontScale="92500" lnSpcReduction="20000"/>
          </a:bodyPr>
          <a:lstStyle/>
          <a:p>
            <a:pPr algn="just">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Ditches have lower initial cost than buried drains; </a:t>
            </a:r>
          </a:p>
          <a:p>
            <a:pPr algn="just">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There is ease of inspection and ditches are applicable in some organic soils where drains are unsuitable.  </a:t>
            </a:r>
          </a:p>
          <a:p>
            <a:pPr algn="just">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Ditches, however, reduce the land available for cropping and require more maintenance that drains due to weed growth and erosion.</a:t>
            </a:r>
          </a:p>
          <a:p>
            <a:pPr marL="0" indent="0">
              <a:buNone/>
            </a:pPr>
            <a:endParaRPr lang="en-GB" dirty="0"/>
          </a:p>
        </p:txBody>
      </p:sp>
    </p:spTree>
    <p:extLst>
      <p:ext uri="{BB962C8B-B14F-4D97-AF65-F5344CB8AC3E}">
        <p14:creationId xmlns:p14="http://schemas.microsoft.com/office/powerpoint/2010/main" val="1259889156"/>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47207-A665-4460-9173-882933BFDD3E}"/>
              </a:ext>
            </a:extLst>
          </p:cNvPr>
          <p:cNvSpPr>
            <a:spLocks noGrp="1"/>
          </p:cNvSpPr>
          <p:nvPr>
            <p:ph type="ctrTitle"/>
          </p:nvPr>
        </p:nvSpPr>
        <p:spPr>
          <a:xfrm>
            <a:off x="1219200" y="990600"/>
            <a:ext cx="5826719" cy="1295399"/>
          </a:xfrm>
        </p:spPr>
        <p:txBody>
          <a:bodyPr/>
          <a:lstStyle/>
          <a:p>
            <a:pPr algn="ctr"/>
            <a:r>
              <a:rPr lang="en-GB" sz="4000" b="1" dirty="0">
                <a:solidFill>
                  <a:srgbClr val="FF0000"/>
                </a:solidFill>
                <a:latin typeface="Times New Roman" panose="02020603050405020304" pitchFamily="18" charset="0"/>
                <a:cs typeface="Times New Roman" panose="02020603050405020304" pitchFamily="18" charset="0"/>
              </a:rPr>
              <a:t>Introduction</a:t>
            </a:r>
          </a:p>
        </p:txBody>
      </p:sp>
      <p:sp>
        <p:nvSpPr>
          <p:cNvPr id="3" name="Subtitle 2">
            <a:extLst>
              <a:ext uri="{FF2B5EF4-FFF2-40B4-BE49-F238E27FC236}">
                <a16:creationId xmlns:a16="http://schemas.microsoft.com/office/drawing/2014/main" xmlns="" id="{2B53617E-A449-43BF-9FDC-BFDCE34FABD0}"/>
              </a:ext>
            </a:extLst>
          </p:cNvPr>
          <p:cNvSpPr>
            <a:spLocks noGrp="1"/>
          </p:cNvSpPr>
          <p:nvPr>
            <p:ph type="subTitle" idx="1"/>
          </p:nvPr>
        </p:nvSpPr>
        <p:spPr>
          <a:xfrm>
            <a:off x="1130595" y="2514600"/>
            <a:ext cx="5826719" cy="4038600"/>
          </a:xfrm>
        </p:spPr>
        <p:txBody>
          <a:bodyPr>
            <a:normAutofit/>
          </a:bodyPr>
          <a:lstStyle/>
          <a:p>
            <a:pPr algn="l"/>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Drainage means the removal of excess water from a given place.  </a:t>
            </a:r>
          </a:p>
          <a:p>
            <a:pPr algn="l"/>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Two types of drainage can be identified:</a:t>
            </a:r>
          </a:p>
          <a:p>
            <a:pPr marL="571500" indent="-571500" algn="l">
              <a:buFont typeface="+mj-lt"/>
              <a:buAutoNum type="romanLcPeriod"/>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Land Drainage</a:t>
            </a:r>
          </a:p>
          <a:p>
            <a:pPr marL="571500" indent="-571500" algn="l">
              <a:buFont typeface="+mj-lt"/>
              <a:buAutoNum type="romanLcPeriod"/>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Field Drainage</a:t>
            </a:r>
          </a:p>
          <a:p>
            <a:pPr algn="l"/>
            <a:endParaRPr lang="en-US" altLang="en-US" sz="2800" dirty="0">
              <a:latin typeface="Times New Roman" panose="02020603050405020304" pitchFamily="18" charset="0"/>
              <a:cs typeface="Times New Roman" panose="02020603050405020304" pitchFamily="18" charset="0"/>
            </a:endParaRPr>
          </a:p>
          <a:p>
            <a:pPr algn="l"/>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91932"/>
      </p:ext>
    </p:extLst>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B5B593-9A86-4062-B1D7-E6907B3BF1D0}"/>
              </a:ext>
            </a:extLst>
          </p:cNvPr>
          <p:cNvSpPr>
            <a:spLocks noGrp="1"/>
          </p:cNvSpPr>
          <p:nvPr>
            <p:ph type="title"/>
          </p:nvPr>
        </p:nvSpPr>
        <p:spPr/>
        <p:txBody>
          <a:bodyPr>
            <a:normAutofit/>
          </a:bodyPr>
          <a:lstStyle/>
          <a:p>
            <a:pPr algn="ctr"/>
            <a:r>
              <a:rPr lang="en-US" altLang="en-US" sz="4000" b="1" dirty="0">
                <a:solidFill>
                  <a:srgbClr val="FF0000"/>
                </a:solidFill>
                <a:latin typeface="Times New Roman" panose="02020603050405020304" pitchFamily="18" charset="0"/>
                <a:cs typeface="Times New Roman" panose="02020603050405020304" pitchFamily="18" charset="0"/>
              </a:rPr>
              <a:t>Sub-Surface Drainage Using Ditches</a:t>
            </a:r>
            <a:endParaRPr lang="en-GB"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5" descr="C:\DOCUME~1\ekwue\LOCALS~1\Temp\\msotw9_temp0.bmp">
            <a:extLst>
              <a:ext uri="{FF2B5EF4-FFF2-40B4-BE49-F238E27FC236}">
                <a16:creationId xmlns:a16="http://schemas.microsoft.com/office/drawing/2014/main" xmlns="" id="{0902FD22-C4A3-4C86-B3C7-7066F03306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2352822"/>
            <a:ext cx="7620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706781"/>
      </p:ext>
    </p:extLst>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843F6-A42D-478D-A7C2-B185BB4A1514}"/>
              </a:ext>
            </a:extLst>
          </p:cNvPr>
          <p:cNvSpPr>
            <a:spLocks noGrp="1"/>
          </p:cNvSpPr>
          <p:nvPr>
            <p:ph type="title"/>
          </p:nvPr>
        </p:nvSpPr>
        <p:spPr/>
        <p:txBody>
          <a:bodyPr>
            <a:normAutofit/>
          </a:bodyPr>
          <a:lstStyle/>
          <a:p>
            <a:pPr algn="ctr"/>
            <a:r>
              <a:rPr lang="en-US" altLang="en-US" sz="4000" b="1" dirty="0">
                <a:solidFill>
                  <a:srgbClr val="FF0000"/>
                </a:solidFill>
                <a:latin typeface="Times New Roman" panose="02020603050405020304" pitchFamily="18" charset="0"/>
                <a:cs typeface="Times New Roman" panose="02020603050405020304" pitchFamily="18" charset="0"/>
              </a:rPr>
              <a:t>Sub-Surface Drainage Using Buried Drains</a:t>
            </a: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6D5E987-9A8C-4F05-8F37-2C17B80309AD}"/>
              </a:ext>
            </a:extLst>
          </p:cNvPr>
          <p:cNvSpPr>
            <a:spLocks noGrp="1"/>
          </p:cNvSpPr>
          <p:nvPr>
            <p:ph idx="1"/>
          </p:nvPr>
        </p:nvSpPr>
        <p:spPr/>
        <p:txBody>
          <a:bodyPr/>
          <a:lstStyle/>
          <a:p>
            <a:pPr algn="just">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Buried drains refer to any type of buried conduits having open joints or perforations, which collect and convey drainage water.  </a:t>
            </a:r>
          </a:p>
          <a:p>
            <a:pPr algn="just">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They can be fabricated from clay, concrete, corrugated plastic tubes or any other suitable material.  </a:t>
            </a:r>
          </a:p>
          <a:p>
            <a:pPr marL="0" indent="0">
              <a:buNone/>
            </a:pPr>
            <a:endParaRPr lang="en-GB" dirty="0"/>
          </a:p>
        </p:txBody>
      </p:sp>
    </p:spTree>
    <p:extLst>
      <p:ext uri="{BB962C8B-B14F-4D97-AF65-F5344CB8AC3E}">
        <p14:creationId xmlns:p14="http://schemas.microsoft.com/office/powerpoint/2010/main" val="287730776"/>
      </p:ext>
    </p:extLst>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1A5E21-B79C-4ADD-ACD4-076CB023053A}"/>
              </a:ext>
            </a:extLst>
          </p:cNvPr>
          <p:cNvSpPr>
            <a:spLocks noGrp="1"/>
          </p:cNvSpPr>
          <p:nvPr>
            <p:ph type="title"/>
          </p:nvPr>
        </p:nvSpPr>
        <p:spPr/>
        <p:txBody>
          <a:bodyPr>
            <a:normAutofit/>
          </a:bodyPr>
          <a:lstStyle/>
          <a:p>
            <a:pPr algn="ctr"/>
            <a:r>
              <a:rPr lang="en-US" altLang="en-US" sz="4000" b="1" dirty="0">
                <a:solidFill>
                  <a:srgbClr val="FF0000"/>
                </a:solidFill>
                <a:latin typeface="Times New Roman" panose="02020603050405020304" pitchFamily="18" charset="0"/>
                <a:cs typeface="Times New Roman" panose="02020603050405020304" pitchFamily="18" charset="0"/>
              </a:rPr>
              <a:t>Sub-Surface Drains Using Buried Drains</a:t>
            </a:r>
            <a:endParaRPr lang="en-GB"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4" descr="C:\DOCUME~1\ekwue\LOCALS~1\Temp\\msotw9_temp0.bmp">
            <a:extLst>
              <a:ext uri="{FF2B5EF4-FFF2-40B4-BE49-F238E27FC236}">
                <a16:creationId xmlns:a16="http://schemas.microsoft.com/office/drawing/2014/main" xmlns="" id="{997B8629-4982-4DE9-A5DC-5154334D05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8" y="2133600"/>
            <a:ext cx="701040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512381"/>
      </p:ext>
    </p:extLst>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E0472-E0D7-436E-8112-E15477A8EFE2}"/>
              </a:ext>
            </a:extLst>
          </p:cNvPr>
          <p:cNvSpPr>
            <a:spLocks noGrp="1"/>
          </p:cNvSpPr>
          <p:nvPr>
            <p:ph type="ctrTitle"/>
          </p:nvPr>
        </p:nvSpPr>
        <p:spPr>
          <a:xfrm>
            <a:off x="1295400" y="1112901"/>
            <a:ext cx="5826719" cy="2057400"/>
          </a:xfrm>
        </p:spPr>
        <p:txBody>
          <a:bodyPr/>
          <a:lstStyle/>
          <a:p>
            <a:r>
              <a:rPr lang="en-GB" sz="3600" b="1" dirty="0">
                <a:solidFill>
                  <a:srgbClr val="FF0000"/>
                </a:solidFill>
                <a:latin typeface="Times New Roman" panose="02020603050405020304" pitchFamily="18" charset="0"/>
                <a:cs typeface="Times New Roman" panose="02020603050405020304" pitchFamily="18" charset="0"/>
              </a:rPr>
              <a:t>Sub-Surface drainage can be further classified as:</a:t>
            </a: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
            </a:r>
            <a:b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br>
            <a:endParaRPr lang="en-GB" sz="3600" dirty="0"/>
          </a:p>
        </p:txBody>
      </p:sp>
      <p:sp>
        <p:nvSpPr>
          <p:cNvPr id="3" name="Subtitle 2">
            <a:extLst>
              <a:ext uri="{FF2B5EF4-FFF2-40B4-BE49-F238E27FC236}">
                <a16:creationId xmlns:a16="http://schemas.microsoft.com/office/drawing/2014/main" xmlns="" id="{C5F2EEB6-6400-407A-B486-03EF1EDA4857}"/>
              </a:ext>
            </a:extLst>
          </p:cNvPr>
          <p:cNvSpPr>
            <a:spLocks noGrp="1"/>
          </p:cNvSpPr>
          <p:nvPr>
            <p:ph type="subTitle" idx="1"/>
          </p:nvPr>
        </p:nvSpPr>
        <p:spPr>
          <a:xfrm>
            <a:off x="1130595" y="2819400"/>
            <a:ext cx="5826719" cy="2667000"/>
          </a:xfrm>
        </p:spPr>
        <p:txBody>
          <a:bodyPr>
            <a:normAutofit/>
          </a:bodyPr>
          <a:lstStyle/>
          <a:p>
            <a:pPr marL="457200" indent="-457200" algn="l">
              <a:buFont typeface="Arial" panose="020B0604020202020204" pitchFamily="34" charset="0"/>
              <a:buChar char="•"/>
            </a:pPr>
            <a:r>
              <a:rPr lang="en-GB" sz="3200" dirty="0">
                <a:solidFill>
                  <a:schemeClr val="tx1">
                    <a:lumMod val="75000"/>
                    <a:lumOff val="25000"/>
                  </a:schemeClr>
                </a:solidFill>
                <a:latin typeface="Times New Roman" panose="02020603050405020304" pitchFamily="18" charset="0"/>
                <a:cs typeface="Times New Roman" panose="02020603050405020304" pitchFamily="18" charset="0"/>
              </a:rPr>
              <a:t>Tile Drainage</a:t>
            </a:r>
          </a:p>
          <a:p>
            <a:pPr marL="457200" indent="-457200" algn="l">
              <a:buFont typeface="Arial" panose="020B0604020202020204" pitchFamily="34" charset="0"/>
              <a:buChar char="•"/>
            </a:pPr>
            <a:r>
              <a:rPr lang="en-GB" sz="3200" dirty="0">
                <a:solidFill>
                  <a:schemeClr val="tx1">
                    <a:lumMod val="75000"/>
                    <a:lumOff val="25000"/>
                  </a:schemeClr>
                </a:solidFill>
                <a:latin typeface="Times New Roman" panose="02020603050405020304" pitchFamily="18" charset="0"/>
                <a:cs typeface="Times New Roman" panose="02020603050405020304" pitchFamily="18" charset="0"/>
              </a:rPr>
              <a:t>Mole Drainage</a:t>
            </a:r>
          </a:p>
          <a:p>
            <a:pPr marL="457200" indent="-457200" algn="l">
              <a:buFont typeface="Arial" panose="020B0604020202020204" pitchFamily="34" charset="0"/>
              <a:buChar char="•"/>
            </a:pPr>
            <a:r>
              <a:rPr lang="en-GB" sz="3200" dirty="0">
                <a:solidFill>
                  <a:schemeClr val="tx1">
                    <a:lumMod val="75000"/>
                    <a:lumOff val="25000"/>
                  </a:schemeClr>
                </a:solidFill>
                <a:latin typeface="Times New Roman" panose="02020603050405020304" pitchFamily="18" charset="0"/>
                <a:cs typeface="Times New Roman" panose="02020603050405020304" pitchFamily="18" charset="0"/>
              </a:rPr>
              <a:t>Vertical Drainage</a:t>
            </a:r>
          </a:p>
          <a:p>
            <a:pPr marL="457200" indent="-457200" algn="l">
              <a:buFont typeface="Arial" panose="020B0604020202020204" pitchFamily="34" charset="0"/>
              <a:buChar char="•"/>
            </a:pPr>
            <a:r>
              <a:rPr lang="en-GB" sz="3200" dirty="0">
                <a:solidFill>
                  <a:schemeClr val="tx1">
                    <a:lumMod val="75000"/>
                    <a:lumOff val="25000"/>
                  </a:schemeClr>
                </a:solidFill>
                <a:latin typeface="Times New Roman" panose="02020603050405020304" pitchFamily="18" charset="0"/>
                <a:cs typeface="Times New Roman" panose="02020603050405020304" pitchFamily="18" charset="0"/>
              </a:rPr>
              <a:t>Drainage Wells</a:t>
            </a:r>
          </a:p>
          <a:p>
            <a:pPr algn="l"/>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003651"/>
      </p:ext>
    </p:extLst>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6C354-9C2A-4E69-AE18-0E516768D3F5}"/>
              </a:ext>
            </a:extLst>
          </p:cNvPr>
          <p:cNvSpPr>
            <a:spLocks noGrp="1"/>
          </p:cNvSpPr>
          <p:nvPr>
            <p:ph type="ctrTitle"/>
          </p:nvPr>
        </p:nvSpPr>
        <p:spPr>
          <a:xfrm>
            <a:off x="1130595" y="1295400"/>
            <a:ext cx="5826719" cy="990600"/>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 Tile drainage</a:t>
            </a:r>
            <a:endParaRPr lang="en-GB" dirty="0"/>
          </a:p>
        </p:txBody>
      </p:sp>
      <p:sp>
        <p:nvSpPr>
          <p:cNvPr id="3" name="Subtitle 2">
            <a:extLst>
              <a:ext uri="{FF2B5EF4-FFF2-40B4-BE49-F238E27FC236}">
                <a16:creationId xmlns:a16="http://schemas.microsoft.com/office/drawing/2014/main" xmlns="" id="{8FDEE6C7-B668-4FF0-87D2-9A2E17C3C51D}"/>
              </a:ext>
            </a:extLst>
          </p:cNvPr>
          <p:cNvSpPr>
            <a:spLocks noGrp="1"/>
          </p:cNvSpPr>
          <p:nvPr>
            <p:ph type="subTitle" idx="1"/>
          </p:nvPr>
        </p:nvSpPr>
        <p:spPr>
          <a:xfrm>
            <a:off x="1130595" y="2743200"/>
            <a:ext cx="5826719" cy="3200400"/>
          </a:xfrm>
        </p:spPr>
        <p:txBody>
          <a:bodyPr>
            <a:normAutofit/>
          </a:bodyPr>
          <a:lstStyle/>
          <a:p>
            <a:pPr algn="l"/>
            <a:endParaRPr lang="en-US" sz="2800" dirty="0">
              <a:latin typeface="Times New Roman" panose="02020603050405020304" pitchFamily="18" charset="0"/>
              <a:cs typeface="Times New Roman" panose="02020603050405020304" pitchFamily="18" charset="0"/>
            </a:endParaRPr>
          </a:p>
          <a:p>
            <a:pPr algn="l"/>
            <a:endParaRPr lang="en-GB" dirty="0"/>
          </a:p>
        </p:txBody>
      </p:sp>
      <p:sp>
        <p:nvSpPr>
          <p:cNvPr id="4" name="Rectangle 3">
            <a:extLst>
              <a:ext uri="{FF2B5EF4-FFF2-40B4-BE49-F238E27FC236}">
                <a16:creationId xmlns:a16="http://schemas.microsoft.com/office/drawing/2014/main" xmlns="" id="{4A4B2181-B558-484A-8F71-9F3B119F4EDF}"/>
              </a:ext>
            </a:extLst>
          </p:cNvPr>
          <p:cNvSpPr/>
          <p:nvPr/>
        </p:nvSpPr>
        <p:spPr>
          <a:xfrm>
            <a:off x="1130595" y="2551837"/>
            <a:ext cx="5727405" cy="3970318"/>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consist of a continuous line of tiles laid at specific depth and grade so that excess water enter through the tiles and flow out by gravity.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Tiles should be strong enough to withstand the pressure and also resist to erosive action of chemicals in soil water.</a:t>
            </a:r>
          </a:p>
        </p:txBody>
      </p:sp>
    </p:spTree>
    <p:extLst>
      <p:ext uri="{BB962C8B-B14F-4D97-AF65-F5344CB8AC3E}">
        <p14:creationId xmlns:p14="http://schemas.microsoft.com/office/powerpoint/2010/main" val="1857470174"/>
      </p:ext>
    </p:extLst>
  </p:cSld>
  <p:clrMapOvr>
    <a:masterClrMapping/>
  </p:clrMapOvr>
  <p:transition>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C7EECC7-1FBA-470F-9E7A-1C2CEAB67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518651496"/>
      </p:ext>
    </p:extLst>
  </p:cSld>
  <p:clrMapOvr>
    <a:masterClrMapping/>
  </p:clrMapOvr>
  <p:transition>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C5731E9-2BD9-4AFB-9979-8C54B654A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886200"/>
          </a:xfrm>
          <a:prstGeom prst="rect">
            <a:avLst/>
          </a:prstGeom>
        </p:spPr>
      </p:pic>
      <p:pic>
        <p:nvPicPr>
          <p:cNvPr id="5" name="Picture 4">
            <a:extLst>
              <a:ext uri="{FF2B5EF4-FFF2-40B4-BE49-F238E27FC236}">
                <a16:creationId xmlns:a16="http://schemas.microsoft.com/office/drawing/2014/main" xmlns="" id="{CA539350-0B92-4053-AEC6-F92066E15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6200"/>
            <a:ext cx="9144000" cy="2971800"/>
          </a:xfrm>
          <a:prstGeom prst="rect">
            <a:avLst/>
          </a:prstGeom>
        </p:spPr>
      </p:pic>
    </p:spTree>
    <p:extLst>
      <p:ext uri="{BB962C8B-B14F-4D97-AF65-F5344CB8AC3E}">
        <p14:creationId xmlns:p14="http://schemas.microsoft.com/office/powerpoint/2010/main" val="2673393401"/>
      </p:ext>
    </p:extLst>
  </p:cSld>
  <p:clrMapOvr>
    <a:masterClrMapping/>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BC2C40-B293-422C-9A08-A6CE5BDEB6BA}"/>
              </a:ext>
            </a:extLst>
          </p:cNvPr>
          <p:cNvSpPr>
            <a:spLocks noGrp="1"/>
          </p:cNvSpPr>
          <p:nvPr>
            <p:ph type="ctrTitle"/>
          </p:nvPr>
        </p:nvSpPr>
        <p:spPr>
          <a:xfrm>
            <a:off x="1143000" y="1143001"/>
            <a:ext cx="6858000" cy="1447800"/>
          </a:xfrm>
        </p:spPr>
        <p:txBody>
          <a:bodyPr/>
          <a:lstStyle/>
          <a:p>
            <a:pPr algn="ctr"/>
            <a:r>
              <a:rPr lang="en-US" sz="4000" b="1" dirty="0">
                <a:solidFill>
                  <a:srgbClr val="FF0000"/>
                </a:solidFill>
                <a:latin typeface="Times New Roman" panose="02020603050405020304" pitchFamily="18" charset="0"/>
                <a:cs typeface="Times New Roman" panose="02020603050405020304" pitchFamily="18" charset="0"/>
              </a:rPr>
              <a:t> Mole drainage </a:t>
            </a:r>
            <a:br>
              <a:rPr lang="en-US" sz="4000" b="1" dirty="0">
                <a:solidFill>
                  <a:srgbClr val="FF0000"/>
                </a:solidFill>
                <a:latin typeface="Times New Roman" panose="02020603050405020304" pitchFamily="18" charset="0"/>
                <a:cs typeface="Times New Roman" panose="02020603050405020304" pitchFamily="18" charset="0"/>
              </a:rPr>
            </a:br>
            <a:endParaRPr lang="en-GB" sz="4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1EBB8884-C77C-4058-AA0B-FE57CF2A093F}"/>
              </a:ext>
            </a:extLst>
          </p:cNvPr>
          <p:cNvSpPr>
            <a:spLocks noGrp="1"/>
          </p:cNvSpPr>
          <p:nvPr>
            <p:ph type="subTitle" idx="1"/>
          </p:nvPr>
        </p:nvSpPr>
        <p:spPr>
          <a:xfrm>
            <a:off x="1143000" y="2590800"/>
            <a:ext cx="6858000" cy="3505200"/>
          </a:xfrm>
        </p:spPr>
        <p:txBody>
          <a:bodyPr/>
          <a:lstStyle/>
          <a:p>
            <a:pPr marL="457200" indent="-457200" algn="l">
              <a:buFont typeface="Arial" panose="020B0604020202020204" pitchFamily="34" charset="0"/>
              <a:buChar char="•"/>
            </a:pPr>
            <a:r>
              <a:rPr lang="en-US" sz="3200" dirty="0">
                <a:solidFill>
                  <a:schemeClr val="tx1">
                    <a:lumMod val="75000"/>
                    <a:lumOff val="25000"/>
                  </a:schemeClr>
                </a:solidFill>
                <a:latin typeface="Times New Roman" panose="02020603050405020304" pitchFamily="18" charset="0"/>
                <a:cs typeface="Times New Roman" panose="02020603050405020304" pitchFamily="18" charset="0"/>
              </a:rPr>
              <a:t>This drain is common in European countries having deep soils rich in organic matter (peat and muck soils).</a:t>
            </a:r>
          </a:p>
          <a:p>
            <a:pPr marL="457200" indent="-457200" algn="l">
              <a:buFont typeface="Arial" panose="020B0604020202020204" pitchFamily="34" charset="0"/>
              <a:buChar char="•"/>
            </a:pPr>
            <a:r>
              <a:rPr lang="en-US" sz="3200" dirty="0">
                <a:solidFill>
                  <a:schemeClr val="tx1">
                    <a:lumMod val="75000"/>
                    <a:lumOff val="25000"/>
                  </a:schemeClr>
                </a:solidFill>
                <a:latin typeface="Times New Roman" panose="02020603050405020304" pitchFamily="18" charset="0"/>
                <a:cs typeface="Times New Roman" panose="02020603050405020304" pitchFamily="18" charset="0"/>
              </a:rPr>
              <a:t>Mole drains are unlined circular earthen channels formed within a soil by a mole plough.</a:t>
            </a:r>
          </a:p>
          <a:p>
            <a:pPr algn="l"/>
            <a:endParaRPr 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112893"/>
      </p:ext>
    </p:extLst>
  </p:cSld>
  <p:clrMapOvr>
    <a:masterClrMapping/>
  </p:clrMapOvr>
  <p:transition>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6087F14-1CE6-437C-86C9-A7ADF836C286}"/>
              </a:ext>
            </a:extLst>
          </p:cNvPr>
          <p:cNvSpPr>
            <a:spLocks noGrp="1"/>
          </p:cNvSpPr>
          <p:nvPr>
            <p:ph type="subTitle" idx="1"/>
          </p:nvPr>
        </p:nvSpPr>
        <p:spPr>
          <a:xfrm>
            <a:off x="914400" y="838200"/>
            <a:ext cx="5826719" cy="5181600"/>
          </a:xfrm>
        </p:spPr>
        <p:txBody>
          <a:bodyPr>
            <a:noAutofit/>
          </a:bodyPr>
          <a:lstStyle/>
          <a:p>
            <a:pPr marL="457200" indent="-457200" algn="l">
              <a:buFont typeface="Arial" panose="020B0604020202020204" pitchFamily="34" charset="0"/>
              <a:buChar char="•"/>
            </a:pPr>
            <a:r>
              <a:rPr lang="en-GB" sz="3200" dirty="0">
                <a:solidFill>
                  <a:schemeClr val="tx1">
                    <a:lumMod val="75000"/>
                    <a:lumOff val="25000"/>
                  </a:schemeClr>
                </a:solidFill>
                <a:latin typeface="Times New Roman" panose="02020603050405020304" pitchFamily="18" charset="0"/>
                <a:cs typeface="Times New Roman" panose="02020603050405020304" pitchFamily="18" charset="0"/>
              </a:rPr>
              <a:t>Mole drains are used in heavy soils where a clay subsoil near moling depth (400 to 600 cm) prevents downward movement of ground water.</a:t>
            </a:r>
          </a:p>
          <a:p>
            <a:pPr marL="457200" indent="-457200" algn="l">
              <a:buFont typeface="Arial" panose="020B0604020202020204" pitchFamily="34" charset="0"/>
              <a:buChar char="•"/>
            </a:pPr>
            <a:r>
              <a:rPr lang="en-GB" sz="3200" dirty="0">
                <a:solidFill>
                  <a:schemeClr val="tx1">
                    <a:lumMod val="75000"/>
                    <a:lumOff val="25000"/>
                  </a:schemeClr>
                </a:solidFill>
                <a:latin typeface="Times New Roman" panose="02020603050405020304" pitchFamily="18" charset="0"/>
                <a:cs typeface="Times New Roman" panose="02020603050405020304" pitchFamily="18" charset="0"/>
              </a:rPr>
              <a:t> Mole drains do not drain groundwater but removes water as it enters from the ground surface.</a:t>
            </a:r>
          </a:p>
        </p:txBody>
      </p:sp>
    </p:spTree>
    <p:extLst>
      <p:ext uri="{BB962C8B-B14F-4D97-AF65-F5344CB8AC3E}">
        <p14:creationId xmlns:p14="http://schemas.microsoft.com/office/powerpoint/2010/main" val="3989507716"/>
      </p:ext>
    </p:extLst>
  </p:cSld>
  <p:clrMapOvr>
    <a:masterClrMapping/>
  </p:clrMapOvr>
  <p:transition>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16091AF6-1AB2-49FF-903A-5C4B7DB67230}"/>
              </a:ext>
            </a:extLst>
          </p:cNvPr>
          <p:cNvSpPr>
            <a:spLocks noGrp="1"/>
          </p:cNvSpPr>
          <p:nvPr>
            <p:ph type="subTitle" idx="1"/>
          </p:nvPr>
        </p:nvSpPr>
        <p:spPr>
          <a:xfrm>
            <a:off x="1143000" y="762000"/>
            <a:ext cx="6858000" cy="5486400"/>
          </a:xfrm>
        </p:spPr>
        <p:txBody>
          <a:bodyPr/>
          <a:lstStyle/>
          <a:p>
            <a:endParaRPr lang="en-GB" dirty="0"/>
          </a:p>
        </p:txBody>
      </p:sp>
      <p:pic>
        <p:nvPicPr>
          <p:cNvPr id="4" name="Picture 3" descr="mole drrains.jpg">
            <a:extLst>
              <a:ext uri="{FF2B5EF4-FFF2-40B4-BE49-F238E27FC236}">
                <a16:creationId xmlns:a16="http://schemas.microsoft.com/office/drawing/2014/main" xmlns="" id="{1A88A96D-6873-4D28-A15B-99FC498B8D3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70440343"/>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1ABCB-9E8C-47F7-A691-AFE3677357F0}"/>
              </a:ext>
            </a:extLst>
          </p:cNvPr>
          <p:cNvSpPr>
            <a:spLocks noGrp="1"/>
          </p:cNvSpPr>
          <p:nvPr>
            <p:ph type="title"/>
          </p:nvPr>
        </p:nvSpPr>
        <p:spPr>
          <a:xfrm>
            <a:off x="609599" y="533400"/>
            <a:ext cx="6347713" cy="1627190"/>
          </a:xfrm>
        </p:spPr>
        <p:txBody>
          <a:bodyPr>
            <a:norm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
            </a:r>
            <a:br>
              <a:rPr lang="en-GB" sz="4000" b="1" dirty="0">
                <a:solidFill>
                  <a:srgbClr val="FF0000"/>
                </a:solidFill>
                <a:latin typeface="Times New Roman" panose="02020603050405020304" pitchFamily="18" charset="0"/>
                <a:cs typeface="Times New Roman" panose="02020603050405020304" pitchFamily="18" charset="0"/>
              </a:rPr>
            </a:br>
            <a:r>
              <a:rPr lang="en-GB" sz="4000" b="1" dirty="0">
                <a:solidFill>
                  <a:srgbClr val="FF0000"/>
                </a:solidFill>
                <a:latin typeface="Times New Roman" panose="02020603050405020304" pitchFamily="18" charset="0"/>
                <a:cs typeface="Times New Roman" panose="02020603050405020304" pitchFamily="18" charset="0"/>
              </a:rPr>
              <a:t>Land Drainage</a:t>
            </a:r>
            <a:endParaRPr lang="en-GB" sz="4000" b="1" dirty="0">
              <a:solidFill>
                <a:srgbClr val="FF0000"/>
              </a:solidFill>
            </a:endParaRPr>
          </a:p>
        </p:txBody>
      </p:sp>
      <p:sp>
        <p:nvSpPr>
          <p:cNvPr id="3" name="Content Placeholder 2">
            <a:extLst>
              <a:ext uri="{FF2B5EF4-FFF2-40B4-BE49-F238E27FC236}">
                <a16:creationId xmlns:a16="http://schemas.microsoft.com/office/drawing/2014/main" xmlns="" id="{B3005FCF-95FA-4C95-9BD5-5B1152E7B800}"/>
              </a:ext>
            </a:extLst>
          </p:cNvPr>
          <p:cNvSpPr>
            <a:spLocks noGrp="1"/>
          </p:cNvSpPr>
          <p:nvPr>
            <p:ph idx="1"/>
          </p:nvPr>
        </p:nvSpPr>
        <p:spPr/>
        <p:txBody>
          <a:bodyPr>
            <a:normAutofit/>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This is large scale drainage where the objective is to drain surplus water from a large area by such means as excavating large open drains, erecting dykes and levees and pumping.  </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Such schemes are necessary in low lying areas and are mainly Civil Engineering work.</a:t>
            </a:r>
          </a:p>
          <a:p>
            <a:pPr marL="0" indent="0">
              <a:buNone/>
            </a:pP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030781"/>
      </p:ext>
    </p:extLst>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4892E2-8401-433C-A6FB-373559B4D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2082547"/>
      </p:ext>
    </p:extLst>
  </p:cSld>
  <p:clrMapOvr>
    <a:masterClrMapping/>
  </p:clrMapOvr>
  <p:transition>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93D25-9439-45A9-92F9-1FD17286A7D5}"/>
              </a:ext>
            </a:extLst>
          </p:cNvPr>
          <p:cNvSpPr>
            <a:spLocks noGrp="1"/>
          </p:cNvSpPr>
          <p:nvPr>
            <p:ph type="ctrTitle"/>
          </p:nvPr>
        </p:nvSpPr>
        <p:spPr>
          <a:xfrm>
            <a:off x="1143000" y="1219200"/>
            <a:ext cx="6858000" cy="1219200"/>
          </a:xfrm>
        </p:spPr>
        <p:txBody>
          <a:bodyPr/>
          <a:lstStyle/>
          <a:p>
            <a:pPr algn="ctr"/>
            <a:r>
              <a:rPr lang="en-GB" sz="4000" b="1" dirty="0">
                <a:solidFill>
                  <a:srgbClr val="FF0000"/>
                </a:solidFill>
                <a:latin typeface="Times New Roman" panose="02020603050405020304" pitchFamily="18" charset="0"/>
                <a:cs typeface="Times New Roman" panose="02020603050405020304" pitchFamily="18" charset="0"/>
              </a:rPr>
              <a:t>Vertical Drainage</a:t>
            </a:r>
          </a:p>
        </p:txBody>
      </p:sp>
      <p:sp>
        <p:nvSpPr>
          <p:cNvPr id="3" name="Subtitle 2">
            <a:extLst>
              <a:ext uri="{FF2B5EF4-FFF2-40B4-BE49-F238E27FC236}">
                <a16:creationId xmlns:a16="http://schemas.microsoft.com/office/drawing/2014/main" xmlns="" id="{1C45E6BC-0976-4A61-84DC-FDD897EE0EF0}"/>
              </a:ext>
            </a:extLst>
          </p:cNvPr>
          <p:cNvSpPr>
            <a:spLocks noGrp="1"/>
          </p:cNvSpPr>
          <p:nvPr>
            <p:ph type="subTitle" idx="1"/>
          </p:nvPr>
        </p:nvSpPr>
        <p:spPr>
          <a:xfrm>
            <a:off x="1143000" y="2819400"/>
            <a:ext cx="6858000" cy="2438400"/>
          </a:xfrm>
        </p:spPr>
        <p:txBody>
          <a:bodyPr>
            <a:noAutofit/>
          </a:bodyPr>
          <a:lstStyle/>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It is the disposal of drainage water through well into porous layers of earth.</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Such a layer must be a capable of taking large volume of water rapidly.</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Such layers are found in river beds.</a:t>
            </a:r>
          </a:p>
        </p:txBody>
      </p:sp>
    </p:spTree>
    <p:extLst>
      <p:ext uri="{BB962C8B-B14F-4D97-AF65-F5344CB8AC3E}">
        <p14:creationId xmlns:p14="http://schemas.microsoft.com/office/powerpoint/2010/main" val="545540820"/>
      </p:ext>
    </p:extLst>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EAB608-71DA-4D7E-8393-591CBDF83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2072437"/>
      </p:ext>
    </p:extLst>
  </p:cSld>
  <p:clrMapOvr>
    <a:masterClrMapping/>
  </p:clrMapOvr>
  <p:transition>
    <p:wedg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B21ADE-58CF-4F5C-A214-B1137740C849}"/>
              </a:ext>
            </a:extLst>
          </p:cNvPr>
          <p:cNvSpPr>
            <a:spLocks noGrp="1"/>
          </p:cNvSpPr>
          <p:nvPr>
            <p:ph type="ctrTitle"/>
          </p:nvPr>
        </p:nvSpPr>
        <p:spPr>
          <a:xfrm>
            <a:off x="1143000" y="1122363"/>
            <a:ext cx="6858000" cy="1316037"/>
          </a:xfrm>
        </p:spPr>
        <p:txBody>
          <a:bodyPr/>
          <a:lstStyle/>
          <a:p>
            <a:pPr algn="ctr"/>
            <a:r>
              <a:rPr lang="en-GB" sz="4000" b="1" dirty="0">
                <a:solidFill>
                  <a:srgbClr val="FF0000"/>
                </a:solidFill>
                <a:latin typeface="Times New Roman" panose="02020603050405020304" pitchFamily="18" charset="0"/>
                <a:cs typeface="Times New Roman" panose="02020603050405020304" pitchFamily="18" charset="0"/>
              </a:rPr>
              <a:t>Drainage Wells</a:t>
            </a:r>
          </a:p>
        </p:txBody>
      </p:sp>
      <p:sp>
        <p:nvSpPr>
          <p:cNvPr id="3" name="Subtitle 2">
            <a:extLst>
              <a:ext uri="{FF2B5EF4-FFF2-40B4-BE49-F238E27FC236}">
                <a16:creationId xmlns:a16="http://schemas.microsoft.com/office/drawing/2014/main" xmlns="" id="{4D1C9024-8489-4A5E-BBC6-F8A142D9D984}"/>
              </a:ext>
            </a:extLst>
          </p:cNvPr>
          <p:cNvSpPr>
            <a:spLocks noGrp="1"/>
          </p:cNvSpPr>
          <p:nvPr>
            <p:ph type="subTitle" idx="1"/>
          </p:nvPr>
        </p:nvSpPr>
        <p:spPr>
          <a:xfrm>
            <a:off x="1143000" y="2667000"/>
            <a:ext cx="6858000" cy="2590800"/>
          </a:xfrm>
        </p:spPr>
        <p:txBody>
          <a:bodyPr>
            <a:noAutofit/>
          </a:bodyPr>
          <a:lstStyle/>
          <a:p>
            <a:pPr marL="285750" indent="-28575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In places of high water table, shallow wells are dug which collect water through seepage in infiltration.</a:t>
            </a:r>
          </a:p>
          <a:p>
            <a:pPr marL="285750" indent="-28575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The wells are used for the drainage of agricultural lands especially in irrigated areas. </a:t>
            </a:r>
          </a:p>
        </p:txBody>
      </p:sp>
    </p:spTree>
    <p:extLst>
      <p:ext uri="{BB962C8B-B14F-4D97-AF65-F5344CB8AC3E}">
        <p14:creationId xmlns:p14="http://schemas.microsoft.com/office/powerpoint/2010/main" val="2212899875"/>
      </p:ext>
    </p:extLst>
  </p:cSld>
  <p:clrMapOvr>
    <a:masterClrMapping/>
  </p:clrMapOvr>
  <p:transition>
    <p:wedg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6E044754-01DF-41A7-AA19-9855B5443F14}"/>
              </a:ext>
            </a:extLst>
          </p:cNvPr>
          <p:cNvSpPr>
            <a:spLocks noGrp="1"/>
          </p:cNvSpPr>
          <p:nvPr>
            <p:ph type="subTitle" idx="1"/>
          </p:nvPr>
        </p:nvSpPr>
        <p:spPr>
          <a:xfrm>
            <a:off x="1143000" y="533400"/>
            <a:ext cx="6858000" cy="5334000"/>
          </a:xfrm>
        </p:spPr>
        <p:txBody>
          <a:bodyPr/>
          <a:lstStyle/>
          <a:p>
            <a:endParaRPr lang="en-GB" dirty="0"/>
          </a:p>
        </p:txBody>
      </p:sp>
      <p:pic>
        <p:nvPicPr>
          <p:cNvPr id="4" name="Picture 3" descr="well drains.jpg">
            <a:extLst>
              <a:ext uri="{FF2B5EF4-FFF2-40B4-BE49-F238E27FC236}">
                <a16:creationId xmlns:a16="http://schemas.microsoft.com/office/drawing/2014/main" xmlns="" id="{CC4CFA30-34BC-4940-9B4E-A929CA6E9FD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19650392"/>
      </p:ext>
    </p:extLst>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08A1C8-EF01-4B27-9374-46635F9D7635}"/>
              </a:ext>
            </a:extLst>
          </p:cNvPr>
          <p:cNvSpPr>
            <a:spLocks noGrp="1"/>
          </p:cNvSpPr>
          <p:nvPr>
            <p:ph type="ctrTitle"/>
          </p:nvPr>
        </p:nvSpPr>
        <p:spPr>
          <a:xfrm>
            <a:off x="1143000" y="1122363"/>
            <a:ext cx="6858000" cy="1239837"/>
          </a:xfrm>
        </p:spPr>
        <p:txBody>
          <a:bodyPr>
            <a:norm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Advantages</a:t>
            </a:r>
          </a:p>
        </p:txBody>
      </p:sp>
      <p:sp>
        <p:nvSpPr>
          <p:cNvPr id="3" name="Subtitle 2">
            <a:extLst>
              <a:ext uri="{FF2B5EF4-FFF2-40B4-BE49-F238E27FC236}">
                <a16:creationId xmlns:a16="http://schemas.microsoft.com/office/drawing/2014/main" xmlns="" id="{B6109D3B-8252-48F2-AF95-83AF3C598689}"/>
              </a:ext>
            </a:extLst>
          </p:cNvPr>
          <p:cNvSpPr>
            <a:spLocks noGrp="1"/>
          </p:cNvSpPr>
          <p:nvPr>
            <p:ph type="subTitle" idx="1"/>
          </p:nvPr>
        </p:nvSpPr>
        <p:spPr>
          <a:xfrm>
            <a:off x="1143000" y="2590800"/>
            <a:ext cx="6858000" cy="2667000"/>
          </a:xfrm>
        </p:spPr>
        <p:txBody>
          <a:bodyPr>
            <a:normAutofit/>
          </a:bodyPr>
          <a:lstStyle/>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There is no loss of cultivable land.</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No interference for field operation.</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Effectively drains sub soil and creates better soil environments.</a:t>
            </a:r>
          </a:p>
        </p:txBody>
      </p:sp>
    </p:spTree>
    <p:extLst>
      <p:ext uri="{BB962C8B-B14F-4D97-AF65-F5344CB8AC3E}">
        <p14:creationId xmlns:p14="http://schemas.microsoft.com/office/powerpoint/2010/main" val="4096937005"/>
      </p:ext>
    </p:extLst>
  </p:cSld>
  <p:clrMapOvr>
    <a:masterClrMapping/>
  </p:clrMapOvr>
  <p:transition>
    <p:wedg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CDA3E-B84A-431C-8427-1D342F7F9897}"/>
              </a:ext>
            </a:extLst>
          </p:cNvPr>
          <p:cNvSpPr>
            <a:spLocks noGrp="1"/>
          </p:cNvSpPr>
          <p:nvPr>
            <p:ph type="ctrTitle"/>
          </p:nvPr>
        </p:nvSpPr>
        <p:spPr>
          <a:xfrm>
            <a:off x="1143000" y="1122363"/>
            <a:ext cx="6858000" cy="1392237"/>
          </a:xfrm>
        </p:spPr>
        <p:txBody>
          <a:bodyPr>
            <a:norm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Disadvantages</a:t>
            </a:r>
          </a:p>
        </p:txBody>
      </p:sp>
      <p:sp>
        <p:nvSpPr>
          <p:cNvPr id="3" name="Subtitle 2">
            <a:extLst>
              <a:ext uri="{FF2B5EF4-FFF2-40B4-BE49-F238E27FC236}">
                <a16:creationId xmlns:a16="http://schemas.microsoft.com/office/drawing/2014/main" xmlns="" id="{13AFC436-7D22-4B90-8009-789278ED90C9}"/>
              </a:ext>
            </a:extLst>
          </p:cNvPr>
          <p:cNvSpPr>
            <a:spLocks noGrp="1"/>
          </p:cNvSpPr>
          <p:nvPr>
            <p:ph type="subTitle" idx="1"/>
          </p:nvPr>
        </p:nvSpPr>
        <p:spPr>
          <a:xfrm>
            <a:off x="1143000" y="2743200"/>
            <a:ext cx="6858000" cy="2667000"/>
          </a:xfrm>
        </p:spPr>
        <p:txBody>
          <a:bodyPr>
            <a:normAutofit/>
          </a:bodyPr>
          <a:lstStyle/>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Initial cost is high.</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It requires constant attention.</a:t>
            </a:r>
          </a:p>
          <a:p>
            <a:pPr marL="457200" indent="-457200" algn="l">
              <a:buFont typeface="Arial" panose="020B0604020202020204" pitchFamily="34" charset="0"/>
              <a:buChar char="•"/>
            </a:pPr>
            <a:r>
              <a:rPr lang="en-GB" sz="2800" dirty="0">
                <a:solidFill>
                  <a:schemeClr val="tx1">
                    <a:lumMod val="75000"/>
                    <a:lumOff val="25000"/>
                  </a:schemeClr>
                </a:solidFill>
                <a:latin typeface="Times New Roman" panose="02020603050405020304" pitchFamily="18" charset="0"/>
                <a:cs typeface="Times New Roman" panose="02020603050405020304" pitchFamily="18" charset="0"/>
              </a:rPr>
              <a:t>It is effective for soils having low permeability.</a:t>
            </a:r>
          </a:p>
        </p:txBody>
      </p:sp>
    </p:spTree>
    <p:extLst>
      <p:ext uri="{BB962C8B-B14F-4D97-AF65-F5344CB8AC3E}">
        <p14:creationId xmlns:p14="http://schemas.microsoft.com/office/powerpoint/2010/main" val="3027701104"/>
      </p:ext>
    </p:extLst>
  </p:cSld>
  <p:clrMapOvr>
    <a:masterClrMapping/>
  </p:clrMapOvr>
  <p:transition>
    <p:wedg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you-word-colorful-labels-35336465.jpg">
            <a:extLst>
              <a:ext uri="{FF2B5EF4-FFF2-40B4-BE49-F238E27FC236}">
                <a16:creationId xmlns:a16="http://schemas.microsoft.com/office/drawing/2014/main" xmlns="" id="{FD7C1F0F-8391-41F7-B712-D7AF43628C06}"/>
              </a:ext>
            </a:extLst>
          </p:cNvPr>
          <p:cNvPicPr>
            <a:picLocks noChangeAspect="1"/>
          </p:cNvPicPr>
          <p:nvPr/>
        </p:nvPicPr>
        <p:blipFill>
          <a:blip r:embed="rId2"/>
          <a:stretch>
            <a:fillRect/>
          </a:stretch>
        </p:blipFill>
        <p:spPr>
          <a:xfrm>
            <a:off x="0" y="76200"/>
            <a:ext cx="9144000" cy="6781800"/>
          </a:xfrm>
          <a:prstGeom prst="rect">
            <a:avLst/>
          </a:prstGeom>
        </p:spPr>
      </p:pic>
    </p:spTree>
    <p:extLst>
      <p:ext uri="{BB962C8B-B14F-4D97-AF65-F5344CB8AC3E}">
        <p14:creationId xmlns:p14="http://schemas.microsoft.com/office/powerpoint/2010/main" val="1727658354"/>
      </p:ext>
    </p:extLst>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6A144-B356-4941-89E9-90F6F6A7CD34}"/>
              </a:ext>
            </a:extLst>
          </p:cNvPr>
          <p:cNvSpPr>
            <a:spLocks noGrp="1"/>
          </p:cNvSpPr>
          <p:nvPr>
            <p:ph type="ctrTitle"/>
          </p:nvPr>
        </p:nvSpPr>
        <p:spPr>
          <a:xfrm>
            <a:off x="1130595" y="1143000"/>
            <a:ext cx="5826719" cy="1096899"/>
          </a:xfrm>
        </p:spPr>
        <p:txBody>
          <a:bodyPr/>
          <a:lstStyle/>
          <a:p>
            <a:pPr algn="ctr"/>
            <a:r>
              <a:rPr lang="en-GB" sz="4000" b="1" dirty="0">
                <a:solidFill>
                  <a:srgbClr val="FF0000"/>
                </a:solidFill>
                <a:latin typeface="Times New Roman" panose="02020603050405020304" pitchFamily="18" charset="0"/>
                <a:cs typeface="Times New Roman" panose="02020603050405020304" pitchFamily="18" charset="0"/>
              </a:rPr>
              <a:t>Field Drainage</a:t>
            </a:r>
          </a:p>
        </p:txBody>
      </p:sp>
      <p:sp>
        <p:nvSpPr>
          <p:cNvPr id="3" name="Subtitle 2">
            <a:extLst>
              <a:ext uri="{FF2B5EF4-FFF2-40B4-BE49-F238E27FC236}">
                <a16:creationId xmlns:a16="http://schemas.microsoft.com/office/drawing/2014/main" xmlns="" id="{8975675A-8364-45AD-922D-8DDCB50E35F4}"/>
              </a:ext>
            </a:extLst>
          </p:cNvPr>
          <p:cNvSpPr>
            <a:spLocks noGrp="1"/>
          </p:cNvSpPr>
          <p:nvPr>
            <p:ph type="subTitle" idx="1"/>
          </p:nvPr>
        </p:nvSpPr>
        <p:spPr>
          <a:xfrm>
            <a:off x="1130595" y="2667001"/>
            <a:ext cx="5826719" cy="1951102"/>
          </a:xfrm>
        </p:spPr>
        <p:txBody>
          <a:bodyPr>
            <a:normAutofit/>
          </a:bodyPr>
          <a:lstStyle/>
          <a:p>
            <a:pPr algn="l"/>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This is the drainage that concerns us in agriculture.  It is the removal of excess water from the root zone of crops.  </a:t>
            </a:r>
          </a:p>
          <a:p>
            <a:pPr algn="l"/>
            <a:endParaRPr lang="en-GB"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687526"/>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1\ekwue\LOCALS~1\Temp\\msotw9_temp0.bmp">
            <a:extLst>
              <a:ext uri="{FF2B5EF4-FFF2-40B4-BE49-F238E27FC236}">
                <a16:creationId xmlns:a16="http://schemas.microsoft.com/office/drawing/2014/main" xmlns="" id="{18746FE9-E04B-4C6B-B3DE-98D21AA6B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949515"/>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63DDF9-B22E-41E7-89D3-AE4F36CAA35E}"/>
              </a:ext>
            </a:extLst>
          </p:cNvPr>
          <p:cNvSpPr>
            <a:spLocks noGrp="1"/>
          </p:cNvSpPr>
          <p:nvPr>
            <p:ph type="title"/>
          </p:nvPr>
        </p:nvSpPr>
        <p:spPr/>
        <p:txBody>
          <a:bodyPr>
            <a:noAutofit/>
          </a:bodyPr>
          <a:lstStyle/>
          <a:p>
            <a:pPr algn="ctr"/>
            <a:r>
              <a:rPr lang="en-US" altLang="en-US" sz="4000" b="1" dirty="0">
                <a:solidFill>
                  <a:srgbClr val="FF0000"/>
                </a:solidFill>
                <a:latin typeface="Times New Roman" panose="02020603050405020304" pitchFamily="18" charset="0"/>
                <a:cs typeface="Times New Roman" panose="02020603050405020304" pitchFamily="18" charset="0"/>
              </a:rPr>
              <a:t>The Main Aims of Field Drainage Include:</a:t>
            </a:r>
            <a:br>
              <a:rPr lang="en-US" altLang="en-US" sz="4000" b="1" dirty="0">
                <a:solidFill>
                  <a:srgbClr val="FF0000"/>
                </a:solidFill>
                <a:latin typeface="Times New Roman" panose="02020603050405020304" pitchFamily="18" charset="0"/>
                <a:cs typeface="Times New Roman" panose="02020603050405020304" pitchFamily="18" charset="0"/>
              </a:rPr>
            </a:b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95C145D0-1E10-4EF8-9946-8D7A3BC1A4A3}"/>
              </a:ext>
            </a:extLst>
          </p:cNvPr>
          <p:cNvSpPr>
            <a:spLocks noGrp="1"/>
          </p:cNvSpPr>
          <p:nvPr>
            <p:ph idx="1"/>
          </p:nvPr>
        </p:nvSpPr>
        <p:spPr>
          <a:xfrm>
            <a:off x="609599" y="2160590"/>
            <a:ext cx="6347714" cy="4545010"/>
          </a:xfrm>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To bring soil moisture down from saturation to field capacity.  At field capacity, air is available to the soil and most soils are mesophites i.e.  like to grow at moisture less than saturation.</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Drainage helps improve hydraulic conductivity:  Soil structure can collapse under very wet conditions and so also engineering structures.</a:t>
            </a:r>
          </a:p>
          <a:p>
            <a:pPr>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827954896"/>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34FFC-BBB6-45A9-AC65-7B710D0E6567}"/>
              </a:ext>
            </a:extLst>
          </p:cNvPr>
          <p:cNvSpPr>
            <a:spLocks noGrp="1"/>
          </p:cNvSpPr>
          <p:nvPr>
            <p:ph type="title"/>
          </p:nvPr>
        </p:nvSpPr>
        <p:spPr/>
        <p:txBody>
          <a:bodyPr/>
          <a:lstStyle/>
          <a:p>
            <a:pPr algn="ctr"/>
            <a:r>
              <a:rPr lang="en-GB" b="1" dirty="0"/>
              <a:t/>
            </a:r>
            <a:br>
              <a:rPr lang="en-GB" b="1" dirty="0"/>
            </a:br>
            <a:r>
              <a:rPr lang="en-GB" sz="4000" b="1" dirty="0">
                <a:solidFill>
                  <a:srgbClr val="FF0000"/>
                </a:solidFill>
                <a:latin typeface="Times New Roman" panose="02020603050405020304" pitchFamily="18" charset="0"/>
                <a:cs typeface="Times New Roman" panose="02020603050405020304" pitchFamily="18" charset="0"/>
              </a:rPr>
              <a:t>Cont…</a:t>
            </a:r>
            <a:endParaRPr lang="en-GB" b="1" dirty="0"/>
          </a:p>
        </p:txBody>
      </p:sp>
      <p:sp>
        <p:nvSpPr>
          <p:cNvPr id="3" name="Content Placeholder 2">
            <a:extLst>
              <a:ext uri="{FF2B5EF4-FFF2-40B4-BE49-F238E27FC236}">
                <a16:creationId xmlns:a16="http://schemas.microsoft.com/office/drawing/2014/main" xmlns="" id="{E703384E-A52E-43B5-90F5-632F6EDE2199}"/>
              </a:ext>
            </a:extLst>
          </p:cNvPr>
          <p:cNvSpPr>
            <a:spLocks noGrp="1"/>
          </p:cNvSpPr>
          <p:nvPr>
            <p:ph idx="1"/>
          </p:nvPr>
        </p:nvSpPr>
        <p:spPr/>
        <p:txBody>
          <a:bodyPr>
            <a:normAutofit/>
          </a:bodyPr>
          <a:lstStyle/>
          <a:p>
            <a:pPr>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In some areas with salt disposition, especially in arid regions, drainage is used to leach excess salt.</a:t>
            </a:r>
          </a:p>
          <a:p>
            <a:pPr>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In irrigated areas, drainage is needed due to poor application efficiency which means that a lot of water is applied.</a:t>
            </a:r>
          </a:p>
          <a:p>
            <a:pPr>
              <a:buFont typeface="Arial" panose="020B0604020202020204" pitchFamily="34" charset="0"/>
              <a:buChar char="•"/>
            </a:pP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779477"/>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1D086-0C54-41CF-8418-DE16F0CE50D5}"/>
              </a:ext>
            </a:extLst>
          </p:cNvPr>
          <p:cNvSpPr>
            <a:spLocks noGrp="1"/>
          </p:cNvSpPr>
          <p:nvPr>
            <p:ph type="ctrTitle"/>
          </p:nvPr>
        </p:nvSpPr>
        <p:spPr>
          <a:xfrm>
            <a:off x="1130595" y="887116"/>
            <a:ext cx="5826719" cy="1646302"/>
          </a:xfrm>
        </p:spPr>
        <p:txBody>
          <a:bodyPr/>
          <a:lstStyle/>
          <a:p>
            <a:pPr algn="ctr"/>
            <a:r>
              <a:rPr lang="en-GB" sz="4000" b="1" dirty="0">
                <a:solidFill>
                  <a:srgbClr val="FF0000"/>
                </a:solidFill>
                <a:latin typeface="Times New Roman" panose="02020603050405020304" pitchFamily="18" charset="0"/>
                <a:cs typeface="Times New Roman" panose="02020603050405020304" pitchFamily="18" charset="0"/>
              </a:rPr>
              <a:t>Conti…</a:t>
            </a:r>
          </a:p>
        </p:txBody>
      </p:sp>
      <p:sp>
        <p:nvSpPr>
          <p:cNvPr id="3" name="Subtitle 2">
            <a:extLst>
              <a:ext uri="{FF2B5EF4-FFF2-40B4-BE49-F238E27FC236}">
                <a16:creationId xmlns:a16="http://schemas.microsoft.com/office/drawing/2014/main" xmlns="" id="{BAC5575B-C9C8-4B6F-AB6A-D206EB84F20D}"/>
              </a:ext>
            </a:extLst>
          </p:cNvPr>
          <p:cNvSpPr>
            <a:spLocks noGrp="1"/>
          </p:cNvSpPr>
          <p:nvPr>
            <p:ph type="subTitle" idx="1"/>
          </p:nvPr>
        </p:nvSpPr>
        <p:spPr>
          <a:xfrm>
            <a:off x="1130595" y="2842526"/>
            <a:ext cx="5826719" cy="2110474"/>
          </a:xfrm>
        </p:spPr>
        <p:txBody>
          <a:bodyPr>
            <a:normAutofit/>
          </a:bodyPr>
          <a:lstStyle/>
          <a:p>
            <a:pPr marL="457200" indent="-457200" algn="l">
              <a:buFont typeface="Arial" panose="020B0604020202020204" pitchFamily="34" charset="0"/>
              <a:buChar char="•"/>
            </a:pP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Drainage can shorten the number of occasions when cultivation is held up waiting for soil to dry out.</a:t>
            </a:r>
          </a:p>
          <a:p>
            <a:pPr marL="457200" indent="-457200" algn="l">
              <a:buFont typeface="Arial" panose="020B0604020202020204" pitchFamily="34" charset="0"/>
              <a:buChar char="•"/>
            </a:pPr>
            <a:endParaRPr lang="en-GB"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422471"/>
      </p:ext>
    </p:extLst>
  </p:cSld>
  <p:clrMapOvr>
    <a:masterClrMapping/>
  </p:clrMapOvr>
  <p:transition>
    <p:wedg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1384</TotalTime>
  <Words>1321</Words>
  <Application>Microsoft Office PowerPoint</Application>
  <PresentationFormat>On-screen Show (4:3)</PresentationFormat>
  <Paragraphs>114</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Times New Roman</vt:lpstr>
      <vt:lpstr>Trebuchet MS</vt:lpstr>
      <vt:lpstr>Wingdings 3</vt:lpstr>
      <vt:lpstr>Facet</vt:lpstr>
      <vt:lpstr>PowerPoint Presentation</vt:lpstr>
      <vt:lpstr>                      Field Drainage</vt:lpstr>
      <vt:lpstr>Introduction</vt:lpstr>
      <vt:lpstr> Land Drainage</vt:lpstr>
      <vt:lpstr>Field Drainage</vt:lpstr>
      <vt:lpstr>PowerPoint Presentation</vt:lpstr>
      <vt:lpstr>The Main Aims of Field Drainage Include: </vt:lpstr>
      <vt:lpstr> Cont…</vt:lpstr>
      <vt:lpstr>Conti…</vt:lpstr>
      <vt:lpstr>PowerPoint Presentation</vt:lpstr>
      <vt:lpstr>Harmful effects on plants</vt:lpstr>
      <vt:lpstr>PowerPoint Presentation</vt:lpstr>
      <vt:lpstr>Harmful effects of excess water on microbial health </vt:lpstr>
      <vt:lpstr>PowerPoint Presentation</vt:lpstr>
      <vt:lpstr>Methods of Drainage</vt:lpstr>
      <vt:lpstr>Surface Drainage</vt:lpstr>
      <vt:lpstr>PowerPoint Presentation</vt:lpstr>
      <vt:lpstr>Conti…</vt:lpstr>
      <vt:lpstr>Conti…</vt:lpstr>
      <vt:lpstr>Disadvantages</vt:lpstr>
      <vt:lpstr>PowerPoint Presentation</vt:lpstr>
      <vt:lpstr>Lift Drainage</vt:lpstr>
      <vt:lpstr>PowerPoint Presentation</vt:lpstr>
      <vt:lpstr>Gravity Drainage</vt:lpstr>
      <vt:lpstr>Field surface Drainage</vt:lpstr>
      <vt:lpstr>Ditch Drainage</vt:lpstr>
      <vt:lpstr>PowerPoint Presentation</vt:lpstr>
      <vt:lpstr>Subsurface drainage </vt:lpstr>
      <vt:lpstr>Sub-Surface Drainage Using Ditches</vt:lpstr>
      <vt:lpstr>Sub-Surface Drainage Using Ditches</vt:lpstr>
      <vt:lpstr>Sub-Surface Drainage Using Buried Drains</vt:lpstr>
      <vt:lpstr>Sub-Surface Drains Using Buried Drains</vt:lpstr>
      <vt:lpstr>Sub-Surface drainage can be further classified as: </vt:lpstr>
      <vt:lpstr> Tile drainage</vt:lpstr>
      <vt:lpstr>PowerPoint Presentation</vt:lpstr>
      <vt:lpstr>PowerPoint Presentation</vt:lpstr>
      <vt:lpstr> Mole drainage  </vt:lpstr>
      <vt:lpstr>PowerPoint Presentation</vt:lpstr>
      <vt:lpstr>PowerPoint Presentation</vt:lpstr>
      <vt:lpstr>PowerPoint Presentation</vt:lpstr>
      <vt:lpstr>Vertical Drainage</vt:lpstr>
      <vt:lpstr>PowerPoint Presentation</vt:lpstr>
      <vt:lpstr>Drainage Wells</vt:lpstr>
      <vt:lpstr>PowerPoint Presentation</vt:lpstr>
      <vt:lpstr>Advantages</vt:lpstr>
      <vt:lpstr>Disadvantages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drainage</dc:title>
  <dc:creator>Safdar1</dc:creator>
  <cp:lastModifiedBy>Windows User</cp:lastModifiedBy>
  <cp:revision>117</cp:revision>
  <dcterms:created xsi:type="dcterms:W3CDTF">2014-09-28T04:58:11Z</dcterms:created>
  <dcterms:modified xsi:type="dcterms:W3CDTF">2020-10-20T08:12:40Z</dcterms:modified>
</cp:coreProperties>
</file>