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39E9C08-33FA-4D74-9CF1-FE62978C09B8}" type="datetimeFigureOut">
              <a:rPr lang="en-US" smtClean="0"/>
              <a:t>11/27/2020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8A24C5F-82C1-49EE-8337-F9BFADF569E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A24C5F-82C1-49EE-8337-F9BFADF569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A24C5F-82C1-49EE-8337-F9BFADF569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A24C5F-82C1-49EE-8337-F9BFADF569E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A24C5F-82C1-49EE-8337-F9BFADF569E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A24C5F-82C1-49EE-8337-F9BFADF569E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8A24C5F-82C1-49EE-8337-F9BFADF569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8A24C5F-82C1-49EE-8337-F9BFADF569E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39E9C08-33FA-4D74-9CF1-FE62978C09B8}" type="datetimeFigureOut">
              <a:rPr lang="en-US" smtClean="0"/>
              <a:t>11/27/2020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8A24C5F-82C1-49EE-8337-F9BFADF569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39E9C08-33FA-4D74-9CF1-FE62978C09B8}" type="datetimeFigureOut">
              <a:rPr lang="en-US" smtClean="0"/>
              <a:t>11/27/2020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A24C5F-82C1-49EE-8337-F9BFADF569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39E9C08-33FA-4D74-9CF1-FE62978C09B8}" type="datetimeFigureOut">
              <a:rPr lang="en-US" smtClean="0"/>
              <a:t>11/27/2020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8A24C5F-82C1-49EE-8337-F9BFADF569E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39E9C08-33FA-4D74-9CF1-FE62978C09B8}" type="datetimeFigureOut">
              <a:rPr lang="en-US" smtClean="0"/>
              <a:t>11/27/2020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A24C5F-82C1-49EE-8337-F9BFADF569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44162"/>
          </a:xfrm>
        </p:spPr>
        <p:txBody>
          <a:bodyPr>
            <a:normAutofit/>
          </a:bodyPr>
          <a:lstStyle/>
          <a:p>
            <a:r>
              <a:rPr lang="en-US" sz="4400" dirty="0" smtClean="0">
                <a:latin typeface="Times New Roman" pitchFamily="18" charset="0"/>
                <a:cs typeface="Times New Roman" pitchFamily="18" charset="0"/>
              </a:rPr>
              <a:t>Analysis </a:t>
            </a:r>
            <a:r>
              <a:rPr lang="en-US" sz="4400" dirty="0">
                <a:latin typeface="Times New Roman" pitchFamily="18" charset="0"/>
                <a:cs typeface="Times New Roman" pitchFamily="18" charset="0"/>
              </a:rPr>
              <a:t>Of </a:t>
            </a:r>
            <a:r>
              <a:rPr lang="en-US" sz="4400" dirty="0" smtClean="0">
                <a:latin typeface="Times New Roman" pitchFamily="18" charset="0"/>
                <a:cs typeface="Times New Roman" pitchFamily="18" charset="0"/>
              </a:rPr>
              <a:t>Eight Five years </a:t>
            </a:r>
            <a:r>
              <a:rPr lang="en-US" sz="4400" dirty="0">
                <a:latin typeface="Times New Roman" pitchFamily="18" charset="0"/>
                <a:cs typeface="Times New Roman" pitchFamily="18" charset="0"/>
              </a:rPr>
              <a:t>of E</a:t>
            </a:r>
            <a:r>
              <a:rPr lang="en-US" sz="4400" dirty="0" smtClean="0">
                <a:latin typeface="Times New Roman" pitchFamily="18" charset="0"/>
                <a:cs typeface="Times New Roman" pitchFamily="18" charset="0"/>
              </a:rPr>
              <a:t>ducation </a:t>
            </a:r>
            <a:r>
              <a:rPr lang="en-US" sz="4400" dirty="0">
                <a:latin typeface="Times New Roman" pitchFamily="18" charset="0"/>
                <a:cs typeface="Times New Roman" pitchFamily="18" charset="0"/>
              </a:rPr>
              <a:t>plan (1955 -1998).</a:t>
            </a:r>
          </a:p>
        </p:txBody>
      </p:sp>
      <p:sp>
        <p:nvSpPr>
          <p:cNvPr id="3" name="Subtitle 2"/>
          <p:cNvSpPr>
            <a:spLocks noGrp="1"/>
          </p:cNvSpPr>
          <p:nvPr>
            <p:ph type="subTitle" idx="1"/>
          </p:nvPr>
        </p:nvSpPr>
        <p:spPr/>
        <p:txBody>
          <a:bodyPr>
            <a:normAutofit/>
          </a:bodyPr>
          <a:lstStyle/>
          <a:p>
            <a:r>
              <a:rPr lang="en-US" sz="4400" b="1" dirty="0" smtClean="0">
                <a:latin typeface="Times New Roman" pitchFamily="18" charset="0"/>
                <a:cs typeface="Times New Roman" pitchFamily="18" charset="0"/>
              </a:rPr>
              <a:t>Instructor: Farheen Malik</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1092788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East Pakistan was separated in 1971 following sever violence to form Bangladesh. The West Pakistan became the Pakistan and it marks shift in the politics and policies of the government. In education two policies were proposed between 1971 and 1990 each by a different government. The first was launched in 1972 covering the period </a:t>
            </a:r>
            <a:r>
              <a:rPr lang="en-US" sz="2800" dirty="0" smtClean="0">
                <a:latin typeface="Times New Roman" pitchFamily="18" charset="0"/>
                <a:cs typeface="Times New Roman" pitchFamily="18" charset="0"/>
              </a:rPr>
              <a:t>up to </a:t>
            </a:r>
            <a:r>
              <a:rPr lang="en-US" sz="2800" dirty="0">
                <a:latin typeface="Times New Roman" pitchFamily="18" charset="0"/>
                <a:cs typeface="Times New Roman" pitchFamily="18" charset="0"/>
              </a:rPr>
              <a:t>1980 and the second was launched in 1979.</a:t>
            </a:r>
          </a:p>
        </p:txBody>
      </p:sp>
      <p:sp>
        <p:nvSpPr>
          <p:cNvPr id="3" name="Title 2"/>
          <p:cNvSpPr>
            <a:spLocks noGrp="1"/>
          </p:cNvSpPr>
          <p:nvPr>
            <p:ph type="title"/>
          </p:nvPr>
        </p:nvSpPr>
        <p:spPr/>
        <p:txBody>
          <a:bodyPr>
            <a:normAutofit fontScale="90000"/>
          </a:bodyPr>
          <a:lstStyle/>
          <a:p>
            <a:r>
              <a:rPr lang="en-US" sz="4900" dirty="0">
                <a:latin typeface="Times New Roman" pitchFamily="18" charset="0"/>
                <a:cs typeface="Times New Roman" pitchFamily="18" charset="0"/>
              </a:rPr>
              <a:t>Phase II (1971-90): </a:t>
            </a:r>
            <a:r>
              <a:rPr lang="en-US" sz="4400" dirty="0">
                <a:latin typeface="Times New Roman" pitchFamily="18" charset="0"/>
                <a:cs typeface="Times New Roman" pitchFamily="18" charset="0"/>
              </a:rPr>
              <a:t/>
            </a:r>
            <a:br>
              <a:rPr lang="en-US" sz="4400"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314000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noAutofit/>
          </a:bodyPr>
          <a:lstStyle/>
          <a:p>
            <a:pPr algn="just"/>
            <a:r>
              <a:rPr lang="en-US" sz="2800" dirty="0">
                <a:latin typeface="Times New Roman" pitchFamily="18" charset="0"/>
                <a:cs typeface="Times New Roman" pitchFamily="18" charset="0"/>
              </a:rPr>
              <a:t>This phase is marked by strong policy directions. Initially the 1972 policy under the government of Zulfiqar Bhutto launched the nationalization policy under which all public sector schools were nationalized. The policy conceived education as the state’s primary responsibility and equal access to all was emphasized. There were also visible shifts in educational policy in </a:t>
            </a:r>
            <a:r>
              <a:rPr lang="en-US" sz="2800" dirty="0" smtClean="0">
                <a:latin typeface="Times New Roman" pitchFamily="18" charset="0"/>
                <a:cs typeface="Times New Roman" pitchFamily="18" charset="0"/>
              </a:rPr>
              <a:t>favor </a:t>
            </a:r>
            <a:r>
              <a:rPr lang="en-US" sz="2800" dirty="0">
                <a:latin typeface="Times New Roman" pitchFamily="18" charset="0"/>
                <a:cs typeface="Times New Roman" pitchFamily="18" charset="0"/>
              </a:rPr>
              <a:t>of primary education</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4400" dirty="0">
                <a:latin typeface="Times New Roman" pitchFamily="18" charset="0"/>
                <a:cs typeface="Times New Roman" pitchFamily="18" charset="0"/>
              </a:rPr>
              <a:t>Policy of 1972:</a:t>
            </a:r>
          </a:p>
        </p:txBody>
      </p:sp>
    </p:spTree>
    <p:extLst>
      <p:ext uri="{BB962C8B-B14F-4D97-AF65-F5344CB8AC3E}">
        <p14:creationId xmlns:p14="http://schemas.microsoft.com/office/powerpoint/2010/main" val="1820306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873691"/>
          </a:xfrm>
        </p:spPr>
        <p:txBody>
          <a:bodyPr/>
          <a:lstStyle/>
          <a:p>
            <a:r>
              <a:rPr lang="en-US" sz="2800" dirty="0">
                <a:latin typeface="Times New Roman" pitchFamily="18" charset="0"/>
                <a:cs typeface="Times New Roman" pitchFamily="18" charset="0"/>
              </a:rPr>
              <a:t>Although the nationalization policy was targeted to improve access for all in an equitable way, it led to deterioration of state schools and quality of education because of the absence of a strong state structure for managing and supporting state education.</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84846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800" dirty="0">
                <a:latin typeface="Times New Roman" pitchFamily="18" charset="0"/>
                <a:cs typeface="Times New Roman" pitchFamily="18" charset="0"/>
              </a:rPr>
              <a:t>In 1977 a military coup ousted the previous government. A new educational policy was presented in 1979 which was to guide the educational planning for more than a decade. The policy had two distinct features: firstly the Islamisation of curriculum and secondly the patronization of indigenous institutions of mosque and </a:t>
            </a:r>
            <a:r>
              <a:rPr lang="en-US" sz="2800" dirty="0" smtClean="0">
                <a:latin typeface="Times New Roman" pitchFamily="18" charset="0"/>
                <a:cs typeface="Times New Roman" pitchFamily="18" charset="0"/>
              </a:rPr>
              <a:t>Molalla's. </a:t>
            </a:r>
            <a:r>
              <a:rPr lang="en-US" sz="2800" dirty="0">
                <a:latin typeface="Times New Roman" pitchFamily="18" charset="0"/>
                <a:cs typeface="Times New Roman" pitchFamily="18" charset="0"/>
              </a:rPr>
              <a:t>The mosque schools were proposed as a way of increasing access to primary and basic education particularly in disadvantaged and poor </a:t>
            </a:r>
            <a:r>
              <a:rPr lang="en-US" sz="2800" dirty="0" smtClean="0">
                <a:latin typeface="Times New Roman" pitchFamily="18" charset="0"/>
                <a:cs typeface="Times New Roman" pitchFamily="18" charset="0"/>
              </a:rPr>
              <a:t>communities</a:t>
            </a:r>
            <a:r>
              <a:rPr lang="en-US" dirty="0" smtClean="0"/>
              <a:t>.</a:t>
            </a:r>
            <a:endParaRPr lang="en-US" dirty="0"/>
          </a:p>
        </p:txBody>
      </p:sp>
      <p:sp>
        <p:nvSpPr>
          <p:cNvPr id="3" name="Title 2"/>
          <p:cNvSpPr>
            <a:spLocks noGrp="1"/>
          </p:cNvSpPr>
          <p:nvPr>
            <p:ph type="title"/>
          </p:nvPr>
        </p:nvSpPr>
        <p:spPr/>
        <p:txBody>
          <a:bodyPr>
            <a:normAutofit/>
          </a:bodyPr>
          <a:lstStyle/>
          <a:p>
            <a:r>
              <a:rPr lang="en-US" sz="4400" dirty="0" smtClean="0">
                <a:latin typeface="Times New Roman" pitchFamily="18" charset="0"/>
                <a:cs typeface="Times New Roman" pitchFamily="18" charset="0"/>
              </a:rPr>
              <a:t>Policy of 1979</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1410382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a:bodyPr>
          <a:lstStyle/>
          <a:p>
            <a:pPr algn="just"/>
            <a:r>
              <a:rPr lang="en-US" sz="2800" dirty="0">
                <a:latin typeface="Times New Roman" pitchFamily="18" charset="0"/>
                <a:cs typeface="Times New Roman" pitchFamily="18" charset="0"/>
              </a:rPr>
              <a:t>The mohalla schools were expected to improve girls’ access to education. The policy also initiated the provision of non-formal education to promote literacy. A survey carried out in 1986 suggests that until that time 21,983 mosque schools were established which were able to enroll 631,465 children . Another research study found that mosque schools had a positive impact on girls’ access to schooling in rural areas .</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78545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lstStyle/>
          <a:p>
            <a:pPr algn="just"/>
            <a:r>
              <a:rPr lang="en-US" sz="3200" b="1" dirty="0">
                <a:latin typeface="Times New Roman" pitchFamily="18" charset="0"/>
                <a:cs typeface="Times New Roman" pitchFamily="18" charset="0"/>
              </a:rPr>
              <a:t>The Fifth Five Year Plan (1978-83) </a:t>
            </a:r>
            <a:r>
              <a:rPr lang="en-US" sz="2800" dirty="0">
                <a:latin typeface="Times New Roman" pitchFamily="18" charset="0"/>
                <a:cs typeface="Times New Roman" pitchFamily="18" charset="0"/>
              </a:rPr>
              <a:t>began with a claim to mark ‘a fundamental reordering of national priorities in </a:t>
            </a:r>
            <a:r>
              <a:rPr lang="en-US" sz="2800" dirty="0" smtClean="0">
                <a:latin typeface="Times New Roman" pitchFamily="18" charset="0"/>
                <a:cs typeface="Times New Roman" pitchFamily="18" charset="0"/>
              </a:rPr>
              <a:t>favor </a:t>
            </a:r>
            <a:r>
              <a:rPr lang="en-US" sz="2800" dirty="0">
                <a:latin typeface="Times New Roman" pitchFamily="18" charset="0"/>
                <a:cs typeface="Times New Roman" pitchFamily="18" charset="0"/>
              </a:rPr>
              <a:t>of primary education. The plan also targeted development of mosque and mohalla schools. In addition improvement in curricula, textbooks and proper teachers’ training were </a:t>
            </a:r>
            <a:r>
              <a:rPr lang="en-US" sz="2800" dirty="0" smtClean="0">
                <a:latin typeface="Times New Roman" pitchFamily="18" charset="0"/>
                <a:cs typeface="Times New Roman" pitchFamily="18" charset="0"/>
              </a:rPr>
              <a:t>emphasized </a:t>
            </a:r>
            <a:r>
              <a:rPr lang="en-US" sz="2800" dirty="0">
                <a:latin typeface="Times New Roman" pitchFamily="18" charset="0"/>
                <a:cs typeface="Times New Roman" pitchFamily="18" charset="0"/>
              </a:rPr>
              <a:t>to improve quality of education in the light of Islamic Ideology.</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01872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a:bodyPr>
          <a:lstStyle/>
          <a:p>
            <a:pPr algn="just"/>
            <a:r>
              <a:rPr lang="en-US" sz="3200" b="1" dirty="0">
                <a:latin typeface="Times New Roman" pitchFamily="18" charset="0"/>
                <a:cs typeface="Times New Roman" pitchFamily="18" charset="0"/>
              </a:rPr>
              <a:t>The Eighth Five Year Plan (1993-8) </a:t>
            </a:r>
            <a:r>
              <a:rPr lang="en-US" sz="2800" dirty="0">
                <a:latin typeface="Times New Roman" pitchFamily="18" charset="0"/>
                <a:cs typeface="Times New Roman" pitchFamily="18" charset="0"/>
              </a:rPr>
              <a:t>followed the basic principles and main objectives set out in 1992 educational policy. The plan proposed to increase participation of boys to 95.5% and of girls to 81.6% during the plan period until 1998. The plan proposed </a:t>
            </a:r>
            <a:r>
              <a:rPr lang="en-US" sz="2800" dirty="0" smtClean="0">
                <a:latin typeface="Times New Roman" pitchFamily="18" charset="0"/>
                <a:cs typeface="Times New Roman" pitchFamily="18" charset="0"/>
              </a:rPr>
              <a:t>decentralization </a:t>
            </a:r>
            <a:r>
              <a:rPr lang="en-US" sz="2800" dirty="0">
                <a:latin typeface="Times New Roman" pitchFamily="18" charset="0"/>
                <a:cs typeface="Times New Roman" pitchFamily="18" charset="0"/>
              </a:rPr>
              <a:t>of educational management to district level for improving the educational governance and efficiently achieving the targets set out in the policy.</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91183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873691"/>
          </a:xfrm>
        </p:spPr>
        <p:txBody>
          <a:bodyPr>
            <a:normAutofit/>
          </a:bodyPr>
          <a:lstStyle/>
          <a:p>
            <a:pPr algn="just"/>
            <a:r>
              <a:rPr lang="en-US" sz="2800" dirty="0">
                <a:latin typeface="Times New Roman" pitchFamily="18" charset="0"/>
                <a:cs typeface="Times New Roman" pitchFamily="18" charset="0"/>
              </a:rPr>
              <a:t>It is a sorry state for Pakistan that despite so many policies, plans and donor supported programmes, the overall educational scenario is still quite bleak. A glimpse of current education status has already been shared in the beginning section. The basic targets to achieve universal primary education have been continuously pushed forward.</a:t>
            </a:r>
          </a:p>
        </p:txBody>
      </p:sp>
      <p:sp>
        <p:nvSpPr>
          <p:cNvPr id="3" name="Title 2"/>
          <p:cNvSpPr>
            <a:spLocks noGrp="1"/>
          </p:cNvSpPr>
          <p:nvPr>
            <p:ph type="title"/>
          </p:nvPr>
        </p:nvSpPr>
        <p:spPr>
          <a:xfrm>
            <a:off x="457200" y="457200"/>
            <a:ext cx="8229600" cy="1371600"/>
          </a:xfrm>
        </p:spPr>
        <p:txBody>
          <a:bodyPr>
            <a:normAutofit/>
          </a:bodyPr>
          <a:lstStyle/>
          <a:p>
            <a:r>
              <a:rPr lang="en-US" sz="4400" dirty="0" smtClean="0">
                <a:latin typeface="Times New Roman" pitchFamily="18" charset="0"/>
                <a:cs typeface="Times New Roman" pitchFamily="18" charset="0"/>
              </a:rPr>
              <a:t>Conclusion:</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674866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59491"/>
          </a:xfrm>
        </p:spPr>
        <p:txBody>
          <a:bodyPr/>
          <a:lstStyle/>
          <a:p>
            <a:pPr marL="109728" indent="0">
              <a:buNone/>
            </a:pPr>
            <a:r>
              <a:rPr lang="en-US" dirty="0" smtClean="0"/>
              <a:t> </a:t>
            </a:r>
            <a:r>
              <a:rPr lang="en-US" sz="4000" b="1" dirty="0">
                <a:latin typeface="Times New Roman" pitchFamily="18" charset="0"/>
                <a:cs typeface="Times New Roman" pitchFamily="18" charset="0"/>
              </a:rPr>
              <a:t>Introduction </a:t>
            </a:r>
            <a:endParaRPr lang="en-US" sz="4000" b="1"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From </a:t>
            </a:r>
            <a:r>
              <a:rPr lang="en-US" sz="2800" dirty="0">
                <a:latin typeface="Times New Roman" pitchFamily="18" charset="0"/>
                <a:cs typeface="Times New Roman" pitchFamily="18" charset="0"/>
              </a:rPr>
              <a:t>the very beginning since independence in 1947 the education policy in Pakistan has remained focused on increasing the access and removing inequities. Numerous policies and plans have been prepared by the government with ambitious targets to achieve universal primary education.</a:t>
            </a:r>
          </a:p>
        </p:txBody>
      </p:sp>
      <p:sp>
        <p:nvSpPr>
          <p:cNvPr id="3" name="Title 2"/>
          <p:cNvSpPr>
            <a:spLocks noGrp="1"/>
          </p:cNvSpPr>
          <p:nvPr>
            <p:ph type="title"/>
          </p:nvPr>
        </p:nvSpPr>
        <p:spPr/>
        <p:txBody>
          <a:bodyPr/>
          <a:lstStyle/>
          <a:p>
            <a:r>
              <a:rPr lang="en-US" sz="4400" dirty="0" smtClean="0">
                <a:latin typeface="Times New Roman" pitchFamily="18" charset="0"/>
                <a:cs typeface="Times New Roman" pitchFamily="18" charset="0"/>
              </a:rPr>
              <a:t>Education Policies in Pakistan</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834015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3873691"/>
          </a:xfrm>
        </p:spPr>
        <p:txBody>
          <a:bodyPr>
            <a:normAutofit/>
          </a:bodyPr>
          <a:lstStyle/>
          <a:p>
            <a:pPr algn="just"/>
            <a:r>
              <a:rPr lang="en-US" sz="2800" dirty="0">
                <a:latin typeface="Times New Roman" pitchFamily="18" charset="0"/>
                <a:cs typeface="Times New Roman" pitchFamily="18" charset="0"/>
              </a:rPr>
              <a:t>It will then take a historical analysis of the official education policies of the Government of Pakistan since 1947 targeted towards increasing access and reducing inequities. The analysis will be divided into two major phases which are then further sub-divided. The two major phases are policies prior to 1990 and policies after 1990.</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5930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r>
              <a:rPr lang="en-US" sz="2800" dirty="0">
                <a:latin typeface="Times New Roman" pitchFamily="18" charset="0"/>
                <a:cs typeface="Times New Roman" pitchFamily="18" charset="0"/>
              </a:rPr>
              <a:t>The 1990 marks the worldwide emphasis on education for all, which was significantly apparent in Pakistani education policies and provides a useful historical point for </a:t>
            </a:r>
            <a:r>
              <a:rPr lang="en-US" sz="2800" dirty="0" smtClean="0">
                <a:latin typeface="Times New Roman" pitchFamily="18" charset="0"/>
                <a:cs typeface="Times New Roman" pitchFamily="18" charset="0"/>
              </a:rPr>
              <a:t>analyzing </a:t>
            </a:r>
            <a:r>
              <a:rPr lang="en-US" sz="2800" dirty="0">
                <a:latin typeface="Times New Roman" pitchFamily="18" charset="0"/>
                <a:cs typeface="Times New Roman" pitchFamily="18" charset="0"/>
              </a:rPr>
              <a:t>the policies from the perspective of access and equity. The two phases are further sub-divided based on major political developments in the country. The first phase is divided into 1947-1971 and 1971-1990. The second phase is divided into 1990 – mid 2000s and mid-2000s to present.</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56380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38400"/>
            <a:ext cx="8229600" cy="3810001"/>
          </a:xfrm>
        </p:spPr>
        <p:txBody>
          <a:bodyPr>
            <a:normAutofit/>
          </a:bodyPr>
          <a:lstStyle/>
          <a:p>
            <a:pPr algn="just"/>
            <a:r>
              <a:rPr lang="en-US" sz="2800" dirty="0">
                <a:latin typeface="Times New Roman" pitchFamily="18" charset="0"/>
                <a:cs typeface="Times New Roman" pitchFamily="18" charset="0"/>
              </a:rPr>
              <a:t>The preceding discussion has tried to establish that the Pakistani education system faces </a:t>
            </a:r>
            <a:r>
              <a:rPr lang="en-US" sz="2800" dirty="0" smtClean="0">
                <a:latin typeface="Times New Roman" pitchFamily="18" charset="0"/>
                <a:cs typeface="Times New Roman" pitchFamily="18" charset="0"/>
              </a:rPr>
              <a:t>serious challenges </a:t>
            </a:r>
            <a:r>
              <a:rPr lang="en-US" sz="2800" dirty="0">
                <a:latin typeface="Times New Roman" pitchFamily="18" charset="0"/>
                <a:cs typeface="Times New Roman" pitchFamily="18" charset="0"/>
              </a:rPr>
              <a:t>in terms of ensuring access to all its school going children and that there exist serious inequities in the system in terms of gender, geography and socio-economic class.</a:t>
            </a:r>
          </a:p>
        </p:txBody>
      </p:sp>
      <p:sp>
        <p:nvSpPr>
          <p:cNvPr id="3" name="Title 2"/>
          <p:cNvSpPr>
            <a:spLocks noGrp="1"/>
          </p:cNvSpPr>
          <p:nvPr>
            <p:ph type="title"/>
          </p:nvPr>
        </p:nvSpPr>
        <p:spPr>
          <a:xfrm>
            <a:off x="457200" y="457200"/>
            <a:ext cx="8229600" cy="1600200"/>
          </a:xfrm>
        </p:spPr>
        <p:txBody>
          <a:bodyPr>
            <a:noAutofit/>
          </a:bodyPr>
          <a:lstStyle/>
          <a:p>
            <a:r>
              <a:rPr lang="en-US" sz="4400" dirty="0" smtClean="0">
                <a:latin typeface="Times New Roman" pitchFamily="18" charset="0"/>
                <a:cs typeface="Times New Roman" pitchFamily="18" charset="0"/>
              </a:rPr>
              <a:t>Policies Responses to issues of Access and Participation</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3044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953000"/>
          </a:xfrm>
        </p:spPr>
        <p:txBody>
          <a:bodyPr>
            <a:noAutofit/>
          </a:bodyPr>
          <a:lstStyle/>
          <a:p>
            <a:pPr algn="just"/>
            <a:r>
              <a:rPr lang="en-US" sz="2800" dirty="0">
                <a:latin typeface="Times New Roman" pitchFamily="18" charset="0"/>
                <a:cs typeface="Times New Roman" pitchFamily="18" charset="0"/>
              </a:rPr>
              <a:t>To signify the importance of resolution of Education for All under UNESCO, to which Pakistan is a signatory and since 1990 there is a major emphasis on the achievement of EFA targets. Since a major political shift occurred in 1971 (cessation of East Pakistan), the first section is further sub-divided into two phases: Phase-I from independence to separation (1947-1971) and Phase-II from separation till Jomtien (1971-1990).The second section is also sub-divided into two phases, first 1990 – mid 2000s and second from mid-2000s to present.</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029733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891"/>
          </a:xfrm>
        </p:spPr>
        <p:txBody>
          <a:bodyPr/>
          <a:lstStyle/>
          <a:p>
            <a:pPr marL="109728" indent="0">
              <a:buNone/>
            </a:pPr>
            <a:r>
              <a:rPr lang="en-US" sz="4000" b="1" dirty="0">
                <a:latin typeface="Times New Roman" pitchFamily="18" charset="0"/>
                <a:cs typeface="Times New Roman" pitchFamily="18" charset="0"/>
              </a:rPr>
              <a:t>Phase I (1947-1971</a:t>
            </a:r>
            <a:r>
              <a:rPr lang="en-US" sz="4000" b="1" dirty="0" smtClean="0">
                <a:latin typeface="Times New Roman" pitchFamily="18" charset="0"/>
                <a:cs typeface="Times New Roman" pitchFamily="18" charset="0"/>
              </a:rPr>
              <a:t>)</a:t>
            </a:r>
          </a:p>
          <a:p>
            <a:pPr algn="just"/>
            <a:r>
              <a:rPr lang="en-US" dirty="0" smtClean="0"/>
              <a:t> </a:t>
            </a:r>
            <a:r>
              <a:rPr lang="en-US" sz="2800" dirty="0">
                <a:latin typeface="Times New Roman" pitchFamily="18" charset="0"/>
                <a:cs typeface="Times New Roman" pitchFamily="18" charset="0"/>
              </a:rPr>
              <a:t>No formal education policy was formulated in the initial years after independence due to some pressing issues like handling the problems of migration, resettlement, violence and building infrastructure. However, as early as November 1947, the first Pakistan Educational Conference was convened to deliberate upon the educational issues</a:t>
            </a:r>
            <a:r>
              <a:rPr lang="en-US" dirty="0"/>
              <a:t>.</a:t>
            </a:r>
          </a:p>
        </p:txBody>
      </p:sp>
      <p:sp>
        <p:nvSpPr>
          <p:cNvPr id="3" name="Title 2"/>
          <p:cNvSpPr>
            <a:spLocks noGrp="1"/>
          </p:cNvSpPr>
          <p:nvPr>
            <p:ph type="title"/>
          </p:nvPr>
        </p:nvSpPr>
        <p:spPr/>
        <p:txBody>
          <a:bodyPr>
            <a:noAutofit/>
          </a:bodyPr>
          <a:lstStyle/>
          <a:p>
            <a:r>
              <a:rPr lang="en-US" sz="4400" dirty="0">
                <a:latin typeface="Times New Roman" pitchFamily="18" charset="0"/>
                <a:cs typeface="Times New Roman" pitchFamily="18" charset="0"/>
              </a:rPr>
              <a:t>SECTION I – Policy Developments 1947 - 1990 </a:t>
            </a:r>
          </a:p>
        </p:txBody>
      </p:sp>
    </p:spTree>
    <p:extLst>
      <p:ext uri="{BB962C8B-B14F-4D97-AF65-F5344CB8AC3E}">
        <p14:creationId xmlns:p14="http://schemas.microsoft.com/office/powerpoint/2010/main" val="530931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562600"/>
          </a:xfrm>
        </p:spPr>
        <p:txBody>
          <a:bodyPr>
            <a:noAutofit/>
          </a:bodyPr>
          <a:lstStyle/>
          <a:p>
            <a:pPr algn="just"/>
            <a:r>
              <a:rPr lang="en-US" sz="2800" dirty="0">
                <a:latin typeface="Times New Roman" pitchFamily="18" charset="0"/>
                <a:cs typeface="Times New Roman" pitchFamily="18" charset="0"/>
              </a:rPr>
              <a:t>The conference mainly focused on </a:t>
            </a:r>
            <a:r>
              <a:rPr lang="en-US" sz="2800" dirty="0" smtClean="0">
                <a:latin typeface="Times New Roman" pitchFamily="18" charset="0"/>
                <a:cs typeface="Times New Roman" pitchFamily="18" charset="0"/>
              </a:rPr>
              <a:t>setting broad </a:t>
            </a:r>
            <a:r>
              <a:rPr lang="en-US" sz="2800" dirty="0">
                <a:latin typeface="Times New Roman" pitchFamily="18" charset="0"/>
                <a:cs typeface="Times New Roman" pitchFamily="18" charset="0"/>
              </a:rPr>
              <a:t>educational goals and primarily emphasized on developing moral values as driven by the Islamic ideology in the new generation. A second education conference was held in 1951 to discuss the six year education development plan. This was followed by a special National Commission set up in 1959. A number of annual development plans were prepared during 1955 to 1970: First Five Year Development Plan (1955-1960)Second Plan (1960-65) and Third Plan (1965-70). The first formal education policy was formulated in 1970 to bring stronger emphasis on educational improvements</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848715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2800" dirty="0">
                <a:latin typeface="Times New Roman" pitchFamily="18" charset="0"/>
                <a:cs typeface="Times New Roman" pitchFamily="18" charset="0"/>
              </a:rPr>
              <a:t>Policy recommendations to address inequities in primary education were also proposed. For example, in order to improve girls’ access and retention a strategy of employing female teachers and establishment of separate girls’ schools was consistently being proposed. None of the targets for access and equity in primary education could be achieved during this period instead the targets were continuously revised </a:t>
            </a:r>
            <a:r>
              <a:rPr lang="en-US" dirty="0"/>
              <a:t>.</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8035504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TotalTime>
  <Words>1116</Words>
  <Application>Microsoft Office PowerPoint</Application>
  <PresentationFormat>On-screen Show (4:3)</PresentationFormat>
  <Paragraphs>27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Analysis Of Eight Five years of Education plan (1955 -1998).</vt:lpstr>
      <vt:lpstr>Education Policies in Pakistan</vt:lpstr>
      <vt:lpstr>PowerPoint Presentation</vt:lpstr>
      <vt:lpstr>PowerPoint Presentation</vt:lpstr>
      <vt:lpstr>Policies Responses to issues of Access and Participation</vt:lpstr>
      <vt:lpstr>PowerPoint Presentation</vt:lpstr>
      <vt:lpstr>SECTION I – Policy Developments 1947 - 1990 </vt:lpstr>
      <vt:lpstr>PowerPoint Presentation</vt:lpstr>
      <vt:lpstr>PowerPoint Presentation</vt:lpstr>
      <vt:lpstr>Phase II (1971-90):  </vt:lpstr>
      <vt:lpstr>Policy of 1972:</vt:lpstr>
      <vt:lpstr>PowerPoint Presentation</vt:lpstr>
      <vt:lpstr>Policy of 1979</vt:lpstr>
      <vt:lpstr>PowerPoint Presentation</vt:lpstr>
      <vt:lpstr>PowerPoint Presentation</vt:lpstr>
      <vt:lpstr>PowerPoint Presentation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Eight Five years of Education plan (1955 -1998).</dc:title>
  <dc:creator>computer fix</dc:creator>
  <cp:lastModifiedBy>computer fix</cp:lastModifiedBy>
  <cp:revision>5</cp:revision>
  <dcterms:created xsi:type="dcterms:W3CDTF">2020-11-28T06:11:50Z</dcterms:created>
  <dcterms:modified xsi:type="dcterms:W3CDTF">2020-11-28T06:36:04Z</dcterms:modified>
</cp:coreProperties>
</file>