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8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F34A-A58B-47C4-A751-A2CA867F3248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2C03-7220-4BF9-B45C-536FB68A7F1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F34A-A58B-47C4-A751-A2CA867F3248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2C03-7220-4BF9-B45C-536FB68A7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F34A-A58B-47C4-A751-A2CA867F3248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2C03-7220-4BF9-B45C-536FB68A7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7038"/>
            <a:ext cx="8229600" cy="6397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5029200"/>
          </a:xfrm>
        </p:spPr>
        <p:txBody>
          <a:bodyPr/>
          <a:lstStyle>
            <a:lvl1pPr marL="0" indent="0">
              <a:lnSpc>
                <a:spcPts val="2600"/>
              </a:lnSpc>
              <a:buFontTx/>
              <a:buNone/>
              <a:defRPr sz="2800" b="0"/>
            </a:lvl1pPr>
            <a:lvl2pPr marL="684213" indent="-227013">
              <a:lnSpc>
                <a:spcPts val="2600"/>
              </a:lnSpc>
              <a:defRPr sz="2400"/>
            </a:lvl2pPr>
            <a:lvl3pPr marL="1087438" indent="-173038">
              <a:lnSpc>
                <a:spcPts val="2600"/>
              </a:lnSpc>
              <a:defRPr sz="2000"/>
            </a:lvl3pPr>
            <a:lvl4pPr marL="1541463" indent="-169863">
              <a:lnSpc>
                <a:spcPts val="2600"/>
              </a:lnSpc>
              <a:defRPr sz="1600"/>
            </a:lvl4pPr>
            <a:lvl5pPr marL="2001838" indent="-173038">
              <a:lnSpc>
                <a:spcPts val="2600"/>
              </a:lnSpc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05400" y="654180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2"/>
                </a:solidFill>
                <a:latin typeface="Segoe UI" pitchFamily="34" charset="0"/>
                <a:cs typeface="Segoe UI" pitchFamily="34" charset="0"/>
              </a:defRPr>
            </a:lvl1pPr>
          </a:lstStyle>
          <a:p>
            <a:endParaRPr lang="en-US">
              <a:solidFill>
                <a:srgbClr val="EEECE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477000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rgbClr val="0070C0"/>
                </a:solidFill>
                <a:latin typeface="Segoe UI" pitchFamily="34" charset="0"/>
                <a:cs typeface="Segoe UI" pitchFamily="34" charset="0"/>
              </a:defRPr>
            </a:lvl1pPr>
          </a:lstStyle>
          <a:p>
            <a:fld id="{829054F1-4F85-4D81-9D24-B86B90C329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38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F34A-A58B-47C4-A751-A2CA867F3248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2C03-7220-4BF9-B45C-536FB68A7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F34A-A58B-47C4-A751-A2CA867F3248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4252C03-7220-4BF9-B45C-536FB68A7F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F34A-A58B-47C4-A751-A2CA867F3248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2C03-7220-4BF9-B45C-536FB68A7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F34A-A58B-47C4-A751-A2CA867F3248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2C03-7220-4BF9-B45C-536FB68A7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F34A-A58B-47C4-A751-A2CA867F3248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2C03-7220-4BF9-B45C-536FB68A7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F34A-A58B-47C4-A751-A2CA867F3248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2C03-7220-4BF9-B45C-536FB68A7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F34A-A58B-47C4-A751-A2CA867F3248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2C03-7220-4BF9-B45C-536FB68A7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F34A-A58B-47C4-A751-A2CA867F3248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2C03-7220-4BF9-B45C-536FB68A7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A00F34A-A58B-47C4-A751-A2CA867F3248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252C03-7220-4BF9-B45C-536FB68A7F1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5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US" dirty="0" smtClean="0"/>
              <a:t>Roles of community Pharmacist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752600"/>
            <a:ext cx="8686800" cy="41148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0" i="0" u="none" strike="noStrike" baseline="0" dirty="0" smtClean="0">
                <a:latin typeface="Helvetica"/>
              </a:rPr>
              <a:t>To be a competent pharmacist, you must be able to complete the required task to the defined standard and to do this on every occasion that the task arises. This is why competence</a:t>
            </a: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standards have been developed, so that there is a measurable standard for each of us to evaluate ourselves</a:t>
            </a: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The Competency Standards for Pharmacists  describe eight functional areas covering a broad area of professional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765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143000"/>
            <a:ext cx="8686800" cy="5181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0" i="0" u="none" strike="noStrike" baseline="0" dirty="0" smtClean="0">
                <a:latin typeface="Helvetica"/>
              </a:rPr>
              <a:t>the ability of pharmacists to communicate effectively (i.e. the recipient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of the communication receives the intended message) with other pharmacists and health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professionals, staff, patients, careers and members of the public individually or in groups.</a:t>
            </a:r>
          </a:p>
          <a:p>
            <a:pPr algn="l"/>
            <a:endParaRPr lang="en-US" b="0" i="0" u="none" strike="noStrike" baseline="0" dirty="0" smtClean="0">
              <a:latin typeface="Helvetica"/>
            </a:endParaRP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The quality of pharmacists’ communication and the professional relationships they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establish are key factors in determining their effectiveness as health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professionals.</a:t>
            </a: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Effective communication is a critical success factor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where pharmacists work as members of multidisciplinary health care teams(e.g. in providing medication management review)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803" y="304800"/>
            <a:ext cx="5810250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2888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76200"/>
            <a:ext cx="4648200" cy="53340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2.2 Participate in negotiations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14400"/>
            <a:ext cx="8458200" cy="5257800"/>
          </a:xfrm>
        </p:spPr>
        <p:txBody>
          <a:bodyPr>
            <a:normAutofit/>
          </a:bodyPr>
          <a:lstStyle/>
          <a:p>
            <a:pPr algn="l"/>
            <a:r>
              <a:rPr lang="en-US" b="0" i="0" u="none" strike="noStrike" baseline="0" dirty="0" smtClean="0">
                <a:latin typeface="Helvetica"/>
              </a:rPr>
              <a:t>the ability of pharmacists to work through situations arising in daily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practice where potentially divergent views or circumstances present the need for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pharmacists to exercise professional judgment in order to reach a position that is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mutually acceptable to the parties concerned.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74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0"/>
            <a:ext cx="4343400" cy="685800"/>
          </a:xfrm>
        </p:spPr>
        <p:txBody>
          <a:bodyPr>
            <a:normAutofit fontScale="90000"/>
          </a:bodyPr>
          <a:lstStyle/>
          <a:p>
            <a:r>
              <a:rPr lang="en-US" sz="2800" b="1" i="0" u="none" strike="noStrike" baseline="0" dirty="0" smtClean="0">
                <a:latin typeface="Helvetica-Bold"/>
              </a:rPr>
              <a:t>2.3 Address problems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43000"/>
            <a:ext cx="7848600" cy="4495800"/>
          </a:xfrm>
        </p:spPr>
        <p:txBody>
          <a:bodyPr>
            <a:normAutofit/>
          </a:bodyPr>
          <a:lstStyle/>
          <a:p>
            <a:pPr algn="just"/>
            <a:r>
              <a:rPr lang="en-US" b="0" i="0" u="none" strike="noStrike" baseline="0" dirty="0" smtClean="0">
                <a:latin typeface="Helvetica"/>
              </a:rPr>
              <a:t>the ability of pharmacists to recognize and resolve problems that arise  in</a:t>
            </a:r>
            <a:r>
              <a:rPr lang="en-US" b="0" i="0" u="none" strike="noStrike" dirty="0" smtClean="0">
                <a:latin typeface="Helvetica"/>
              </a:rPr>
              <a:t>    </a:t>
            </a:r>
            <a:r>
              <a:rPr lang="en-US" b="0" i="0" u="none" strike="noStrike" baseline="0" dirty="0" smtClean="0">
                <a:latin typeface="Helvetica"/>
              </a:rPr>
              <a:t>the workplace, to assess whether an effective solution has been found, and identify what</a:t>
            </a:r>
          </a:p>
          <a:p>
            <a:pPr algn="just"/>
            <a:r>
              <a:rPr lang="en-US" b="0" i="0" u="none" strike="noStrike" baseline="0" dirty="0" smtClean="0">
                <a:latin typeface="Helvetica"/>
              </a:rPr>
              <a:t>further action is required.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943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34119"/>
            <a:ext cx="3886200" cy="60960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2.4 Manage conflict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143000"/>
            <a:ext cx="6400800" cy="4876800"/>
          </a:xfrm>
        </p:spPr>
        <p:txBody>
          <a:bodyPr>
            <a:normAutofit/>
          </a:bodyPr>
          <a:lstStyle/>
          <a:p>
            <a:pPr algn="l"/>
            <a:r>
              <a:rPr lang="en-US" b="0" i="0" u="none" strike="noStrike" baseline="0" dirty="0" smtClean="0">
                <a:latin typeface="Helvetica"/>
              </a:rPr>
              <a:t>the pharmacist’s capacity to manage or resolve situations of conflict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that arise in professional practice. </a:t>
            </a: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This includes conflict situations</a:t>
            </a: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that arise between staff</a:t>
            </a:r>
            <a:r>
              <a:rPr lang="en-US" dirty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or between staff and another health professional, a patient or another client of the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869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76200"/>
            <a:ext cx="5257800" cy="381000"/>
          </a:xfrm>
        </p:spPr>
        <p:txBody>
          <a:bodyPr>
            <a:normAutofit fontScale="90000"/>
          </a:bodyPr>
          <a:lstStyle/>
          <a:p>
            <a:r>
              <a:rPr lang="en-US" sz="2800" b="1" i="0" u="none" strike="noStrike" baseline="0" dirty="0" smtClean="0">
                <a:latin typeface="Helvetica-Bold"/>
              </a:rPr>
              <a:t>2.5 Apply assertiveness skills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534400" cy="4648200"/>
          </a:xfrm>
        </p:spPr>
        <p:txBody>
          <a:bodyPr>
            <a:normAutofit/>
          </a:bodyPr>
          <a:lstStyle/>
          <a:p>
            <a:pPr algn="l"/>
            <a:r>
              <a:rPr lang="en-US" b="0" i="0" u="none" strike="noStrike" baseline="0" dirty="0" smtClean="0">
                <a:latin typeface="Helvetica"/>
              </a:rPr>
              <a:t>the ability of pharmacists to support or maintain a position that is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consistent with sound pharmacy practice and their duty of care to patients through the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application of assertiveness skills.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322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228601"/>
            <a:ext cx="5486400" cy="838199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3.Promote </a:t>
            </a:r>
            <a:r>
              <a:rPr lang="en-US" sz="2800" b="1" dirty="0"/>
              <a:t>and contribute to optimal use of medicines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371600"/>
            <a:ext cx="8153400" cy="48768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Helvetica"/>
              </a:rPr>
              <a:t>T</a:t>
            </a:r>
            <a:r>
              <a:rPr lang="en-US" b="0" i="0" u="none" strike="noStrike" baseline="0" dirty="0" smtClean="0">
                <a:latin typeface="Helvetica"/>
              </a:rPr>
              <a:t>hose aspects of pharmacists’ activities that are specifically directed to optimizing the use of medicines and therapeutic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outcomes.</a:t>
            </a: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 </a:t>
            </a: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Clinical pharmacy practice seeks to achieve the best possible quality use of medicines with the objective of optimizing patient outcomes – that is optimizing the therapeutic benefits and minimizing the risk of</a:t>
            </a: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harm.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099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04800"/>
            <a:ext cx="6781800" cy="53340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3.1 Participate in therapeutic decision making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8763000" cy="5486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>
                <a:latin typeface="Helvetica"/>
              </a:rPr>
              <a:t>T</a:t>
            </a:r>
            <a:r>
              <a:rPr lang="en-US" b="0" i="0" u="none" strike="noStrike" baseline="0" dirty="0" smtClean="0">
                <a:latin typeface="Helvetica"/>
              </a:rPr>
              <a:t>he way in which pharmacists work to improve health outcomes by evaluating the medication treatment of individual patients and providing advice and/or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recommendations on the preferred medication treatment and/or other treatment options.</a:t>
            </a:r>
          </a:p>
          <a:p>
            <a:pPr algn="just"/>
            <a:r>
              <a:rPr lang="en-US" dirty="0"/>
              <a:t>All pharmacists are capable of contributing (on the basis of scientific, pharmacokinetic and therapeutic evidence) to the selection, monitoring and evaluation of medication </a:t>
            </a:r>
            <a:r>
              <a:rPr lang="en-US" dirty="0" smtClean="0"/>
              <a:t>treatment.</a:t>
            </a:r>
          </a:p>
          <a:p>
            <a:pPr algn="just"/>
            <a:r>
              <a:rPr lang="en-US" dirty="0" smtClean="0"/>
              <a:t>In this role </a:t>
            </a:r>
            <a:r>
              <a:rPr lang="en-US" dirty="0"/>
              <a:t>they accept responsibility for making recommendations on and providing relevant information about medicines (including the choice of drug, dosage form and dosing regimen) to </a:t>
            </a:r>
            <a:r>
              <a:rPr lang="en-US" dirty="0" smtClean="0"/>
              <a:t>other health </a:t>
            </a:r>
            <a:r>
              <a:rPr lang="en-US" dirty="0"/>
              <a:t>professionals involved in the care of patients.</a:t>
            </a:r>
          </a:p>
        </p:txBody>
      </p:sp>
    </p:spTree>
    <p:extLst>
      <p:ext uri="{BB962C8B-B14F-4D97-AF65-F5344CB8AC3E}">
        <p14:creationId xmlns:p14="http://schemas.microsoft.com/office/powerpoint/2010/main" val="242308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229600" cy="4724400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They also have responsibility for providing medicines information to patients and/or </a:t>
            </a:r>
            <a:r>
              <a:rPr lang="en-US" dirty="0" err="1">
                <a:latin typeface="Helvetica"/>
              </a:rPr>
              <a:t>carers</a:t>
            </a:r>
            <a:r>
              <a:rPr lang="en-US" dirty="0">
                <a:latin typeface="Helvetica"/>
              </a:rPr>
              <a:t> that will enhance their understanding </a:t>
            </a:r>
            <a:r>
              <a:rPr lang="en-US" dirty="0" smtClean="0">
                <a:latin typeface="Helvetica"/>
              </a:rPr>
              <a:t>and adherence </a:t>
            </a:r>
            <a:r>
              <a:rPr lang="en-US" dirty="0">
                <a:latin typeface="Helvetica"/>
              </a:rPr>
              <a:t>with a view to </a:t>
            </a:r>
            <a:r>
              <a:rPr lang="en-US" dirty="0" smtClean="0">
                <a:latin typeface="Helvetica"/>
              </a:rPr>
              <a:t>improve </a:t>
            </a:r>
            <a:r>
              <a:rPr lang="en-US" dirty="0">
                <a:latin typeface="Helvetica"/>
              </a:rPr>
              <a:t>therapeutic outcomes.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630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28600"/>
            <a:ext cx="5486400" cy="609600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latin typeface="Helvetica-Bold"/>
              </a:rPr>
              <a:t>3.2 Provide ongoing pharmaceutical management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001000" cy="4800600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Helvetica"/>
              </a:rPr>
              <a:t>the role pharmacists have in following up individual patients </a:t>
            </a:r>
            <a:r>
              <a:rPr lang="en-US" dirty="0" smtClean="0">
                <a:latin typeface="Helvetica"/>
              </a:rPr>
              <a:t>to verify </a:t>
            </a:r>
            <a:r>
              <a:rPr lang="en-US" dirty="0">
                <a:latin typeface="Helvetica"/>
              </a:rPr>
              <a:t>they are achieving the intended benefits and desired outcomes from </a:t>
            </a:r>
            <a:r>
              <a:rPr lang="en-US" dirty="0" smtClean="0">
                <a:latin typeface="Helvetica"/>
              </a:rPr>
              <a:t>medication treatment </a:t>
            </a:r>
            <a:r>
              <a:rPr lang="en-US" dirty="0">
                <a:latin typeface="Helvetica"/>
              </a:rPr>
              <a:t>without experiencing unnecessary adverse effects or problems in </a:t>
            </a:r>
            <a:r>
              <a:rPr lang="en-US" dirty="0" smtClean="0">
                <a:latin typeface="Helvetica"/>
              </a:rPr>
              <a:t>managing their </a:t>
            </a:r>
            <a:r>
              <a:rPr lang="en-US" dirty="0">
                <a:latin typeface="Helvetica"/>
              </a:rPr>
              <a:t>medication treatment regimen.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071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57201"/>
            <a:ext cx="5410200" cy="380999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latin typeface="Helvetica-Bold"/>
              </a:rPr>
              <a:t>3.3 Promote rational drug use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86800" cy="5257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Helvetica"/>
              </a:rPr>
              <a:t>The </a:t>
            </a:r>
            <a:r>
              <a:rPr lang="en-US" dirty="0">
                <a:latin typeface="Helvetica"/>
              </a:rPr>
              <a:t>role pharmacists have in monitoring, assessing and contributing to changes in existing and evolving trends in drug use across institutional and/or </a:t>
            </a:r>
            <a:r>
              <a:rPr lang="en-US" dirty="0" smtClean="0">
                <a:latin typeface="Helvetica"/>
              </a:rPr>
              <a:t>community based </a:t>
            </a:r>
            <a:r>
              <a:rPr lang="en-US" dirty="0">
                <a:latin typeface="Helvetica"/>
              </a:rPr>
              <a:t>patient populations in order to improve the quality use of medicines. </a:t>
            </a:r>
            <a:endParaRPr lang="en-US" dirty="0" smtClean="0">
              <a:latin typeface="Helvetica"/>
            </a:endParaRPr>
          </a:p>
          <a:p>
            <a:pPr algn="just"/>
            <a:r>
              <a:rPr lang="en-US" dirty="0" smtClean="0">
                <a:latin typeface="Helvetica"/>
              </a:rPr>
              <a:t> The </a:t>
            </a:r>
            <a:r>
              <a:rPr lang="en-US" dirty="0">
                <a:latin typeface="Helvetica"/>
              </a:rPr>
              <a:t>responsibility pharmacists have to be informed about the way in which specific drugs </a:t>
            </a:r>
            <a:r>
              <a:rPr lang="en-US" dirty="0" smtClean="0">
                <a:latin typeface="Helvetica"/>
              </a:rPr>
              <a:t>are being </a:t>
            </a:r>
            <a:r>
              <a:rPr lang="en-US" dirty="0">
                <a:latin typeface="Helvetica"/>
              </a:rPr>
              <a:t>used in their area of practice.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394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86800" cy="5410200"/>
          </a:xfrm>
        </p:spPr>
        <p:txBody>
          <a:bodyPr>
            <a:normAutofit/>
          </a:bodyPr>
          <a:lstStyle/>
          <a:p>
            <a:pPr algn="l"/>
            <a:r>
              <a:rPr lang="en-US" b="0" i="0" u="none" strike="noStrike" baseline="0" dirty="0" smtClean="0">
                <a:latin typeface="Helvetica"/>
              </a:rPr>
              <a:t>1. practice pharmacy in a professional and ethical manner;</a:t>
            </a:r>
          </a:p>
          <a:p>
            <a:pPr marL="514350" indent="-514350" algn="l">
              <a:buAutoNum type="arabicPeriod"/>
            </a:pPr>
            <a:endParaRPr lang="en-US" b="0" i="0" u="none" strike="noStrike" baseline="0" dirty="0" smtClean="0">
              <a:latin typeface="Helvetica"/>
            </a:endParaRP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2. manage work issues and interpersonal relationships in pharmacy practice;</a:t>
            </a:r>
          </a:p>
          <a:p>
            <a:pPr algn="l"/>
            <a:endParaRPr lang="en-US" b="0" i="0" u="none" strike="noStrike" baseline="0" dirty="0" smtClean="0">
              <a:latin typeface="Helvetica"/>
            </a:endParaRP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3. promote and contribute to the quality use of medicines;</a:t>
            </a:r>
          </a:p>
          <a:p>
            <a:pPr algn="l"/>
            <a:endParaRPr lang="en-US" b="0" i="0" u="none" strike="noStrike" baseline="0" dirty="0" smtClean="0">
              <a:latin typeface="Helvetica"/>
            </a:endParaRP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4. dispense medicines;</a:t>
            </a:r>
          </a:p>
          <a:p>
            <a:pPr algn="l"/>
            <a:endParaRPr lang="en-US" b="0" i="0" u="none" strike="noStrike" baseline="0" dirty="0" smtClean="0"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396603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001000" cy="5867400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Helvetica"/>
              </a:rPr>
              <a:t>pharmacists have a responsibility to stay informed in this area as </a:t>
            </a:r>
            <a:r>
              <a:rPr lang="en-US">
                <a:latin typeface="Helvetica"/>
              </a:rPr>
              <a:t>a </a:t>
            </a:r>
            <a:r>
              <a:rPr lang="en-US" smtClean="0">
                <a:latin typeface="Helvetica"/>
              </a:rPr>
              <a:t>mean </a:t>
            </a:r>
            <a:r>
              <a:rPr lang="en-US" dirty="0">
                <a:latin typeface="Helvetica"/>
              </a:rPr>
              <a:t>of understanding prescribing </a:t>
            </a:r>
            <a:r>
              <a:rPr lang="en-US" dirty="0" smtClean="0">
                <a:latin typeface="Helvetica"/>
              </a:rPr>
              <a:t>patterns and assessing </a:t>
            </a:r>
            <a:r>
              <a:rPr lang="en-US" dirty="0">
                <a:latin typeface="Helvetica"/>
              </a:rPr>
              <a:t>the impact on their own work practices and environment</a:t>
            </a:r>
            <a:r>
              <a:rPr lang="en-US" dirty="0" smtClean="0">
                <a:latin typeface="Helvetica"/>
              </a:rPr>
              <a:t>.</a:t>
            </a:r>
          </a:p>
          <a:p>
            <a:pPr algn="just"/>
            <a:r>
              <a:rPr lang="en-US" dirty="0" smtClean="0">
                <a:latin typeface="Helvetica"/>
              </a:rPr>
              <a:t> </a:t>
            </a:r>
            <a:r>
              <a:rPr lang="en-US" dirty="0">
                <a:latin typeface="Helvetica"/>
              </a:rPr>
              <a:t>The way in which particular drugs are used across patient populations is also of interest because of their potential </a:t>
            </a:r>
            <a:r>
              <a:rPr lang="en-US" dirty="0" smtClean="0">
                <a:latin typeface="Helvetica"/>
              </a:rPr>
              <a:t>to impact </a:t>
            </a:r>
            <a:r>
              <a:rPr lang="en-US" dirty="0">
                <a:latin typeface="Helvetica"/>
              </a:rPr>
              <a:t>on pharmacy workload and costs to both health care institutions and the community.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00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52401"/>
            <a:ext cx="5867400" cy="3809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Helvetica-Bold"/>
              </a:rPr>
              <a:t>4. </a:t>
            </a:r>
            <a:r>
              <a:rPr lang="en-US" sz="3200" b="1" dirty="0">
                <a:latin typeface="Helvetica-Bold"/>
              </a:rPr>
              <a:t>Dispense medicines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305800" cy="4419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Helvetica"/>
              </a:rPr>
              <a:t>The </a:t>
            </a:r>
            <a:r>
              <a:rPr lang="en-US" dirty="0">
                <a:latin typeface="Helvetica"/>
              </a:rPr>
              <a:t>supply of prescription medicines, including extemporaneously prepared products. </a:t>
            </a:r>
            <a:endParaRPr lang="en-US" dirty="0" smtClean="0">
              <a:latin typeface="Helvetica"/>
            </a:endParaRPr>
          </a:p>
          <a:p>
            <a:pPr algn="just"/>
            <a:endParaRPr lang="en-US" dirty="0" smtClean="0">
              <a:latin typeface="Helvetica"/>
            </a:endParaRPr>
          </a:p>
          <a:p>
            <a:pPr algn="just"/>
            <a:r>
              <a:rPr lang="en-US" dirty="0" smtClean="0">
                <a:latin typeface="Helvetica"/>
              </a:rPr>
              <a:t>For </a:t>
            </a:r>
            <a:r>
              <a:rPr lang="en-US" dirty="0">
                <a:latin typeface="Helvetica"/>
              </a:rPr>
              <a:t>the Units applicable </a:t>
            </a:r>
            <a:r>
              <a:rPr lang="en-US" dirty="0" smtClean="0">
                <a:latin typeface="Helvetica"/>
              </a:rPr>
              <a:t>to the </a:t>
            </a:r>
            <a:r>
              <a:rPr lang="en-US" dirty="0">
                <a:latin typeface="Helvetica"/>
              </a:rPr>
              <a:t>preparation of extemporaneous </a:t>
            </a:r>
            <a:r>
              <a:rPr lang="en-US" dirty="0" smtClean="0">
                <a:latin typeface="Helvetica"/>
              </a:rPr>
              <a:t>products</a:t>
            </a:r>
          </a:p>
          <a:p>
            <a:pPr algn="just"/>
            <a:r>
              <a:rPr lang="en-US" b="1" dirty="0" smtClean="0"/>
              <a:t>                     </a:t>
            </a:r>
            <a:endParaRPr lang="en-US" dirty="0" smtClean="0">
              <a:latin typeface="Helvetica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392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152400"/>
            <a:ext cx="4343400" cy="457200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latin typeface="Helvetica-Bold"/>
              </a:rPr>
              <a:t>4.1 Assess prescriptions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838200"/>
            <a:ext cx="7924800" cy="53340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Checks the authenticity of </a:t>
            </a:r>
            <a:r>
              <a:rPr lang="en-US" dirty="0" smtClean="0">
                <a:latin typeface="Helvetica"/>
              </a:rPr>
              <a:t>prescriptions and </a:t>
            </a:r>
            <a:r>
              <a:rPr lang="en-US" dirty="0">
                <a:latin typeface="Helvetica"/>
              </a:rPr>
              <a:t>the identity of prescribers</a:t>
            </a:r>
            <a:r>
              <a:rPr lang="en-US" dirty="0" smtClean="0">
                <a:latin typeface="Helvetica"/>
              </a:rPr>
              <a:t>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latin typeface="Helvetica"/>
              </a:rPr>
              <a:t>Confirms </a:t>
            </a:r>
            <a:r>
              <a:rPr lang="en-US" dirty="0">
                <a:latin typeface="Helvetica"/>
              </a:rPr>
              <a:t>that written </a:t>
            </a:r>
            <a:r>
              <a:rPr lang="en-US" dirty="0" smtClean="0">
                <a:latin typeface="Helvetica"/>
              </a:rPr>
              <a:t>prescriptions comply </a:t>
            </a:r>
            <a:r>
              <a:rPr lang="en-US" dirty="0">
                <a:latin typeface="Helvetica"/>
              </a:rPr>
              <a:t>with all legal requirements </a:t>
            </a:r>
            <a:r>
              <a:rPr lang="en-US" dirty="0" smtClean="0">
                <a:latin typeface="Helvetica"/>
              </a:rPr>
              <a:t>and professional conventions.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dirty="0" smtClean="0"/>
              <a:t>Verifies </a:t>
            </a:r>
            <a:r>
              <a:rPr lang="en-US" dirty="0"/>
              <a:t>that prescriptions </a:t>
            </a:r>
            <a:r>
              <a:rPr lang="en-US" dirty="0" smtClean="0"/>
              <a:t>received orally </a:t>
            </a:r>
            <a:r>
              <a:rPr lang="en-US" dirty="0"/>
              <a:t>or electronically comply with  </a:t>
            </a:r>
            <a:r>
              <a:rPr lang="en-US" dirty="0" smtClean="0"/>
              <a:t>legal</a:t>
            </a:r>
            <a:r>
              <a:rPr lang="en-US" dirty="0"/>
              <a:t> </a:t>
            </a:r>
            <a:r>
              <a:rPr lang="en-US" dirty="0" smtClean="0"/>
              <a:t>requirements </a:t>
            </a:r>
            <a:r>
              <a:rPr lang="en-US" dirty="0"/>
              <a:t>and </a:t>
            </a:r>
            <a:r>
              <a:rPr lang="en-US" dirty="0" smtClean="0"/>
              <a:t>professional conventions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20853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8600"/>
            <a:ext cx="6400800" cy="53340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Acts to ensure fraudulent or </a:t>
            </a:r>
            <a:r>
              <a:rPr lang="en-US" dirty="0" smtClean="0">
                <a:latin typeface="Helvetica"/>
              </a:rPr>
              <a:t>illegal prescriptions </a:t>
            </a:r>
            <a:r>
              <a:rPr lang="en-US" dirty="0">
                <a:latin typeface="Helvetica"/>
              </a:rPr>
              <a:t>are not dispensed</a:t>
            </a:r>
            <a:r>
              <a:rPr lang="en-US" dirty="0" smtClean="0">
                <a:latin typeface="Helvetica"/>
              </a:rPr>
              <a:t>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Provides documentation and </a:t>
            </a:r>
            <a:r>
              <a:rPr lang="en-US" dirty="0" smtClean="0">
                <a:latin typeface="Helvetica"/>
              </a:rPr>
              <a:t>systems that </a:t>
            </a:r>
            <a:r>
              <a:rPr lang="en-US" dirty="0">
                <a:latin typeface="Helvetica"/>
              </a:rPr>
              <a:t>support prescription validation</a:t>
            </a:r>
            <a:r>
              <a:rPr lang="en-US" dirty="0" smtClean="0">
                <a:latin typeface="Helvetica"/>
              </a:rPr>
              <a:t>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Clarifies required drug, dosage </a:t>
            </a:r>
            <a:r>
              <a:rPr lang="en-US" dirty="0" smtClean="0">
                <a:latin typeface="Helvetica"/>
              </a:rPr>
              <a:t>form, dose, </a:t>
            </a:r>
            <a:r>
              <a:rPr lang="en-US" dirty="0">
                <a:latin typeface="Helvetica"/>
              </a:rPr>
              <a:t>frequency and/or duration </a:t>
            </a:r>
            <a:r>
              <a:rPr lang="en-US" dirty="0" smtClean="0">
                <a:latin typeface="Helvetica"/>
              </a:rPr>
              <a:t>of treatment </a:t>
            </a:r>
            <a:r>
              <a:rPr lang="en-US" dirty="0">
                <a:latin typeface="Helvetica"/>
              </a:rPr>
              <a:t>with prescribers where </a:t>
            </a:r>
            <a:r>
              <a:rPr lang="en-US" dirty="0" smtClean="0">
                <a:latin typeface="Helvetica"/>
              </a:rPr>
              <a:t>these are </a:t>
            </a:r>
            <a:r>
              <a:rPr lang="en-US" dirty="0">
                <a:latin typeface="Helvetica"/>
              </a:rPr>
              <a:t>in doubt.</a:t>
            </a:r>
            <a:endParaRPr lang="en-US" dirty="0" smtClean="0">
              <a:latin typeface="Helvetica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8929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28600"/>
            <a:ext cx="5334000" cy="457200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latin typeface="Helvetica-Bold"/>
              </a:rPr>
              <a:t>4.2 Evaluate prescribed medicines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8305800" cy="4419600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pharmacists to integrate and apply clinical and pharmacological information in an assessment of the prescribed medicine in relation to the </a:t>
            </a:r>
            <a:r>
              <a:rPr lang="en-US" dirty="0" smtClean="0">
                <a:latin typeface="Helvetica"/>
              </a:rPr>
              <a:t>patient’s medication </a:t>
            </a:r>
            <a:r>
              <a:rPr lang="en-US" dirty="0">
                <a:latin typeface="Helvetica"/>
              </a:rPr>
              <a:t>history and current medication treatment </a:t>
            </a:r>
            <a:r>
              <a:rPr lang="en-US" dirty="0" smtClean="0">
                <a:latin typeface="Helvetica"/>
              </a:rPr>
              <a:t>regimen.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577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81000"/>
            <a:ext cx="4953000" cy="304801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latin typeface="Helvetica-Bold"/>
              </a:rPr>
              <a:t>4.3 Supply prescribed medicines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4400"/>
            <a:ext cx="6858000" cy="4724400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dirty="0" smtClean="0">
                <a:latin typeface="Helvetica"/>
              </a:rPr>
              <a:t>The </a:t>
            </a:r>
            <a:r>
              <a:rPr lang="en-US" dirty="0">
                <a:latin typeface="Helvetica"/>
              </a:rPr>
              <a:t>physical process of dispensing the prescribed medicines (</a:t>
            </a:r>
            <a:r>
              <a:rPr lang="en-US" dirty="0" smtClean="0">
                <a:latin typeface="Helvetica"/>
              </a:rPr>
              <a:t>including into </a:t>
            </a:r>
            <a:r>
              <a:rPr lang="en-US" dirty="0">
                <a:latin typeface="Helvetica"/>
              </a:rPr>
              <a:t>Dose Administration Aids), with associated record maintenance functions, and </a:t>
            </a:r>
            <a:r>
              <a:rPr lang="en-US" dirty="0" smtClean="0">
                <a:latin typeface="Helvetica"/>
              </a:rPr>
              <a:t>the supply </a:t>
            </a:r>
            <a:r>
              <a:rPr lang="en-US" dirty="0">
                <a:latin typeface="Helvetica"/>
              </a:rPr>
              <a:t>of medicines and medicines information to </a:t>
            </a:r>
            <a:r>
              <a:rPr lang="en-US" dirty="0" smtClean="0">
                <a:latin typeface="Helvetica"/>
              </a:rPr>
              <a:t>patients.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1320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457200"/>
            <a:ext cx="5562600" cy="4572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latin typeface="Helvetica-Bold"/>
              </a:rPr>
              <a:t>5. </a:t>
            </a:r>
            <a:r>
              <a:rPr lang="en-US" sz="2400" b="1" dirty="0">
                <a:latin typeface="Helvetica-Bold"/>
              </a:rPr>
              <a:t>Prepare pharmaceutical products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382000" cy="44196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latin typeface="Helvetica"/>
              </a:rPr>
              <a:t>The </a:t>
            </a:r>
            <a:r>
              <a:rPr lang="en-US" dirty="0">
                <a:latin typeface="Helvetica"/>
              </a:rPr>
              <a:t>manufacture of pharmaceutical products by pharmacists in community, hospital and industrial settings</a:t>
            </a:r>
            <a:r>
              <a:rPr lang="en-US" dirty="0" smtClean="0">
                <a:latin typeface="Helvetica"/>
              </a:rPr>
              <a:t>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latin typeface="Helvetica"/>
              </a:rPr>
              <a:t> It addresses </a:t>
            </a:r>
            <a:r>
              <a:rPr lang="en-US" dirty="0">
                <a:latin typeface="Helvetica"/>
              </a:rPr>
              <a:t>the competencies involved in the extemporaneous preparation of single and multiple units of a medicine as well as the bulk manufacture and packaging of </a:t>
            </a:r>
            <a:r>
              <a:rPr lang="en-US" dirty="0" smtClean="0">
                <a:latin typeface="Helvetica"/>
              </a:rPr>
              <a:t>pharmaceutical products</a:t>
            </a:r>
            <a:r>
              <a:rPr lang="en-US" dirty="0">
                <a:latin typeface="Helvetica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2078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76200"/>
            <a:ext cx="5334000" cy="533400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latin typeface="Helvetica-Bold"/>
              </a:rPr>
              <a:t>6 Provide primary health care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610600" cy="45720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the role of pharmacists in encouraging, assisting and providing the means for patients and other members of the community, individually and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collectively, to take responsibility for their own health. Treatment, referral, education and participation in public health campaigns are some of the means by which this may be achieved.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Within this Functional Area provision of primary health care may extend to aspects of veterinary care, particularly in rural areas.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6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228600"/>
            <a:ext cx="5410200" cy="457200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latin typeface="Helvetica-Bold"/>
              </a:rPr>
              <a:t>6.1 Assess primary health care needs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8001000" cy="48768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latin typeface="Helvetica"/>
              </a:rPr>
              <a:t>The </a:t>
            </a:r>
            <a:r>
              <a:rPr lang="en-US" dirty="0">
                <a:latin typeface="Helvetica"/>
              </a:rPr>
              <a:t>obligation pharmacists have to elicit sufficient relevant health and medication related information to make a sound professional </a:t>
            </a:r>
            <a:r>
              <a:rPr lang="en-US" dirty="0" smtClean="0">
                <a:latin typeface="Helvetica"/>
              </a:rPr>
              <a:t>judgment </a:t>
            </a:r>
            <a:r>
              <a:rPr lang="en-US" dirty="0">
                <a:latin typeface="Helvetica"/>
              </a:rPr>
              <a:t>and </a:t>
            </a:r>
            <a:r>
              <a:rPr lang="en-US" dirty="0" smtClean="0">
                <a:latin typeface="Helvetica"/>
              </a:rPr>
              <a:t>offer recommendations </a:t>
            </a:r>
            <a:r>
              <a:rPr lang="en-US" dirty="0">
                <a:latin typeface="Helvetica"/>
              </a:rPr>
              <a:t>or opinions to assist patients to care for themselves and/or to seek further assistance from their doctor or another health professional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259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458200" cy="6019800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Seeks information on the nature of the</a:t>
            </a:r>
          </a:p>
          <a:p>
            <a:pPr algn="just"/>
            <a:r>
              <a:rPr lang="en-US" dirty="0">
                <a:latin typeface="Helvetica"/>
              </a:rPr>
              <a:t>condition or symptoms of concern</a:t>
            </a:r>
          </a:p>
          <a:p>
            <a:pPr algn="just"/>
            <a:r>
              <a:rPr lang="en-US" dirty="0">
                <a:latin typeface="Helvetica"/>
              </a:rPr>
              <a:t>when a patient presents or is referred</a:t>
            </a:r>
          </a:p>
          <a:p>
            <a:pPr algn="just"/>
            <a:r>
              <a:rPr lang="en-US" dirty="0">
                <a:latin typeface="Helvetica"/>
              </a:rPr>
              <a:t>for assistance</a:t>
            </a:r>
            <a:r>
              <a:rPr lang="en-US" dirty="0" smtClean="0">
                <a:latin typeface="Helvetica"/>
              </a:rPr>
              <a:t>. </a:t>
            </a:r>
          </a:p>
          <a:p>
            <a:pPr algn="just"/>
            <a:endParaRPr lang="en-US" dirty="0" smtClean="0">
              <a:latin typeface="Helvetica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Accesses records held of the patient’s</a:t>
            </a:r>
          </a:p>
          <a:p>
            <a:pPr algn="just"/>
            <a:r>
              <a:rPr lang="en-US" dirty="0">
                <a:latin typeface="Helvetica"/>
              </a:rPr>
              <a:t>medication history and current</a:t>
            </a:r>
          </a:p>
          <a:p>
            <a:pPr algn="just"/>
            <a:r>
              <a:rPr lang="en-US" dirty="0">
                <a:latin typeface="Helvetica"/>
              </a:rPr>
              <a:t>medication treatment</a:t>
            </a:r>
            <a:r>
              <a:rPr lang="en-US" dirty="0" smtClean="0">
                <a:latin typeface="Helvetica"/>
              </a:rPr>
              <a:t>.</a:t>
            </a:r>
          </a:p>
          <a:p>
            <a:pPr algn="just"/>
            <a:endParaRPr lang="en-US" dirty="0" smtClean="0">
              <a:latin typeface="Helvetica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Obtains essential health and</a:t>
            </a:r>
          </a:p>
          <a:p>
            <a:pPr algn="just"/>
            <a:r>
              <a:rPr lang="en-US" dirty="0">
                <a:latin typeface="Helvetica"/>
              </a:rPr>
              <a:t>medication related information from</a:t>
            </a:r>
          </a:p>
          <a:p>
            <a:pPr algn="just"/>
            <a:r>
              <a:rPr lang="en-US" dirty="0">
                <a:latin typeface="Helvetica"/>
              </a:rPr>
              <a:t>patients and/or </a:t>
            </a:r>
            <a:r>
              <a:rPr lang="en-US" dirty="0" err="1">
                <a:latin typeface="Helvetica"/>
              </a:rPr>
              <a:t>carers</a:t>
            </a:r>
            <a:r>
              <a:rPr lang="en-US" dirty="0">
                <a:latin typeface="Helvetica"/>
              </a:rPr>
              <a:t> or (with patient</a:t>
            </a:r>
          </a:p>
          <a:p>
            <a:pPr algn="just"/>
            <a:r>
              <a:rPr lang="en-US" dirty="0">
                <a:latin typeface="Helvetica"/>
              </a:rPr>
              <a:t>consent) other health professionals.</a:t>
            </a:r>
            <a:endParaRPr lang="en-US" dirty="0" smtClean="0">
              <a:latin typeface="Helvetica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803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609600"/>
            <a:ext cx="6400800" cy="5867400"/>
          </a:xfrm>
        </p:spPr>
        <p:txBody>
          <a:bodyPr>
            <a:normAutofit/>
          </a:bodyPr>
          <a:lstStyle/>
          <a:p>
            <a:pPr algn="l"/>
            <a:r>
              <a:rPr lang="en-US" b="0" i="0" u="none" strike="noStrike" baseline="0" dirty="0" smtClean="0">
                <a:latin typeface="Helvetica"/>
              </a:rPr>
              <a:t>5. prepare pharmaceutical products;</a:t>
            </a:r>
          </a:p>
          <a:p>
            <a:pPr algn="l"/>
            <a:endParaRPr lang="en-US" b="0" i="0" u="none" strike="noStrike" baseline="0" dirty="0" smtClean="0">
              <a:latin typeface="Helvetica"/>
            </a:endParaRP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6. provide primary health care;</a:t>
            </a:r>
          </a:p>
          <a:p>
            <a:pPr algn="l"/>
            <a:endParaRPr lang="en-US" b="0" i="0" u="none" strike="noStrike" baseline="0" dirty="0" smtClean="0">
              <a:latin typeface="Helvetica"/>
            </a:endParaRP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7. provide medicines and heath information and education.</a:t>
            </a:r>
          </a:p>
          <a:p>
            <a:pPr algn="l"/>
            <a:endParaRPr lang="en-US" b="0" i="0" u="none" strike="noStrike" baseline="0" dirty="0" smtClean="0">
              <a:latin typeface="Helvetica"/>
            </a:endParaRP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8. apply organizational skills in the practice of pharmacy.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6190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458200" cy="5410200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Uses additional information sources to</a:t>
            </a:r>
          </a:p>
          <a:p>
            <a:pPr algn="just"/>
            <a:r>
              <a:rPr lang="en-US" dirty="0" smtClean="0">
                <a:latin typeface="Helvetica"/>
              </a:rPr>
              <a:t>    obtain </a:t>
            </a:r>
            <a:r>
              <a:rPr lang="en-US" dirty="0">
                <a:latin typeface="Helvetica"/>
              </a:rPr>
              <a:t>information required to create a</a:t>
            </a:r>
          </a:p>
          <a:p>
            <a:pPr algn="just"/>
            <a:r>
              <a:rPr lang="en-US" dirty="0" smtClean="0">
                <a:latin typeface="Helvetica"/>
              </a:rPr>
              <a:t>    comprehensive </a:t>
            </a:r>
            <a:r>
              <a:rPr lang="en-US" dirty="0">
                <a:latin typeface="Helvetica"/>
              </a:rPr>
              <a:t>health and medication</a:t>
            </a:r>
          </a:p>
          <a:p>
            <a:pPr algn="just"/>
            <a:r>
              <a:rPr lang="en-US" dirty="0" smtClean="0">
                <a:latin typeface="Helvetica"/>
              </a:rPr>
              <a:t>    profile </a:t>
            </a:r>
            <a:r>
              <a:rPr lang="en-US" dirty="0">
                <a:latin typeface="Helvetica"/>
              </a:rPr>
              <a:t>and complete record of current</a:t>
            </a:r>
          </a:p>
          <a:p>
            <a:pPr algn="just"/>
            <a:r>
              <a:rPr lang="en-US" dirty="0" smtClean="0">
                <a:latin typeface="Helvetica"/>
              </a:rPr>
              <a:t>    medication treatment.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Assesses the presenting symptoms or</a:t>
            </a:r>
          </a:p>
          <a:p>
            <a:pPr algn="l"/>
            <a:r>
              <a:rPr lang="en-US" dirty="0" smtClean="0">
                <a:latin typeface="Helvetica"/>
              </a:rPr>
              <a:t>    condition </a:t>
            </a:r>
            <a:r>
              <a:rPr lang="en-US" dirty="0">
                <a:latin typeface="Helvetica"/>
              </a:rPr>
              <a:t>in the context of the clinical</a:t>
            </a:r>
          </a:p>
          <a:p>
            <a:pPr algn="l"/>
            <a:r>
              <a:rPr lang="en-US" dirty="0" smtClean="0">
                <a:latin typeface="Helvetica"/>
              </a:rPr>
              <a:t>    information </a:t>
            </a:r>
            <a:r>
              <a:rPr lang="en-US" dirty="0">
                <a:latin typeface="Helvetica"/>
              </a:rPr>
              <a:t>gathered about the patient.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4397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382000" cy="54102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latin typeface="Helvetica"/>
              </a:rPr>
              <a:t>Identifies possible pharmacological </a:t>
            </a:r>
            <a:r>
              <a:rPr lang="en-US" dirty="0">
                <a:latin typeface="Helvetica"/>
              </a:rPr>
              <a:t>and</a:t>
            </a:r>
          </a:p>
          <a:p>
            <a:pPr algn="l"/>
            <a:r>
              <a:rPr lang="en-US" dirty="0" smtClean="0">
                <a:latin typeface="Helvetica"/>
              </a:rPr>
              <a:t>    non-pharmacological treatment strategies  </a:t>
            </a:r>
          </a:p>
          <a:p>
            <a:pPr algn="l"/>
            <a:r>
              <a:rPr lang="en-US" dirty="0">
                <a:latin typeface="Helvetica"/>
              </a:rPr>
              <a:t> </a:t>
            </a:r>
            <a:r>
              <a:rPr lang="en-US" dirty="0" smtClean="0">
                <a:latin typeface="Helvetica"/>
              </a:rPr>
              <a:t>   and options.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Assesses the potential for inappropriate</a:t>
            </a:r>
          </a:p>
          <a:p>
            <a:pPr algn="l"/>
            <a:r>
              <a:rPr lang="en-US" dirty="0" smtClean="0">
                <a:latin typeface="Helvetica"/>
              </a:rPr>
              <a:t>    use </a:t>
            </a:r>
            <a:r>
              <a:rPr lang="en-US" dirty="0">
                <a:latin typeface="Helvetica"/>
              </a:rPr>
              <a:t>of selected or recommended</a:t>
            </a:r>
          </a:p>
          <a:p>
            <a:pPr algn="l"/>
            <a:r>
              <a:rPr lang="en-US" dirty="0" smtClean="0">
                <a:latin typeface="Helvetica"/>
              </a:rPr>
              <a:t>    products </a:t>
            </a:r>
            <a:r>
              <a:rPr lang="en-US" dirty="0">
                <a:latin typeface="Helvetica"/>
              </a:rPr>
              <a:t>or treatments</a:t>
            </a:r>
            <a:r>
              <a:rPr lang="en-US" dirty="0" smtClean="0">
                <a:latin typeface="Helvetica"/>
              </a:rPr>
              <a:t>.</a:t>
            </a:r>
          </a:p>
          <a:p>
            <a:pPr algn="l"/>
            <a:endParaRPr lang="en-US" dirty="0" smtClean="0">
              <a:latin typeface="Helvetica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latin typeface="Helvetica"/>
              </a:rPr>
              <a:t>   </a:t>
            </a:r>
            <a:r>
              <a:rPr lang="en-US" dirty="0">
                <a:latin typeface="Helvetica"/>
              </a:rPr>
              <a:t>Explains to patients the need to seek</a:t>
            </a:r>
          </a:p>
          <a:p>
            <a:pPr algn="l"/>
            <a:r>
              <a:rPr lang="en-US" dirty="0" smtClean="0">
                <a:latin typeface="Helvetica"/>
              </a:rPr>
              <a:t>       advice/assistance </a:t>
            </a:r>
            <a:r>
              <a:rPr lang="en-US" dirty="0">
                <a:latin typeface="Helvetica"/>
              </a:rPr>
              <a:t>from other health</a:t>
            </a:r>
          </a:p>
          <a:p>
            <a:pPr algn="l"/>
            <a:r>
              <a:rPr lang="en-US" dirty="0" smtClean="0">
                <a:latin typeface="Helvetica"/>
              </a:rPr>
              <a:t>        professionals</a:t>
            </a:r>
            <a:r>
              <a:rPr lang="en-US" dirty="0">
                <a:latin typeface="Helvetica"/>
              </a:rPr>
              <a:t>.</a:t>
            </a:r>
            <a:r>
              <a:rPr lang="en-US" dirty="0" smtClean="0">
                <a:latin typeface="Helvetica"/>
              </a:rPr>
              <a:t>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0502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81000"/>
            <a:ext cx="7162800" cy="457200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latin typeface="Helvetica-Bold"/>
              </a:rPr>
              <a:t>6.2 Address primary health care needs of patients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14400"/>
            <a:ext cx="7086600" cy="47244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pharmacists undertake to address the identified primary health care needs of patients that are consistent with the role of a </a:t>
            </a:r>
            <a:r>
              <a:rPr lang="en-US" dirty="0" smtClean="0">
                <a:latin typeface="Helvetica"/>
              </a:rPr>
              <a:t>pharmacist</a:t>
            </a:r>
            <a:r>
              <a:rPr lang="en-US" dirty="0">
                <a:latin typeface="Helvetica"/>
              </a:rPr>
              <a:t>.</a:t>
            </a:r>
            <a:endParaRPr lang="en-US" dirty="0" smtClean="0">
              <a:latin typeface="Helvetica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latin typeface="Helvetica"/>
              </a:rPr>
              <a:t>These activities involve </a:t>
            </a:r>
            <a:r>
              <a:rPr lang="en-US" dirty="0">
                <a:latin typeface="Helvetica"/>
              </a:rPr>
              <a:t>the provision of evidence based advice and recommendations for treatment of minor ailments or conditions with medicines and non-medicinal interventions.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3038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838200"/>
            <a:ext cx="5867400" cy="3810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latin typeface="Helvetica-Bold"/>
              </a:rPr>
              <a:t>a. </a:t>
            </a:r>
            <a:r>
              <a:rPr lang="en-US" sz="2000" b="1" dirty="0">
                <a:latin typeface="Helvetica-Bold"/>
              </a:rPr>
              <a:t>Facilitate supply </a:t>
            </a:r>
            <a:r>
              <a:rPr lang="en-US" sz="2000" b="1" dirty="0" smtClean="0">
                <a:latin typeface="Helvetica-Bold"/>
              </a:rPr>
              <a:t>of appropriate medicines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47800"/>
            <a:ext cx="6400800" cy="41910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Provides advice on </a:t>
            </a:r>
            <a:r>
              <a:rPr lang="en-US" dirty="0" smtClean="0">
                <a:latin typeface="Helvetica"/>
              </a:rPr>
              <a:t>the appropriateness of </a:t>
            </a:r>
            <a:r>
              <a:rPr lang="en-US" dirty="0">
                <a:latin typeface="Helvetica"/>
              </a:rPr>
              <a:t>treatments or products self </a:t>
            </a:r>
            <a:r>
              <a:rPr lang="en-US" dirty="0" smtClean="0">
                <a:latin typeface="Helvetica"/>
              </a:rPr>
              <a:t>selected by the patient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Selects medicines suitable for use </a:t>
            </a:r>
            <a:r>
              <a:rPr lang="en-US" dirty="0" smtClean="0">
                <a:latin typeface="Helvetica"/>
              </a:rPr>
              <a:t>by the </a:t>
            </a:r>
            <a:r>
              <a:rPr lang="en-US" dirty="0">
                <a:latin typeface="Helvetica"/>
              </a:rPr>
              <a:t>patient.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944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609600"/>
            <a:ext cx="5562600" cy="53340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b. Provide </a:t>
            </a:r>
            <a:r>
              <a:rPr lang="en-US" sz="2000" b="1" dirty="0"/>
              <a:t>advice </a:t>
            </a:r>
            <a:r>
              <a:rPr lang="en-US" sz="2000" b="1" dirty="0" smtClean="0"/>
              <a:t>to support </a:t>
            </a:r>
            <a:r>
              <a:rPr lang="en-US" sz="2000" b="1" dirty="0"/>
              <a:t>the use </a:t>
            </a:r>
            <a:r>
              <a:rPr lang="en-US" sz="2000" b="1" dirty="0" smtClean="0"/>
              <a:t>of selected </a:t>
            </a:r>
            <a:r>
              <a:rPr lang="en-US" sz="2000" b="1" dirty="0"/>
              <a:t>or</a:t>
            </a:r>
            <a:br>
              <a:rPr lang="en-US" sz="2000" b="1" dirty="0"/>
            </a:br>
            <a:r>
              <a:rPr lang="en-US" sz="2000" b="1" dirty="0" smtClean="0"/>
              <a:t>recommended medicines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143000"/>
            <a:ext cx="7848600" cy="44958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Explains the use, effects and</a:t>
            </a:r>
          </a:p>
          <a:p>
            <a:pPr algn="l"/>
            <a:r>
              <a:rPr lang="en-US" dirty="0" smtClean="0">
                <a:latin typeface="Helvetica"/>
              </a:rPr>
              <a:t>    precautions </a:t>
            </a:r>
            <a:r>
              <a:rPr lang="en-US" dirty="0">
                <a:latin typeface="Helvetica"/>
              </a:rPr>
              <a:t>to be observed for the</a:t>
            </a:r>
          </a:p>
          <a:p>
            <a:pPr algn="l"/>
            <a:r>
              <a:rPr lang="en-US" dirty="0" smtClean="0">
                <a:latin typeface="Helvetica"/>
              </a:rPr>
              <a:t>    selected/recommended </a:t>
            </a:r>
            <a:r>
              <a:rPr lang="en-US" dirty="0">
                <a:latin typeface="Helvetica"/>
              </a:rPr>
              <a:t>medicine,</a:t>
            </a:r>
          </a:p>
          <a:p>
            <a:pPr algn="l"/>
            <a:r>
              <a:rPr lang="en-US" dirty="0" smtClean="0">
                <a:latin typeface="Helvetica"/>
              </a:rPr>
              <a:t>    using </a:t>
            </a:r>
            <a:r>
              <a:rPr lang="en-US" dirty="0">
                <a:latin typeface="Helvetica"/>
              </a:rPr>
              <a:t>written patient information</a:t>
            </a:r>
          </a:p>
          <a:p>
            <a:pPr algn="l"/>
            <a:r>
              <a:rPr lang="en-US" dirty="0" smtClean="0">
                <a:latin typeface="Helvetica"/>
              </a:rPr>
              <a:t>    resources </a:t>
            </a:r>
            <a:r>
              <a:rPr lang="en-US" dirty="0">
                <a:latin typeface="Helvetica"/>
              </a:rPr>
              <a:t>as required for further</a:t>
            </a:r>
          </a:p>
          <a:p>
            <a:pPr algn="l"/>
            <a:r>
              <a:rPr lang="en-US" dirty="0" smtClean="0">
                <a:latin typeface="Helvetica"/>
              </a:rPr>
              <a:t>    clarification</a:t>
            </a:r>
            <a:r>
              <a:rPr lang="en-US" dirty="0">
                <a:latin typeface="Helvetica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5833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7772400" cy="1470025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latin typeface="Helvetica-Bold"/>
              </a:rPr>
              <a:t>C. Maintain appropriate records </a:t>
            </a:r>
            <a:r>
              <a:rPr lang="en-US" sz="2000" b="1" dirty="0">
                <a:latin typeface="Helvetica-Bold"/>
              </a:rPr>
              <a:t>for supply</a:t>
            </a:r>
            <a:br>
              <a:rPr lang="en-US" sz="2000" b="1" dirty="0">
                <a:latin typeface="Helvetica-Bold"/>
              </a:rPr>
            </a:br>
            <a:r>
              <a:rPr lang="en-US" sz="2000" b="1" dirty="0">
                <a:latin typeface="Helvetica-Bold"/>
              </a:rPr>
              <a:t>of selected </a:t>
            </a:r>
            <a:r>
              <a:rPr lang="en-US" sz="2000" b="1" dirty="0" smtClean="0">
                <a:latin typeface="Helvetica-Bold"/>
              </a:rPr>
              <a:t>or recommended medicines</a:t>
            </a:r>
            <a:r>
              <a:rPr lang="en-US" sz="1800" b="1" dirty="0" smtClean="0">
                <a:latin typeface="Helvetica-Bold"/>
              </a:rPr>
              <a:t/>
            </a:r>
            <a:br>
              <a:rPr lang="en-US" sz="1800" b="1" dirty="0" smtClean="0">
                <a:latin typeface="Helvetica-Bold"/>
              </a:rPr>
            </a:b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447800"/>
            <a:ext cx="6400800" cy="22860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  <a:latin typeface="Helvetica-Bold"/>
              </a:rPr>
              <a:t>d. Select </a:t>
            </a:r>
            <a:r>
              <a:rPr lang="en-US" sz="2000" b="1" dirty="0">
                <a:solidFill>
                  <a:schemeClr val="tx1"/>
                </a:solidFill>
                <a:latin typeface="Helvetica-Bold"/>
              </a:rPr>
              <a:t>and </a:t>
            </a:r>
            <a:r>
              <a:rPr lang="en-US" sz="2000" b="1" dirty="0" smtClean="0">
                <a:solidFill>
                  <a:schemeClr val="tx1"/>
                </a:solidFill>
                <a:latin typeface="Helvetica-Bold"/>
              </a:rPr>
              <a:t>provide advice </a:t>
            </a:r>
            <a:r>
              <a:rPr lang="en-US" sz="2000" b="1" dirty="0">
                <a:solidFill>
                  <a:schemeClr val="tx1"/>
                </a:solidFill>
                <a:latin typeface="Helvetica-Bold"/>
              </a:rPr>
              <a:t>on </a:t>
            </a:r>
            <a:r>
              <a:rPr lang="en-US" sz="2000" b="1" dirty="0" smtClean="0">
                <a:solidFill>
                  <a:schemeClr val="tx1"/>
                </a:solidFill>
                <a:latin typeface="Helvetica-Bold"/>
              </a:rPr>
              <a:t>the use/care </a:t>
            </a:r>
            <a:r>
              <a:rPr lang="en-US" sz="2000" b="1" dirty="0">
                <a:solidFill>
                  <a:schemeClr val="tx1"/>
                </a:solidFill>
                <a:latin typeface="Helvetica-Bold"/>
              </a:rPr>
              <a:t>of </a:t>
            </a:r>
            <a:r>
              <a:rPr lang="en-US" sz="2000" b="1" dirty="0" smtClean="0">
                <a:solidFill>
                  <a:schemeClr val="tx1"/>
                </a:solidFill>
                <a:latin typeface="Helvetica-Bold"/>
              </a:rPr>
              <a:t>other health care products and devices/equipment.</a:t>
            </a:r>
          </a:p>
          <a:p>
            <a:pPr algn="l"/>
            <a:endParaRPr lang="en-US" sz="2000" b="1" dirty="0" smtClean="0">
              <a:solidFill>
                <a:schemeClr val="tx1"/>
              </a:solidFill>
              <a:latin typeface="Helvetica-Bold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Helvetica-Bold"/>
              </a:rPr>
              <a:t>e.</a:t>
            </a:r>
            <a:r>
              <a:rPr lang="en-US" sz="2000" b="1" dirty="0">
                <a:latin typeface="Helvetica-Bold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Helvetica-Bold"/>
              </a:rPr>
              <a:t>Provide advice </a:t>
            </a:r>
            <a:r>
              <a:rPr lang="en-US" sz="2000" b="1" dirty="0" smtClean="0">
                <a:solidFill>
                  <a:schemeClr val="tx1"/>
                </a:solidFill>
                <a:latin typeface="Helvetica-Bold"/>
              </a:rPr>
              <a:t>on non-medicinal management</a:t>
            </a:r>
            <a:endParaRPr lang="en-US" sz="2000" b="1" dirty="0">
              <a:solidFill>
                <a:schemeClr val="tx1"/>
              </a:solidFill>
              <a:latin typeface="Helvetica-Bold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Helvetica-Bold"/>
              </a:rPr>
              <a:t>     options.</a:t>
            </a:r>
          </a:p>
          <a:p>
            <a:pPr algn="l"/>
            <a:endParaRPr lang="en-US" sz="2000" b="1" dirty="0" smtClean="0">
              <a:solidFill>
                <a:schemeClr val="tx1"/>
              </a:solidFill>
              <a:latin typeface="Helvetica-Bold"/>
            </a:endParaRPr>
          </a:p>
          <a:p>
            <a:pPr algn="l"/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8485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28600"/>
            <a:ext cx="6172200" cy="533400"/>
          </a:xfrm>
        </p:spPr>
        <p:txBody>
          <a:bodyPr>
            <a:normAutofit fontScale="90000"/>
          </a:bodyPr>
          <a:lstStyle/>
          <a:p>
            <a:r>
              <a:rPr lang="en-US" sz="2400" b="1" dirty="0"/>
              <a:t>6.3 Promote good health in the community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19200"/>
            <a:ext cx="7924800" cy="4419600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dirty="0"/>
              <a:t>health promotion activities undertaken </a:t>
            </a:r>
            <a:r>
              <a:rPr lang="en-US" dirty="0" smtClean="0"/>
              <a:t>by pharmacists</a:t>
            </a:r>
            <a:r>
              <a:rPr lang="en-US" dirty="0"/>
              <a:t>, including those directed at disease prevention and early detection of diseases, such as asthma, diabetes, arthritis </a:t>
            </a:r>
            <a:r>
              <a:rPr lang="en-US" dirty="0" smtClean="0"/>
              <a:t>and heart </a:t>
            </a:r>
            <a:r>
              <a:rPr lang="en-US" dirty="0"/>
              <a:t>disease, that are commonly encountered in the </a:t>
            </a:r>
            <a:r>
              <a:rPr lang="en-US" dirty="0" smtClean="0"/>
              <a:t> </a:t>
            </a:r>
            <a:r>
              <a:rPr lang="en-US" dirty="0"/>
              <a:t>community.</a:t>
            </a:r>
          </a:p>
        </p:txBody>
      </p:sp>
    </p:spTree>
    <p:extLst>
      <p:ext uri="{BB962C8B-B14F-4D97-AF65-F5344CB8AC3E}">
        <p14:creationId xmlns:p14="http://schemas.microsoft.com/office/powerpoint/2010/main" val="20086001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391400" cy="6096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>7. </a:t>
            </a:r>
            <a:r>
              <a:rPr lang="en-US" sz="2400" b="1" dirty="0"/>
              <a:t>Provide medicines and health information and education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001000" cy="4648200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role pharmacists have in researching and delivering medicines and/or health information and education to other</a:t>
            </a:r>
          </a:p>
          <a:p>
            <a:pPr algn="l"/>
            <a:r>
              <a:rPr lang="en-US" dirty="0" smtClean="0"/>
              <a:t>          health </a:t>
            </a:r>
            <a:r>
              <a:rPr lang="en-US" dirty="0"/>
              <a:t>professionals/facility personnel, </a:t>
            </a:r>
            <a:r>
              <a:rPr lang="en-US" dirty="0" smtClean="0"/>
              <a:t>                      	patients </a:t>
            </a:r>
            <a:r>
              <a:rPr lang="en-US" dirty="0"/>
              <a:t>and members of the general </a:t>
            </a:r>
            <a:r>
              <a:rPr lang="en-US" dirty="0" smtClean="0"/>
              <a:t>   	public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33012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382000" cy="571500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latin typeface="Helvetica"/>
              </a:rPr>
              <a:t>The </a:t>
            </a:r>
            <a:r>
              <a:rPr lang="en-US" dirty="0">
                <a:latin typeface="Helvetica"/>
              </a:rPr>
              <a:t>term ‘medicines information’ is used in preference to ‘drug information’ throughout this Functional Area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to highlight the more usual role of the profession in providing information about drugs that are used for therapeutic purposes. It is not intended to exclude those activities undertaken to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provide information on other chemicals/substances to which humans or animals are accidentally or intentionally exposed. Use of the word ‘drug’ is confined to specific terms of common</a:t>
            </a:r>
          </a:p>
          <a:p>
            <a:pPr algn="l"/>
            <a:r>
              <a:rPr lang="en-US" dirty="0" smtClean="0">
                <a:latin typeface="Helvetica"/>
              </a:rPr>
              <a:t>     usage </a:t>
            </a:r>
            <a:r>
              <a:rPr lang="en-US" dirty="0">
                <a:latin typeface="Helvetica"/>
              </a:rPr>
              <a:t>e.g. drug </a:t>
            </a:r>
            <a:r>
              <a:rPr lang="en-US" dirty="0" smtClean="0">
                <a:latin typeface="Helvetica"/>
              </a:rPr>
              <a:t>interaction, adverse drug    	reactions .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7241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04800"/>
            <a:ext cx="7239000" cy="3048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>8. </a:t>
            </a:r>
            <a:r>
              <a:rPr lang="en-US" sz="2400" b="1" dirty="0"/>
              <a:t>Apply </a:t>
            </a:r>
            <a:r>
              <a:rPr lang="en-US" sz="2400" b="1" dirty="0" smtClean="0"/>
              <a:t>organizational </a:t>
            </a:r>
            <a:r>
              <a:rPr lang="en-US" sz="2400" b="1" dirty="0"/>
              <a:t>skills in the </a:t>
            </a:r>
            <a:r>
              <a:rPr lang="en-US" sz="2400" b="1" dirty="0" smtClean="0"/>
              <a:t>practice </a:t>
            </a:r>
            <a:r>
              <a:rPr lang="en-US" sz="2400" b="1" dirty="0"/>
              <a:t>of pharmacy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90600"/>
            <a:ext cx="8305800" cy="4648200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dirty="0">
                <a:latin typeface="Helvetica"/>
              </a:rPr>
              <a:t>the way in which pharmacists apply management and </a:t>
            </a:r>
            <a:r>
              <a:rPr lang="en-US" dirty="0" smtClean="0">
                <a:latin typeface="Helvetica"/>
              </a:rPr>
              <a:t>organizational </a:t>
            </a:r>
            <a:r>
              <a:rPr lang="en-US" dirty="0">
                <a:latin typeface="Helvetica"/>
              </a:rPr>
              <a:t>skills to contribute to the effective and efficient delivery of </a:t>
            </a:r>
            <a:r>
              <a:rPr lang="en-US" dirty="0" smtClean="0">
                <a:latin typeface="Helvetica"/>
              </a:rPr>
              <a:t>pharmacy services</a:t>
            </a:r>
            <a:r>
              <a:rPr lang="en-US" dirty="0">
                <a:latin typeface="Helvetica"/>
              </a:rPr>
              <a:t>. </a:t>
            </a:r>
            <a:endParaRPr lang="en-US" dirty="0" smtClean="0">
              <a:latin typeface="Helvetica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dirty="0" smtClean="0">
                <a:latin typeface="Helvetica"/>
              </a:rPr>
              <a:t>The </a:t>
            </a:r>
            <a:r>
              <a:rPr lang="en-US" dirty="0">
                <a:latin typeface="Helvetica"/>
              </a:rPr>
              <a:t>competencies cover the ability of pharmacists to manage their own time and work contribution, supervise staff and work cooperatively with others, as well as their ability to </a:t>
            </a:r>
            <a:r>
              <a:rPr lang="en-US" dirty="0" smtClean="0">
                <a:latin typeface="Helvetica"/>
              </a:rPr>
              <a:t>provide leadership </a:t>
            </a:r>
            <a:r>
              <a:rPr lang="en-US" dirty="0">
                <a:latin typeface="Helvetica"/>
              </a:rPr>
              <a:t>in the areas of planning and management of resources and services.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860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924800" cy="5410200"/>
          </a:xfrm>
        </p:spPr>
        <p:txBody>
          <a:bodyPr>
            <a:normAutofit/>
          </a:bodyPr>
          <a:lstStyle/>
          <a:p>
            <a:pPr algn="l"/>
            <a:r>
              <a:rPr lang="en-US" b="0" i="0" u="none" strike="noStrike" baseline="0" dirty="0" smtClean="0">
                <a:latin typeface="Helvetica"/>
              </a:rPr>
              <a:t>Under each functional area, elements of Competency describe in more detail the roles and activities in the professional workplace.</a:t>
            </a:r>
          </a:p>
          <a:p>
            <a:pPr algn="l"/>
            <a:endParaRPr lang="en-US" b="0" i="0" u="none" strike="noStrike" baseline="0" dirty="0" smtClean="0">
              <a:latin typeface="Helvetica"/>
            </a:endParaRP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 The elements aim to integrate the knowledge, skills, attitudes and other important attributes of professional performance in the workplace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0447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80038"/>
            <a:ext cx="8229600" cy="639762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bg2">
                        <a:tint val="85000"/>
                        <a:satMod val="155000"/>
                        <a:shade val="30000"/>
                        <a:satMod val="115000"/>
                      </a:schemeClr>
                    </a:gs>
                    <a:gs pos="50000">
                      <a:schemeClr val="bg2">
                        <a:tint val="85000"/>
                        <a:satMod val="155000"/>
                        <a:shade val="67500"/>
                        <a:satMod val="115000"/>
                      </a:schemeClr>
                    </a:gs>
                    <a:gs pos="100000">
                      <a:schemeClr val="bg2">
                        <a:tint val="85000"/>
                        <a:satMod val="155000"/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THANK YOU !</a:t>
            </a:r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bg2">
                      <a:tint val="85000"/>
                      <a:satMod val="155000"/>
                      <a:shade val="30000"/>
                      <a:satMod val="115000"/>
                    </a:schemeClr>
                  </a:gs>
                  <a:gs pos="50000">
                    <a:schemeClr val="bg2">
                      <a:tint val="85000"/>
                      <a:satMod val="155000"/>
                      <a:shade val="67500"/>
                      <a:satMod val="115000"/>
                    </a:schemeClr>
                  </a:gs>
                  <a:gs pos="100000">
                    <a:schemeClr val="bg2">
                      <a:tint val="85000"/>
                      <a:satMod val="15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62200" y="762000"/>
            <a:ext cx="4221601" cy="3581400"/>
            <a:chOff x="2362200" y="1143000"/>
            <a:chExt cx="4221601" cy="3581400"/>
          </a:xfrm>
        </p:grpSpPr>
        <p:pic>
          <p:nvPicPr>
            <p:cNvPr id="5" name="Picture 4" descr="article-page-main-ehow-images-a08-6a-ra-calculate-maintenance-intravenous-fluids-800x800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62201" y="1143000"/>
              <a:ext cx="2057399" cy="1828800"/>
            </a:xfrm>
            <a:prstGeom prst="roundRect">
              <a:avLst>
                <a:gd name="adj" fmla="val 4167"/>
              </a:avLst>
            </a:prstGeom>
            <a:solidFill>
              <a:srgbClr val="FFFFFF"/>
            </a:solidFill>
            <a:ln w="76200" cap="sq">
              <a:solidFill>
                <a:srgbClr val="EAEAEA"/>
              </a:solidFill>
              <a:miter lim="800000"/>
            </a:ln>
            <a:effectLst>
              <a:reflection blurRad="12700" stA="33000" endPos="28000" dist="5000" dir="5400000" sy="-100000" algn="bl" rotWithShape="0"/>
            </a:effectLst>
            <a:scene3d>
              <a:camera prst="orthographicFront"/>
              <a:lightRig rig="threePt" dir="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pic>
          <p:nvPicPr>
            <p:cNvPr id="6" name="Picture 5" descr="pharm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5801" y="1143000"/>
              <a:ext cx="2088000" cy="3581399"/>
            </a:xfrm>
            <a:prstGeom prst="roundRect">
              <a:avLst>
                <a:gd name="adj" fmla="val 4167"/>
              </a:avLst>
            </a:prstGeom>
            <a:solidFill>
              <a:srgbClr val="FFFFFF"/>
            </a:solidFill>
            <a:ln w="76200" cap="sq">
              <a:solidFill>
                <a:srgbClr val="EAEAEA"/>
              </a:solidFill>
              <a:miter lim="800000"/>
            </a:ln>
            <a:effectLst>
              <a:reflection blurRad="12700" stA="33000" endPos="28000" dist="5000" dir="5400000" sy="-100000" algn="bl" rotWithShape="0"/>
            </a:effectLst>
            <a:scene3d>
              <a:camera prst="orthographicFront"/>
              <a:lightRig rig="threePt" dir="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pic>
          <p:nvPicPr>
            <p:cNvPr id="7" name="Picture 6" descr="ivi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62200" y="3048000"/>
              <a:ext cx="2057400" cy="1676400"/>
            </a:xfrm>
            <a:prstGeom prst="roundRect">
              <a:avLst>
                <a:gd name="adj" fmla="val 4167"/>
              </a:avLst>
            </a:prstGeom>
            <a:solidFill>
              <a:srgbClr val="FFFFFF"/>
            </a:solidFill>
            <a:ln w="76200" cap="sq">
              <a:solidFill>
                <a:srgbClr val="EAEAEA"/>
              </a:solidFill>
              <a:miter lim="800000"/>
            </a:ln>
            <a:effectLst>
              <a:reflection blurRad="12700" stA="33000" endPos="28000" dist="5000" dir="5400000" sy="-100000" algn="bl" rotWithShape="0"/>
            </a:effectLst>
            <a:scene3d>
              <a:camera prst="orthographicFront"/>
              <a:lightRig rig="threePt" dir="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</p:grpSp>
    </p:spTree>
    <p:extLst>
      <p:ext uri="{BB962C8B-B14F-4D97-AF65-F5344CB8AC3E}">
        <p14:creationId xmlns:p14="http://schemas.microsoft.com/office/powerpoint/2010/main" val="2264288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76200"/>
            <a:ext cx="8534400" cy="1851025"/>
          </a:xfrm>
        </p:spPr>
        <p:txBody>
          <a:bodyPr>
            <a:normAutofit fontScale="90000"/>
          </a:bodyPr>
          <a:lstStyle/>
          <a:p>
            <a:r>
              <a:rPr lang="en-US" b="1" i="0" u="none" strike="noStrike" baseline="0" dirty="0" smtClean="0">
                <a:latin typeface="Helvetica-Bold"/>
              </a:rPr>
              <a:t>1.Practice pharmacy in a professional and ethical manner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752600"/>
            <a:ext cx="8610600" cy="4572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0" i="0" u="none" strike="noStrike" baseline="0" dirty="0" smtClean="0">
                <a:latin typeface="Helvetica"/>
              </a:rPr>
              <a:t>This Functional Area includes those Competency Units that address the legal, ethical and professional responsibilities of pharmacists. </a:t>
            </a: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It encompasses the responsibility pharmacists accept</a:t>
            </a: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as members of a profession to commit to life-long learning and their obligation to maintain accepted standards of behavior and professional practice, including those imposed through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legislation. </a:t>
            </a: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The Units presented in this Functional Area underpin all professional activities undertaken by pharmacists.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53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5943600" cy="1066800"/>
          </a:xfrm>
        </p:spPr>
        <p:txBody>
          <a:bodyPr>
            <a:normAutofit/>
          </a:bodyPr>
          <a:lstStyle/>
          <a:p>
            <a:r>
              <a:rPr lang="en-US" sz="2800" b="1" i="0" u="none" strike="noStrike" baseline="0" dirty="0" smtClean="0">
                <a:latin typeface="Helvetica-Bold"/>
              </a:rPr>
              <a:t>1.1  Practice legally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90600"/>
            <a:ext cx="8153400" cy="4953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0" i="0" u="none" strike="noStrike" baseline="0" dirty="0" smtClean="0">
                <a:latin typeface="Helvetica"/>
              </a:rPr>
              <a:t>This Unit covers pharmacists’ application of and compliance with legislative requirements</a:t>
            </a: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that impact on professional practice, the work environment and those other activities in the</a:t>
            </a: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workplace, such as recruitment, staff management and workstation design, for which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pharmacists may be responsible.</a:t>
            </a:r>
          </a:p>
          <a:p>
            <a:pPr algn="l"/>
            <a:endParaRPr lang="en-US" b="0" i="0" u="none" strike="noStrike" baseline="0" dirty="0" smtClean="0">
              <a:latin typeface="Helvetica"/>
            </a:endParaRPr>
          </a:p>
          <a:p>
            <a:pPr algn="l"/>
            <a:r>
              <a:rPr lang="en-US" b="1" dirty="0" smtClean="0"/>
              <a:t>It </a:t>
            </a:r>
            <a:r>
              <a:rPr lang="en-US" b="1" dirty="0"/>
              <a:t>also includes the impact of privacy </a:t>
            </a:r>
            <a:r>
              <a:rPr lang="en-US" b="1" dirty="0" smtClean="0"/>
              <a:t>legislation</a:t>
            </a:r>
          </a:p>
          <a:p>
            <a:pPr algn="l"/>
            <a:r>
              <a:rPr lang="en-US" b="1" dirty="0" smtClean="0"/>
              <a:t>on professional </a:t>
            </a:r>
            <a:r>
              <a:rPr lang="en-US" b="1" dirty="0"/>
              <a:t>practice the concept of patient consent and obtaining patient consent.</a:t>
            </a:r>
          </a:p>
        </p:txBody>
      </p:sp>
    </p:spTree>
    <p:extLst>
      <p:ext uri="{BB962C8B-B14F-4D97-AF65-F5344CB8AC3E}">
        <p14:creationId xmlns:p14="http://schemas.microsoft.com/office/powerpoint/2010/main" val="3107472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304799"/>
            <a:ext cx="6248400" cy="914401"/>
          </a:xfrm>
        </p:spPr>
        <p:txBody>
          <a:bodyPr>
            <a:normAutofit/>
          </a:bodyPr>
          <a:lstStyle/>
          <a:p>
            <a:r>
              <a:rPr lang="en-US" sz="2800" b="1" i="0" u="none" strike="noStrike" baseline="0" dirty="0" smtClean="0">
                <a:latin typeface="Helvetica-Bold"/>
              </a:rPr>
              <a:t>1.2 Practice to accepted standards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496704"/>
            <a:ext cx="8229600" cy="5334000"/>
          </a:xfrm>
        </p:spPr>
        <p:txBody>
          <a:bodyPr>
            <a:normAutofit/>
          </a:bodyPr>
          <a:lstStyle/>
          <a:p>
            <a:pPr algn="l"/>
            <a:r>
              <a:rPr lang="en-US" b="0" i="0" u="none" strike="noStrike" baseline="0" dirty="0" smtClean="0">
                <a:latin typeface="Helvetica"/>
              </a:rPr>
              <a:t>the ability of pharmacists to respond to the obligations created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by codes of conduct and professional practice standards. </a:t>
            </a:r>
          </a:p>
          <a:p>
            <a:pPr algn="l"/>
            <a:endParaRPr lang="en-US" dirty="0" smtClean="0">
              <a:latin typeface="Helvetica"/>
            </a:endParaRPr>
          </a:p>
          <a:p>
            <a:pPr algn="l"/>
            <a:r>
              <a:rPr lang="en-US" b="1" i="1" dirty="0" smtClean="0"/>
              <a:t>It </a:t>
            </a:r>
            <a:r>
              <a:rPr lang="en-US" b="1" i="1" dirty="0"/>
              <a:t>includes demonstrating personal </a:t>
            </a:r>
            <a:r>
              <a:rPr lang="en-US" b="1" i="1" dirty="0" smtClean="0"/>
              <a:t>and</a:t>
            </a:r>
          </a:p>
          <a:p>
            <a:pPr algn="l"/>
            <a:r>
              <a:rPr lang="en-US" b="1" i="1" dirty="0" smtClean="0"/>
              <a:t>professional </a:t>
            </a:r>
            <a:r>
              <a:rPr lang="en-US" b="1" i="1" dirty="0"/>
              <a:t>integrity, professional and ethical </a:t>
            </a:r>
            <a:r>
              <a:rPr lang="en-US" b="1" i="1" dirty="0" smtClean="0"/>
              <a:t>behavior </a:t>
            </a:r>
            <a:r>
              <a:rPr lang="en-US" b="1" i="1" dirty="0"/>
              <a:t>and taking responsibility for </a:t>
            </a:r>
            <a:r>
              <a:rPr lang="en-US" b="1" i="1" dirty="0" smtClean="0"/>
              <a:t>your own </a:t>
            </a:r>
            <a:r>
              <a:rPr lang="en-US" b="1" i="1" dirty="0"/>
              <a:t>work </a:t>
            </a:r>
            <a:r>
              <a:rPr lang="en-US" b="1" i="1" dirty="0" smtClean="0"/>
              <a:t>performance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52400"/>
            <a:ext cx="5334000" cy="685800"/>
          </a:xfrm>
        </p:spPr>
        <p:txBody>
          <a:bodyPr>
            <a:normAutofit fontScale="90000"/>
          </a:bodyPr>
          <a:lstStyle/>
          <a:p>
            <a:r>
              <a:rPr lang="en-US" sz="2800" b="1" i="0" u="none" strike="noStrike" baseline="0" dirty="0" smtClean="0">
                <a:latin typeface="Helvetica-Bold"/>
              </a:rPr>
              <a:t>1.3  professional learning 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534400" cy="4953000"/>
          </a:xfrm>
        </p:spPr>
        <p:txBody>
          <a:bodyPr>
            <a:normAutofit/>
          </a:bodyPr>
          <a:lstStyle/>
          <a:p>
            <a:pPr algn="l"/>
            <a:r>
              <a:rPr lang="en-US" b="0" i="0" u="none" strike="noStrike" baseline="0" dirty="0" smtClean="0">
                <a:latin typeface="Helvetica"/>
              </a:rPr>
              <a:t>It is the pharmacists’ understanding and acceptance of the concept of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life-long learning and their commitment to continuous learning and professional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development as a means of advancing their practice and professional role in the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community. </a:t>
            </a:r>
          </a:p>
          <a:p>
            <a:pPr algn="l"/>
            <a:r>
              <a:rPr lang="en-US" b="0" i="0" u="none" strike="noStrike" baseline="0" dirty="0" smtClean="0">
                <a:latin typeface="Helvetica"/>
              </a:rPr>
              <a:t>It also covers the role pharmacists have when working collaboratively with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others to support and assist their efforts to meet learning and development goals.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587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04799"/>
            <a:ext cx="7315200" cy="990601"/>
          </a:xfrm>
        </p:spPr>
        <p:txBody>
          <a:bodyPr>
            <a:normAutofit fontScale="90000"/>
          </a:bodyPr>
          <a:lstStyle/>
          <a:p>
            <a:r>
              <a:rPr lang="en-US" sz="2800" b="1" i="0" u="none" strike="noStrike" baseline="0" dirty="0" smtClean="0">
                <a:latin typeface="Helvetica-Bold"/>
              </a:rPr>
              <a:t>2.Manage work issues and interpersonal relationships in pharmacy practice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600200"/>
            <a:ext cx="7543800" cy="48006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Helvetica"/>
              </a:rPr>
              <a:t>T</a:t>
            </a:r>
            <a:r>
              <a:rPr lang="en-US" b="0" i="0" u="none" strike="noStrike" baseline="0" dirty="0" smtClean="0">
                <a:latin typeface="Helvetica"/>
              </a:rPr>
              <a:t>hose competencies that are required to manage problems and inter</a:t>
            </a:r>
            <a:r>
              <a:rPr lang="en-US" b="0" i="0" u="none" strike="noStrike" dirty="0" smtClean="0">
                <a:latin typeface="Helvetica"/>
              </a:rPr>
              <a:t> </a:t>
            </a:r>
            <a:r>
              <a:rPr lang="en-US" b="0" i="0" u="none" strike="noStrike" baseline="0" dirty="0" smtClean="0">
                <a:latin typeface="Helvetica"/>
              </a:rPr>
              <a:t>personal issues that arise in the course of professional practice.</a:t>
            </a:r>
          </a:p>
          <a:p>
            <a:pPr algn="l"/>
            <a:endParaRPr lang="en-US" b="0" i="0" u="none" strike="noStrike" baseline="0" dirty="0" smtClean="0"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9081217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326</TotalTime>
  <Words>2010</Words>
  <Application>Microsoft Office PowerPoint</Application>
  <PresentationFormat>On-screen Show (4:3)</PresentationFormat>
  <Paragraphs>162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Apex</vt:lpstr>
      <vt:lpstr>Roles of community Pharmacist</vt:lpstr>
      <vt:lpstr>PowerPoint Presentation</vt:lpstr>
      <vt:lpstr>PowerPoint Presentation</vt:lpstr>
      <vt:lpstr>PowerPoint Presentation</vt:lpstr>
      <vt:lpstr>1.Practice pharmacy in a professional and ethical manner</vt:lpstr>
      <vt:lpstr>1.1  Practice legally</vt:lpstr>
      <vt:lpstr>1.2 Practice to accepted standards</vt:lpstr>
      <vt:lpstr>1.3  professional learning </vt:lpstr>
      <vt:lpstr>2.Manage work issues and interpersonal relationships in pharmacy practice</vt:lpstr>
      <vt:lpstr>PowerPoint Presentation</vt:lpstr>
      <vt:lpstr>2.2 Participate in negotiations</vt:lpstr>
      <vt:lpstr>2.3 Address problems</vt:lpstr>
      <vt:lpstr>2.4 Manage conflict</vt:lpstr>
      <vt:lpstr>2.5 Apply assertiveness skills</vt:lpstr>
      <vt:lpstr>3.Promote and contribute to optimal use of medicines</vt:lpstr>
      <vt:lpstr>3.1 Participate in therapeutic decision making</vt:lpstr>
      <vt:lpstr>PowerPoint Presentation</vt:lpstr>
      <vt:lpstr>3.2 Provide ongoing pharmaceutical management</vt:lpstr>
      <vt:lpstr>3.3 Promote rational drug use</vt:lpstr>
      <vt:lpstr>PowerPoint Presentation</vt:lpstr>
      <vt:lpstr>4. Dispense medicines</vt:lpstr>
      <vt:lpstr>4.1 Assess prescriptions</vt:lpstr>
      <vt:lpstr>PowerPoint Presentation</vt:lpstr>
      <vt:lpstr>4.2 Evaluate prescribed medicines</vt:lpstr>
      <vt:lpstr>4.3 Supply prescribed medicines</vt:lpstr>
      <vt:lpstr>5. Prepare pharmaceutical products</vt:lpstr>
      <vt:lpstr>6 Provide primary health care</vt:lpstr>
      <vt:lpstr>6.1 Assess primary health care needs</vt:lpstr>
      <vt:lpstr>PowerPoint Presentation</vt:lpstr>
      <vt:lpstr>PowerPoint Presentation</vt:lpstr>
      <vt:lpstr>PowerPoint Presentation</vt:lpstr>
      <vt:lpstr>6.2 Address primary health care needs of patients</vt:lpstr>
      <vt:lpstr>a. Facilitate supply of appropriate medicines</vt:lpstr>
      <vt:lpstr>b. Provide advice to support the use of selected or recommended medicines</vt:lpstr>
      <vt:lpstr>C. Maintain appropriate records for supply of selected or recommended medicines </vt:lpstr>
      <vt:lpstr>6.3 Promote good health in the community</vt:lpstr>
      <vt:lpstr>7. Provide medicines and health information and education</vt:lpstr>
      <vt:lpstr>PowerPoint Presentation</vt:lpstr>
      <vt:lpstr>8. Apply organizational skills in the practice of pharmacy</vt:lpstr>
      <vt:lpstr>THANK YOU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Roles of community Pharmacist</dc:title>
  <dc:creator>hp</dc:creator>
  <cp:lastModifiedBy>hp</cp:lastModifiedBy>
  <cp:revision>31</cp:revision>
  <dcterms:created xsi:type="dcterms:W3CDTF">2014-01-29T11:25:24Z</dcterms:created>
  <dcterms:modified xsi:type="dcterms:W3CDTF">2015-03-25T19:44:27Z</dcterms:modified>
</cp:coreProperties>
</file>