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94" autoAdjust="0"/>
  </p:normalViewPr>
  <p:slideViewPr>
    <p:cSldViewPr snapToGrid="0" snapToObjects="1">
      <p:cViewPr>
        <p:scale>
          <a:sx n="100" d="100"/>
          <a:sy n="100" d="100"/>
        </p:scale>
        <p:origin x="-1864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D0AE071-DB97-0647-B0BF-E7031CA7387D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AC15FBF-2389-5C43-A21A-4A5577B188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111640" y="3016641"/>
            <a:ext cx="5319550" cy="1599722"/>
          </a:xfrm>
        </p:spPr>
        <p:txBody>
          <a:bodyPr/>
          <a:lstStyle/>
          <a:p>
            <a:r>
              <a:rPr lang="en-US" b="1" dirty="0" smtClean="0"/>
              <a:t>Adoption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53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81715"/>
            <a:ext cx="8041440" cy="1198347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1:- Knowledge Stage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088"/>
            <a:ext cx="7467600" cy="5124048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Knowledge occurs when an individual or other decision making unit is exposed to an innovation’s existence and gains some understanding of how it functions.</a:t>
            </a:r>
          </a:p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Motivates </a:t>
            </a:r>
            <a:r>
              <a:rPr lang="en-US" dirty="0"/>
              <a:t>an individual to seek  "how-to" knowledge.</a:t>
            </a:r>
            <a:endParaRPr lang="en-GB" dirty="0"/>
          </a:p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Consists</a:t>
            </a:r>
            <a:r>
              <a:rPr lang="en-US" dirty="0"/>
              <a:t> of information necessary to use an innovation properly. </a:t>
            </a:r>
            <a:endParaRPr lang="en-GB" dirty="0"/>
          </a:p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Consists </a:t>
            </a:r>
            <a:r>
              <a:rPr lang="en-US" dirty="0"/>
              <a:t>of information dealing with the functioning principles underlying how the innovation 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96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61588"/>
            <a:ext cx="8041440" cy="93831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FF"/>
                </a:solidFill>
              </a:rPr>
              <a:t>2:- Persuasion Stage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1" y="1204651"/>
            <a:ext cx="8155732" cy="52768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 Persuasion </a:t>
            </a:r>
            <a:r>
              <a:rPr lang="en-US" dirty="0"/>
              <a:t>occurs when an individual (or other decision - making unit) forms a favorable or unfavorable attitude toward the innovation.</a:t>
            </a:r>
            <a:endParaRPr lang="en-GB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 While </a:t>
            </a:r>
            <a:r>
              <a:rPr lang="en-US" dirty="0"/>
              <a:t>the mental activity as the knowledge stage was mainly cognitive (or knowing), the main type of thinking at the persuasion function is affective (or feeling). </a:t>
            </a:r>
            <a:endParaRPr lang="en-US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At </a:t>
            </a:r>
            <a:r>
              <a:rPr lang="en-US" dirty="0"/>
              <a:t>this stage, a general perception of the innovation is developed. </a:t>
            </a:r>
            <a:endParaRPr lang="en-US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individual becomes more psychologically involved with the innovation and hence he or she seeks information about the new idea.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0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79870"/>
            <a:ext cx="8041440" cy="84665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FF"/>
                </a:solidFill>
              </a:rPr>
              <a:t>3:- Decision Stage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25" y="1422933"/>
            <a:ext cx="8366588" cy="4862203"/>
          </a:xfrm>
        </p:spPr>
        <p:txBody>
          <a:bodyPr/>
          <a:lstStyle/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Decision </a:t>
            </a:r>
            <a:r>
              <a:rPr lang="en-US" dirty="0"/>
              <a:t>occurs when an individual (or other decision - making unit) engages in activities that lead to a choice to adopt or reject the </a:t>
            </a:r>
            <a:r>
              <a:rPr lang="en-US" dirty="0" smtClean="0"/>
              <a:t>innovation.</a:t>
            </a:r>
            <a:endParaRPr lang="en-GB" dirty="0"/>
          </a:p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Adoption </a:t>
            </a:r>
            <a:r>
              <a:rPr lang="en-US" dirty="0"/>
              <a:t>is a decision to make full use of an innovation as the best course of action available. Rejection is a decision not to adopt an innovation.</a:t>
            </a:r>
            <a:endParaRPr lang="en-GB" dirty="0"/>
          </a:p>
          <a:p>
            <a:pPr>
              <a:lnSpc>
                <a:spcPct val="130000"/>
              </a:lnSpc>
              <a:buFont typeface="Wingdings" charset="2"/>
              <a:buChar char="q"/>
            </a:pPr>
            <a:r>
              <a:rPr lang="en-US" dirty="0" smtClean="0"/>
              <a:t> The </a:t>
            </a:r>
            <a:r>
              <a:rPr lang="en-US" dirty="0"/>
              <a:t>small - scale trial is often part of the decision to adopt, and is important as a means to decrease the perceived uncertainty of the innovation for the adopter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0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80737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FF"/>
                </a:solidFill>
              </a:rPr>
              <a:t>4:- Implementation Stage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3" y="807370"/>
            <a:ext cx="8877225" cy="58443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/>
              <a:t>Implementation occurs when an individual (or other decision - making unit) puts an innovation into use. </a:t>
            </a:r>
            <a:endParaRPr lang="en-US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Until </a:t>
            </a:r>
            <a:r>
              <a:rPr lang="en-US" dirty="0"/>
              <a:t>the implementation stage, the innovation-decision process has been a strictly mental exercise. </a:t>
            </a:r>
            <a:endParaRPr lang="en-US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But </a:t>
            </a:r>
            <a:r>
              <a:rPr lang="en-US" dirty="0"/>
              <a:t>implementation involves overt behavior change, as the new idea is actually part into </a:t>
            </a:r>
            <a:r>
              <a:rPr lang="en-US" dirty="0" smtClean="0"/>
              <a:t>practice.</a:t>
            </a:r>
            <a:endParaRPr lang="en-GB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Problems </a:t>
            </a:r>
            <a:r>
              <a:rPr lang="en-US" dirty="0"/>
              <a:t>of implementation are likely to be more serious when the adopter is an organization rather than an individual. </a:t>
            </a:r>
            <a:endParaRPr lang="en-US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Reason </a:t>
            </a:r>
            <a:r>
              <a:rPr lang="en-US" dirty="0"/>
              <a:t>is that in an organizational setting, a number of individuals are usually involved  in the innovation - decision process, and the implementers are often a different set of people from the decision makers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80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96119"/>
            <a:ext cx="8041440" cy="7419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FF"/>
                </a:solidFill>
              </a:rPr>
              <a:t>5:- Confirmation Stage 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58" y="903490"/>
            <a:ext cx="8733200" cy="557805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300" dirty="0" smtClean="0"/>
              <a:t> </a:t>
            </a:r>
            <a:r>
              <a:rPr lang="en-US" sz="2500" dirty="0" smtClean="0"/>
              <a:t>Confirmation </a:t>
            </a:r>
            <a:r>
              <a:rPr lang="en-US" sz="2500" dirty="0"/>
              <a:t>occurs when an individual (or other decision - making unit) seeks reinforcement of an innovation - decision already made, but he or she may reverse this previous decision if exposed to conflicting messages about the innovation.</a:t>
            </a:r>
            <a:endParaRPr lang="en-GB" sz="25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500" dirty="0" smtClean="0"/>
              <a:t> The </a:t>
            </a:r>
            <a:r>
              <a:rPr lang="en-US" sz="2500" dirty="0"/>
              <a:t>confirmation stage continues after the decision to adopt or reject for an indefinite period in time</a:t>
            </a:r>
            <a:r>
              <a:rPr lang="en-US" sz="2500" dirty="0" smtClean="0"/>
              <a:t>.</a:t>
            </a:r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500" dirty="0" smtClean="0"/>
              <a:t> </a:t>
            </a:r>
            <a:r>
              <a:rPr lang="en-US" sz="2500" dirty="0"/>
              <a:t>At this stage, the change agents have the additional responsibility of supporting messages to individuals who have previously adopted.</a:t>
            </a:r>
            <a:endParaRPr lang="en-GB" sz="2500" dirty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500" dirty="0"/>
              <a:t> </a:t>
            </a:r>
            <a:r>
              <a:rPr lang="en-US" sz="2500" dirty="0" smtClean="0"/>
              <a:t>As </a:t>
            </a:r>
            <a:r>
              <a:rPr lang="en-US" sz="2500" dirty="0"/>
              <a:t>a sequential effect, there is a possibility for "discontinuance". </a:t>
            </a:r>
            <a:endParaRPr lang="en-US" sz="2500" dirty="0" smtClean="0"/>
          </a:p>
          <a:p>
            <a:pPr>
              <a:lnSpc>
                <a:spcPct val="120000"/>
              </a:lnSpc>
              <a:buFont typeface="Wingdings" charset="2"/>
              <a:buChar char="q"/>
            </a:pPr>
            <a:r>
              <a:rPr lang="en-US" sz="2500" dirty="0" smtClean="0"/>
              <a:t>Discontinuance </a:t>
            </a:r>
            <a:r>
              <a:rPr lang="en-US" sz="2500" dirty="0"/>
              <a:t>is a decision to reject an innovation after having previously adopted it. </a:t>
            </a:r>
          </a:p>
        </p:txBody>
      </p:sp>
    </p:spTree>
    <p:extLst>
      <p:ext uri="{BB962C8B-B14F-4D97-AF65-F5344CB8AC3E}">
        <p14:creationId xmlns:p14="http://schemas.microsoft.com/office/powerpoint/2010/main" val="365420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34" y="407282"/>
            <a:ext cx="7725019" cy="579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0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14256"/>
            <a:ext cx="8041440" cy="1172159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Adoption Process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25" y="1521416"/>
            <a:ext cx="8510613" cy="47768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800" dirty="0" smtClean="0"/>
              <a:t>According to North Central Rural Sociology Sub-committee (Diffusion of Farm Practices, 1955) identified five stages of the adoption process, which are: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800" dirty="0" smtClean="0"/>
              <a:t>1:- Awareness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800" dirty="0" smtClean="0"/>
              <a:t>2:- Interest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800" dirty="0" smtClean="0"/>
              <a:t>3:- Evaluation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800" dirty="0" smtClean="0"/>
              <a:t>4:- Trial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800" dirty="0" smtClean="0"/>
              <a:t>5:- Adoption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255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85934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1:- Awareness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09874"/>
            <a:ext cx="8041439" cy="4718134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SzPct val="100000"/>
              <a:buFont typeface="Wingdings" charset="2"/>
              <a:buChar char=""/>
            </a:pPr>
            <a:r>
              <a:rPr lang="en-US" sz="2600" dirty="0" smtClean="0"/>
              <a:t> The individual learns of the existence of the new idea  but lacks information about it.</a:t>
            </a:r>
          </a:p>
          <a:p>
            <a:pPr algn="just">
              <a:lnSpc>
                <a:spcPct val="130000"/>
              </a:lnSpc>
              <a:buSzPct val="100000"/>
              <a:buFont typeface="Wingdings" charset="2"/>
              <a:buChar char=""/>
            </a:pPr>
            <a:r>
              <a:rPr lang="en-US" sz="2600" dirty="0" smtClean="0"/>
              <a:t> At this stage an individual is aware </a:t>
            </a:r>
            <a:r>
              <a:rPr lang="en-US" sz="2600" dirty="0" smtClean="0"/>
              <a:t>of </a:t>
            </a:r>
            <a:r>
              <a:rPr lang="en-US" sz="2600" dirty="0" smtClean="0"/>
              <a:t>new idea or practice,</a:t>
            </a:r>
            <a:r>
              <a:rPr lang="en-US" sz="2600" dirty="0"/>
              <a:t> </a:t>
            </a:r>
            <a:r>
              <a:rPr lang="en-US" sz="2600" dirty="0" smtClean="0"/>
              <a:t>but don’t have detailed information about it.</a:t>
            </a:r>
          </a:p>
          <a:p>
            <a:pPr algn="just">
              <a:lnSpc>
                <a:spcPct val="130000"/>
              </a:lnSpc>
              <a:buSzPct val="100000"/>
              <a:buFont typeface="Wingdings" charset="2"/>
              <a:buChar char=""/>
            </a:pPr>
            <a:r>
              <a:rPr lang="en-US" sz="2600" dirty="0" smtClean="0"/>
              <a:t> For example, individual may know only the name but may not know detail about it, its working or procedure etc.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127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03781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2:- Interest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79" y="1545096"/>
            <a:ext cx="8181919" cy="444462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charset="2"/>
              <a:buChar char="²"/>
            </a:pPr>
            <a:r>
              <a:rPr lang="en-US" sz="2600" dirty="0" smtClean="0"/>
              <a:t> At this stage the individual develops interest in the innovation &amp; seeks additional information about it.</a:t>
            </a:r>
          </a:p>
          <a:p>
            <a:pPr>
              <a:lnSpc>
                <a:spcPct val="130000"/>
              </a:lnSpc>
              <a:buFont typeface="Wingdings" charset="2"/>
              <a:buChar char="²"/>
            </a:pPr>
            <a:r>
              <a:rPr lang="en-US" sz="2600" dirty="0" smtClean="0"/>
              <a:t> The individual tries to acquire more information about it.</a:t>
            </a:r>
          </a:p>
          <a:p>
            <a:pPr>
              <a:lnSpc>
                <a:spcPct val="130000"/>
              </a:lnSpc>
              <a:buFont typeface="Wingdings" charset="2"/>
              <a:buChar char="²"/>
            </a:pPr>
            <a:r>
              <a:rPr lang="en-US" sz="2600" dirty="0" smtClean="0"/>
              <a:t> The individual wants to know what it is, how it works and what are its potentialities.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080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35400"/>
            <a:ext cx="8041440" cy="1160909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3:- Evaluation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296309"/>
            <a:ext cx="8208106" cy="477932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The individual makes mental application of the new idea to the present and anticipated future situations </a:t>
            </a:r>
            <a:r>
              <a:rPr lang="en-US" sz="2600" dirty="0" smtClean="0"/>
              <a:t>and </a:t>
            </a:r>
            <a:r>
              <a:rPr lang="en-US" sz="2600" dirty="0" smtClean="0"/>
              <a:t>decides whether or not to try it.</a:t>
            </a:r>
          </a:p>
          <a:p>
            <a:pPr algn="just"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The individual tries to judge the worth of innovation or idea or practice</a:t>
            </a:r>
          </a:p>
          <a:p>
            <a:pPr algn="just"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Moreover, individual makes an assessment whether the idea is applicable to his/her situation.</a:t>
            </a:r>
          </a:p>
          <a:p>
            <a:pPr algn="just"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And if applied what would be the result.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115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87776"/>
            <a:ext cx="8041440" cy="938311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4:-Trial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04" y="1126087"/>
            <a:ext cx="8379682" cy="51852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The individual actually applies the new idea on a small scale in order to determine its utility in own situation.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If in the judgments of the individual the innovation has some plus points i.e. 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Applicable to own situation and if applied shall in some way be of advantage, then individual takes decision to try it.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At this stage individual conducts small scale trial to get results of innovation effectiveness considering his situation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6836"/>
            <a:ext cx="8041440" cy="938311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5:- Adoption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056336"/>
            <a:ext cx="8041440" cy="53859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The individual uses the new idea continuously on a full and larger scale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Trial may be considered as practical evaluation of an innovation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It provides evidence of the advantages of the innovation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en-US" sz="2600" dirty="0" smtClean="0"/>
              <a:t> Being satisfied with trial &amp; considering the pros and cons of the situation the individual takes a final decision and applies the innovation in a scale appropriate to own situation on a continued basis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617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28395" y="3012279"/>
            <a:ext cx="5403024" cy="159972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Innovation Decision Process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7059"/>
            <a:ext cx="8041440" cy="72880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Innovation Decision Process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11" y="977772"/>
            <a:ext cx="8615360" cy="54906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2600" dirty="0" smtClean="0"/>
              <a:t>The process through which an individual passes from first knowledge of an innovation, to forming an attitude towards the innovation, to a decision to adopt or reject, to implement and use of new idea and  to confirmation of this decision.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600" dirty="0" smtClean="0"/>
              <a:t>Stages of of innovation decision process: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600" dirty="0" smtClean="0">
                <a:solidFill>
                  <a:srgbClr val="3366FF"/>
                </a:solidFill>
              </a:rPr>
              <a:t>1:- Knowledge Stage			2:- Persuasion Stage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600" dirty="0" smtClean="0">
                <a:solidFill>
                  <a:srgbClr val="3366FF"/>
                </a:solidFill>
              </a:rPr>
              <a:t>3:- Decision Stage				4:- Implementation Stage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sz="2600" dirty="0" smtClean="0">
                <a:solidFill>
                  <a:srgbClr val="3366FF"/>
                </a:solidFill>
              </a:rPr>
              <a:t>5:- Confirmation Stage</a:t>
            </a:r>
            <a:endParaRPr lang="en-US" sz="2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37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968</TotalTime>
  <Words>812</Words>
  <Application>Microsoft Macintosh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Sketchbook</vt:lpstr>
      <vt:lpstr>Adoption Process</vt:lpstr>
      <vt:lpstr>Adoption Process </vt:lpstr>
      <vt:lpstr>1:- Awareness</vt:lpstr>
      <vt:lpstr>2:- Interest</vt:lpstr>
      <vt:lpstr>3:- Evaluation</vt:lpstr>
      <vt:lpstr>4:-Trial</vt:lpstr>
      <vt:lpstr>5:- Adoption</vt:lpstr>
      <vt:lpstr>Innovation Decision Process</vt:lpstr>
      <vt:lpstr>Innovation Decision Process</vt:lpstr>
      <vt:lpstr>1:- Knowledge Stage</vt:lpstr>
      <vt:lpstr>2:- Persuasion Stage</vt:lpstr>
      <vt:lpstr>3:- Decision Stage</vt:lpstr>
      <vt:lpstr>4:- Implementation Stage</vt:lpstr>
      <vt:lpstr>5:- Confirmation Stage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Adoption Process</dc:title>
  <dc:creator>Mohammed Yaseen</dc:creator>
  <cp:lastModifiedBy>Mohammed Yaseen</cp:lastModifiedBy>
  <cp:revision>24</cp:revision>
  <dcterms:created xsi:type="dcterms:W3CDTF">2020-04-21T11:30:15Z</dcterms:created>
  <dcterms:modified xsi:type="dcterms:W3CDTF">2020-04-23T03:43:07Z</dcterms:modified>
</cp:coreProperties>
</file>